
<file path=[Content_Types].xml><?xml version="1.0" encoding="utf-8"?>
<Types xmlns="http://schemas.openxmlformats.org/package/2006/content-types">
  <Default Extension="bin" ContentType="application/vnd.openxmlformats-officedocument.oleObject"/>
  <Default Extension="bmp" ContentType="image/bmp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24" r:id="rId3"/>
    <p:sldId id="452" r:id="rId4"/>
    <p:sldId id="320" r:id="rId5"/>
    <p:sldId id="321" r:id="rId6"/>
    <p:sldId id="323" r:id="rId7"/>
    <p:sldId id="322" r:id="rId8"/>
    <p:sldId id="344" r:id="rId9"/>
    <p:sldId id="345" r:id="rId10"/>
    <p:sldId id="319" r:id="rId11"/>
    <p:sldId id="317" r:id="rId12"/>
    <p:sldId id="329" r:id="rId13"/>
    <p:sldId id="330" r:id="rId14"/>
    <p:sldId id="331" r:id="rId15"/>
    <p:sldId id="346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7" r:id="rId26"/>
    <p:sldId id="341" r:id="rId27"/>
    <p:sldId id="342" r:id="rId28"/>
    <p:sldId id="343" r:id="rId29"/>
    <p:sldId id="318" r:id="rId30"/>
    <p:sldId id="348" r:id="rId31"/>
    <p:sldId id="326" r:id="rId32"/>
    <p:sldId id="451" r:id="rId33"/>
    <p:sldId id="325" r:id="rId34"/>
    <p:sldId id="327" r:id="rId35"/>
    <p:sldId id="460" r:id="rId36"/>
    <p:sldId id="461" r:id="rId37"/>
    <p:sldId id="462" r:id="rId38"/>
    <p:sldId id="463" r:id="rId39"/>
    <p:sldId id="464" r:id="rId40"/>
    <p:sldId id="465" r:id="rId41"/>
    <p:sldId id="467" r:id="rId42"/>
    <p:sldId id="316" r:id="rId43"/>
    <p:sldId id="258" r:id="rId44"/>
    <p:sldId id="466" r:id="rId45"/>
    <p:sldId id="260" r:id="rId46"/>
    <p:sldId id="261" r:id="rId47"/>
    <p:sldId id="259" r:id="rId48"/>
    <p:sldId id="262" r:id="rId49"/>
    <p:sldId id="264" r:id="rId50"/>
    <p:sldId id="263" r:id="rId51"/>
    <p:sldId id="265" r:id="rId52"/>
    <p:sldId id="266" r:id="rId53"/>
    <p:sldId id="270" r:id="rId54"/>
    <p:sldId id="272" r:id="rId55"/>
    <p:sldId id="287" r:id="rId56"/>
    <p:sldId id="288" r:id="rId57"/>
    <p:sldId id="289" r:id="rId58"/>
    <p:sldId id="290" r:id="rId59"/>
    <p:sldId id="301" r:id="rId60"/>
    <p:sldId id="291" r:id="rId61"/>
    <p:sldId id="292" r:id="rId62"/>
    <p:sldId id="293" r:id="rId63"/>
    <p:sldId id="350" r:id="rId64"/>
    <p:sldId id="296" r:id="rId65"/>
    <p:sldId id="298" r:id="rId66"/>
    <p:sldId id="295" r:id="rId67"/>
    <p:sldId id="294" r:id="rId68"/>
    <p:sldId id="299" r:id="rId69"/>
    <p:sldId id="297" r:id="rId70"/>
    <p:sldId id="300" r:id="rId71"/>
    <p:sldId id="302" r:id="rId72"/>
    <p:sldId id="404" r:id="rId73"/>
    <p:sldId id="271" r:id="rId74"/>
    <p:sldId id="349" r:id="rId75"/>
    <p:sldId id="356" r:id="rId76"/>
    <p:sldId id="358" r:id="rId77"/>
    <p:sldId id="359" r:id="rId78"/>
    <p:sldId id="360" r:id="rId79"/>
    <p:sldId id="374" r:id="rId80"/>
    <p:sldId id="375" r:id="rId81"/>
    <p:sldId id="469" r:id="rId82"/>
    <p:sldId id="468" r:id="rId83"/>
    <p:sldId id="378" r:id="rId84"/>
    <p:sldId id="379" r:id="rId85"/>
    <p:sldId id="450" r:id="rId86"/>
    <p:sldId id="351" r:id="rId87"/>
    <p:sldId id="353" r:id="rId88"/>
    <p:sldId id="352" r:id="rId89"/>
    <p:sldId id="354" r:id="rId90"/>
    <p:sldId id="357" r:id="rId91"/>
    <p:sldId id="355" r:id="rId92"/>
    <p:sldId id="370" r:id="rId93"/>
    <p:sldId id="371" r:id="rId94"/>
    <p:sldId id="372" r:id="rId95"/>
    <p:sldId id="373" r:id="rId96"/>
    <p:sldId id="361" r:id="rId97"/>
    <p:sldId id="365" r:id="rId98"/>
    <p:sldId id="362" r:id="rId99"/>
    <p:sldId id="364" r:id="rId100"/>
    <p:sldId id="366" r:id="rId101"/>
    <p:sldId id="363" r:id="rId102"/>
    <p:sldId id="368" r:id="rId103"/>
    <p:sldId id="367" r:id="rId104"/>
    <p:sldId id="273" r:id="rId105"/>
    <p:sldId id="274" r:id="rId106"/>
    <p:sldId id="275" r:id="rId107"/>
    <p:sldId id="267" r:id="rId108"/>
    <p:sldId id="269" r:id="rId109"/>
    <p:sldId id="454" r:id="rId110"/>
    <p:sldId id="455" r:id="rId111"/>
    <p:sldId id="456" r:id="rId112"/>
    <p:sldId id="458" r:id="rId113"/>
    <p:sldId id="459" r:id="rId114"/>
    <p:sldId id="457" r:id="rId115"/>
    <p:sldId id="440" r:id="rId116"/>
    <p:sldId id="369" r:id="rId117"/>
    <p:sldId id="385" r:id="rId118"/>
    <p:sldId id="386" r:id="rId119"/>
    <p:sldId id="380" r:id="rId120"/>
    <p:sldId id="383" r:id="rId121"/>
    <p:sldId id="384" r:id="rId122"/>
    <p:sldId id="381" r:id="rId123"/>
    <p:sldId id="382" r:id="rId124"/>
    <p:sldId id="435" r:id="rId125"/>
    <p:sldId id="387" r:id="rId126"/>
    <p:sldId id="394" r:id="rId127"/>
    <p:sldId id="434" r:id="rId128"/>
    <p:sldId id="388" r:id="rId129"/>
    <p:sldId id="389" r:id="rId130"/>
    <p:sldId id="390" r:id="rId131"/>
    <p:sldId id="392" r:id="rId132"/>
    <p:sldId id="391" r:id="rId133"/>
    <p:sldId id="393" r:id="rId134"/>
    <p:sldId id="436" r:id="rId135"/>
    <p:sldId id="437" r:id="rId136"/>
    <p:sldId id="438" r:id="rId137"/>
    <p:sldId id="439" r:id="rId138"/>
    <p:sldId id="442" r:id="rId139"/>
    <p:sldId id="441" r:id="rId140"/>
    <p:sldId id="443" r:id="rId141"/>
    <p:sldId id="444" r:id="rId142"/>
    <p:sldId id="279" r:id="rId143"/>
    <p:sldId id="396" r:id="rId144"/>
    <p:sldId id="397" r:id="rId145"/>
    <p:sldId id="398" r:id="rId146"/>
    <p:sldId id="400" r:id="rId147"/>
    <p:sldId id="402" r:id="rId148"/>
    <p:sldId id="401" r:id="rId149"/>
    <p:sldId id="405" r:id="rId150"/>
    <p:sldId id="409" r:id="rId151"/>
    <p:sldId id="407" r:id="rId152"/>
    <p:sldId id="408" r:id="rId153"/>
    <p:sldId id="410" r:id="rId154"/>
    <p:sldId id="395" r:id="rId155"/>
    <p:sldId id="276" r:id="rId156"/>
    <p:sldId id="277" r:id="rId157"/>
    <p:sldId id="278" r:id="rId158"/>
    <p:sldId id="280" r:id="rId159"/>
    <p:sldId id="284" r:id="rId160"/>
    <p:sldId id="282" r:id="rId161"/>
    <p:sldId id="281" r:id="rId162"/>
    <p:sldId id="286" r:id="rId163"/>
    <p:sldId id="303" r:id="rId164"/>
    <p:sldId id="306" r:id="rId165"/>
    <p:sldId id="307" r:id="rId166"/>
    <p:sldId id="305" r:id="rId167"/>
    <p:sldId id="283" r:id="rId168"/>
    <p:sldId id="308" r:id="rId169"/>
    <p:sldId id="309" r:id="rId170"/>
    <p:sldId id="310" r:id="rId171"/>
    <p:sldId id="311" r:id="rId172"/>
    <p:sldId id="304" r:id="rId173"/>
    <p:sldId id="312" r:id="rId174"/>
    <p:sldId id="313" r:id="rId175"/>
    <p:sldId id="285" r:id="rId176"/>
    <p:sldId id="314" r:id="rId177"/>
    <p:sldId id="315" r:id="rId178"/>
    <p:sldId id="411" r:id="rId179"/>
    <p:sldId id="412" r:id="rId180"/>
    <p:sldId id="416" r:id="rId181"/>
    <p:sldId id="415" r:id="rId182"/>
    <p:sldId id="413" r:id="rId183"/>
    <p:sldId id="414" r:id="rId184"/>
    <p:sldId id="417" r:id="rId185"/>
    <p:sldId id="470" r:id="rId186"/>
    <p:sldId id="471" r:id="rId187"/>
    <p:sldId id="472" r:id="rId188"/>
    <p:sldId id="473" r:id="rId189"/>
    <p:sldId id="474" r:id="rId190"/>
    <p:sldId id="475" r:id="rId191"/>
    <p:sldId id="476" r:id="rId192"/>
    <p:sldId id="477" r:id="rId193"/>
    <p:sldId id="478" r:id="rId194"/>
    <p:sldId id="481" r:id="rId195"/>
    <p:sldId id="479" r:id="rId196"/>
    <p:sldId id="453" r:id="rId197"/>
    <p:sldId id="418" r:id="rId198"/>
    <p:sldId id="419" r:id="rId199"/>
    <p:sldId id="420" r:id="rId200"/>
    <p:sldId id="421" r:id="rId201"/>
    <p:sldId id="422" r:id="rId202"/>
    <p:sldId id="446" r:id="rId203"/>
    <p:sldId id="447" r:id="rId204"/>
    <p:sldId id="448" r:id="rId205"/>
    <p:sldId id="449" r:id="rId206"/>
    <p:sldId id="445" r:id="rId207"/>
    <p:sldId id="423" r:id="rId208"/>
    <p:sldId id="424" r:id="rId209"/>
    <p:sldId id="425" r:id="rId210"/>
    <p:sldId id="426" r:id="rId211"/>
    <p:sldId id="427" r:id="rId212"/>
    <p:sldId id="428" r:id="rId213"/>
    <p:sldId id="429" r:id="rId214"/>
    <p:sldId id="432" r:id="rId215"/>
    <p:sldId id="433" r:id="rId216"/>
    <p:sldId id="431" r:id="rId2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00"/>
    <a:srgbClr val="99FF33"/>
    <a:srgbClr val="FCCB89"/>
    <a:srgbClr val="0E3554"/>
    <a:srgbClr val="051A5D"/>
    <a:srgbClr val="011C47"/>
    <a:srgbClr val="19456B"/>
    <a:srgbClr val="1946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presProps" Target="presProps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viewProps" Target="viewProps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tableStyles" Target="tableStyles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microsoft.com/office/2016/11/relationships/changesInfo" Target="changesInfos/changesInfo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nando Britto" userId="e40b9bab13d016df" providerId="LiveId" clId="{6A8AC109-C385-4D8D-B6FE-1E8D1F0B7E65}"/>
    <pc:docChg chg="modSld">
      <pc:chgData name="Fernando Britto" userId="e40b9bab13d016df" providerId="LiveId" clId="{6A8AC109-C385-4D8D-B6FE-1E8D1F0B7E65}" dt="2021-01-05T12:08:36.475" v="0" actId="20577"/>
      <pc:docMkLst>
        <pc:docMk/>
      </pc:docMkLst>
      <pc:sldChg chg="modSp mod">
        <pc:chgData name="Fernando Britto" userId="e40b9bab13d016df" providerId="LiveId" clId="{6A8AC109-C385-4D8D-B6FE-1E8D1F0B7E65}" dt="2021-01-05T12:08:36.475" v="0" actId="20577"/>
        <pc:sldMkLst>
          <pc:docMk/>
          <pc:sldMk cId="616368812" sldId="324"/>
        </pc:sldMkLst>
        <pc:spChg chg="mod">
          <ac:chgData name="Fernando Britto" userId="e40b9bab13d016df" providerId="LiveId" clId="{6A8AC109-C385-4D8D-B6FE-1E8D1F0B7E65}" dt="2021-01-05T12:08:36.475" v="0" actId="20577"/>
          <ac:spMkLst>
            <pc:docMk/>
            <pc:sldMk cId="616368812" sldId="324"/>
            <ac:spMk id="2" creationId="{4096A8EE-2CAC-4110-845F-B9B66CB7725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0D\OneDrive%20-%20Adriferco%20Engenharia%20e%20Consultoria%20Ltda\2-Palestras\Psicrometria%20(ASHRAE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0D\OneDrive%20-%20Adriferco%20Engenharia%20e%20Consultoria%20Ltda\2-Palestras\Psicrometria%20(ASHRAE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https://adrifercoenge-my.sharepoint.com/personal/f_britto_adrifercoenge_onmicrosoft_com/Documents/1-Projetos/0%20-%20Planilhas/Psicrometria%20(ASHRAE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AAG: 6°C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v>SSAG = 12ºC</c:v>
          </c:tx>
          <c:marker>
            <c:symbol val="none"/>
          </c:marker>
          <c:xVal>
            <c:numRef>
              <c:f>Planilha1!$B$4:$F$4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Planilha1!$B$11:$F$11</c:f>
              <c:numCache>
                <c:formatCode>0.0</c:formatCode>
                <c:ptCount val="5"/>
                <c:pt idx="0">
                  <c:v>8.4945576498970254</c:v>
                </c:pt>
                <c:pt idx="1">
                  <c:v>8.2489765008906435</c:v>
                </c:pt>
                <c:pt idx="2">
                  <c:v>7.9993260652252456</c:v>
                </c:pt>
                <c:pt idx="3">
                  <c:v>7.7452558219406029</c:v>
                </c:pt>
                <c:pt idx="4">
                  <c:v>7.4994268751070026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C8B-4D94-A31B-016623BB532A}"/>
            </c:ext>
          </c:extLst>
        </c:ser>
        <c:ser>
          <c:idx val="5"/>
          <c:order val="1"/>
          <c:tx>
            <c:v>SSAG = 13ºC</c:v>
          </c:tx>
          <c:marker>
            <c:symbol val="none"/>
          </c:marker>
          <c:xVal>
            <c:numRef>
              <c:f>Planilha1!$H$4:$L$4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Planilha1!$H$11:$M$11</c:f>
              <c:numCache>
                <c:formatCode>0.0</c:formatCode>
                <c:ptCount val="6"/>
                <c:pt idx="0">
                  <c:v>9.1071985744225668</c:v>
                </c:pt>
                <c:pt idx="1">
                  <c:v>8.8498487889922348</c:v>
                </c:pt>
                <c:pt idx="2">
                  <c:v>8.5881214888138437</c:v>
                </c:pt>
                <c:pt idx="3">
                  <c:v>8.3216375535676921</c:v>
                </c:pt>
                <c:pt idx="4">
                  <c:v>8.0636733841965675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C8B-4D94-A31B-016623BB532A}"/>
            </c:ext>
          </c:extLst>
        </c:ser>
        <c:ser>
          <c:idx val="6"/>
          <c:order val="2"/>
          <c:tx>
            <c:v>SSAG = 14ºC</c:v>
          </c:tx>
          <c:marker>
            <c:symbol val="none"/>
          </c:marker>
          <c:xVal>
            <c:numRef>
              <c:f>Planilha1!$T$4:$X$4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Planilha1!$T$11:$X$11</c:f>
              <c:numCache>
                <c:formatCode>0.0</c:formatCode>
                <c:ptCount val="5"/>
                <c:pt idx="0">
                  <c:v>10.245073152379087</c:v>
                </c:pt>
                <c:pt idx="1">
                  <c:v>9.9665773091279419</c:v>
                </c:pt>
                <c:pt idx="2">
                  <c:v>9.6831380637182907</c:v>
                </c:pt>
                <c:pt idx="3">
                  <c:v>9.3943234988275766</c:v>
                </c:pt>
                <c:pt idx="4">
                  <c:v>9.1145163444354296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C8B-4D94-A31B-016623BB532A}"/>
            </c:ext>
          </c:extLst>
        </c:ser>
        <c:ser>
          <c:idx val="7"/>
          <c:order val="3"/>
          <c:tx>
            <c:v>SSAG = 15ºC</c:v>
          </c:tx>
          <c:marker>
            <c:symbol val="none"/>
          </c:marker>
          <c:xVal>
            <c:numRef>
              <c:f>Planilha1!$Z$4:$AD$4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Planilha1!$Z$11:$AD$11</c:f>
              <c:numCache>
                <c:formatCode>0.0</c:formatCode>
                <c:ptCount val="5"/>
                <c:pt idx="0">
                  <c:v>10.780217927664053</c:v>
                </c:pt>
                <c:pt idx="1">
                  <c:v>10.492058687257062</c:v>
                </c:pt>
                <c:pt idx="2">
                  <c:v>10.198692676411355</c:v>
                </c:pt>
                <c:pt idx="3">
                  <c:v>9.8996632905018416</c:v>
                </c:pt>
                <c:pt idx="4">
                  <c:v>9.6098591288762449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C8B-4D94-A31B-016623BB53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6239951"/>
        <c:axId val="1941617743"/>
      </c:scatterChart>
      <c:valAx>
        <c:axId val="19362399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Entrada do Ar na SAG (°C)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41617743"/>
        <c:crosses val="autoZero"/>
        <c:crossBetween val="midCat"/>
      </c:valAx>
      <c:valAx>
        <c:axId val="1941617743"/>
        <c:scaling>
          <c:orientation val="minMax"/>
          <c:max val="11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dtml (°C)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36239951"/>
        <c:crosses val="autoZero"/>
        <c:crossBetween val="midCat"/>
        <c:majorUnit val="0.5"/>
      </c:valAx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AAG: 7ºC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v>SSAG = 12ºC</c:v>
          </c:tx>
          <c:marker>
            <c:symbol val="none"/>
          </c:marker>
          <c:xVal>
            <c:numRef>
              <c:f>Planilha1!$B$4:$F$4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Planilha1!$B$23:$F$23</c:f>
              <c:numCache>
                <c:formatCode>0.0</c:formatCode>
                <c:ptCount val="5"/>
                <c:pt idx="0">
                  <c:v>7.4525952855337501</c:v>
                </c:pt>
                <c:pt idx="1">
                  <c:v>7.2134752044448174</c:v>
                </c:pt>
                <c:pt idx="2">
                  <c:v>6.9700565769191041</c:v>
                </c:pt>
                <c:pt idx="3">
                  <c:v>6.7219302609738607</c:v>
                </c:pt>
                <c:pt idx="4">
                  <c:v>6.4814132639117181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DC8-445B-822B-C11150C376CD}"/>
            </c:ext>
          </c:extLst>
        </c:ser>
        <c:ser>
          <c:idx val="5"/>
          <c:order val="1"/>
          <c:tx>
            <c:v>SSAG = 13ºC</c:v>
          </c:tx>
          <c:marker>
            <c:symbol val="none"/>
          </c:marker>
          <c:xVal>
            <c:numRef>
              <c:f>Planilha1!$H$4:$L$4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Planilha1!$H$23:$L$23</c:f>
              <c:numCache>
                <c:formatCode>0.0</c:formatCode>
                <c:ptCount val="5"/>
                <c:pt idx="0">
                  <c:v>8.0830156366524424</c:v>
                </c:pt>
                <c:pt idx="1">
                  <c:v>7.8304607558848698</c:v>
                </c:pt>
                <c:pt idx="2">
                  <c:v>7.5732227052638885</c:v>
                </c:pt>
                <c:pt idx="3">
                  <c:v>7.3108528527821193</c:v>
                </c:pt>
                <c:pt idx="4">
                  <c:v>7.0563692576759767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DC8-445B-822B-C11150C376CD}"/>
            </c:ext>
          </c:extLst>
        </c:ser>
        <c:ser>
          <c:idx val="6"/>
          <c:order val="2"/>
          <c:tx>
            <c:v>SSAG = 14ºC</c:v>
          </c:tx>
          <c:marker>
            <c:symbol val="none"/>
          </c:marker>
          <c:xVal>
            <c:numRef>
              <c:f>Planilha1!$T$4:$X$4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Planilha1!$N$23:$R$23</c:f>
              <c:numCache>
                <c:formatCode>0.0</c:formatCode>
                <c:ptCount val="5"/>
                <c:pt idx="0">
                  <c:v>8.6758726080750623</c:v>
                </c:pt>
                <c:pt idx="1">
                  <c:v>8.4110197561713864</c:v>
                </c:pt>
                <c:pt idx="2">
                  <c:v>8.141125315879739</c:v>
                </c:pt>
                <c:pt idx="3">
                  <c:v>7.8657036870329318</c:v>
                </c:pt>
                <c:pt idx="4">
                  <c:v>7.5984149655981748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DC8-445B-822B-C11150C376CD}"/>
            </c:ext>
          </c:extLst>
        </c:ser>
        <c:ser>
          <c:idx val="7"/>
          <c:order val="3"/>
          <c:tx>
            <c:v>SSAG = 15ºC</c:v>
          </c:tx>
          <c:marker>
            <c:symbol val="none"/>
          </c:marker>
          <c:xVal>
            <c:numRef>
              <c:f>Planilha1!$Z$4:$AD$4</c:f>
              <c:numCache>
                <c:formatCode>General</c:formatCode>
                <c:ptCount val="5"/>
                <c:pt idx="0" formatCode="0.0">
                  <c:v>23.1</c:v>
                </c:pt>
                <c:pt idx="1">
                  <c:v>22.5</c:v>
                </c:pt>
                <c:pt idx="2">
                  <c:v>21.9</c:v>
                </c:pt>
                <c:pt idx="3">
                  <c:v>21.3</c:v>
                </c:pt>
                <c:pt idx="4" formatCode="0.0">
                  <c:v>20.73</c:v>
                </c:pt>
              </c:numCache>
            </c:numRef>
          </c:xVal>
          <c:yVal>
            <c:numRef>
              <c:f>Planilha1!$Z$23:$AD$23</c:f>
              <c:numCache>
                <c:formatCode>0.0</c:formatCode>
                <c:ptCount val="5"/>
                <c:pt idx="0">
                  <c:v>9.7781924730944514</c:v>
                </c:pt>
                <c:pt idx="1">
                  <c:v>9.4912215810298992</c:v>
                </c:pt>
                <c:pt idx="2">
                  <c:v>9.1985505419490572</c:v>
                </c:pt>
                <c:pt idx="3">
                  <c:v>8.8996254555550536</c:v>
                </c:pt>
                <c:pt idx="4">
                  <c:v>8.6092617905432505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8DC8-445B-822B-C11150C376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6239951"/>
        <c:axId val="1941617743"/>
      </c:scatterChart>
      <c:valAx>
        <c:axId val="1936239951"/>
        <c:scaling>
          <c:orientation val="minMax"/>
          <c:max val="23.5"/>
          <c:min val="20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Entrada do Ar na SAG (°C)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41617743"/>
        <c:crosses val="autoZero"/>
        <c:crossBetween val="midCat"/>
      </c:valAx>
      <c:valAx>
        <c:axId val="1941617743"/>
        <c:scaling>
          <c:orientation val="minMax"/>
          <c:max val="11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pt-BR" sz="1800"/>
                  <a:t>dtml (°C)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36239951"/>
        <c:crosses val="autoZero"/>
        <c:crossBetween val="midCat"/>
        <c:majorUnit val="0.5"/>
      </c:valAx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AAG: 7°C</a:t>
            </a:r>
          </a:p>
        </c:rich>
      </c:tx>
      <c:layout>
        <c:manualLayout>
          <c:xMode val="edge"/>
          <c:yMode val="edge"/>
          <c:x val="0.37470069370446629"/>
          <c:y val="2.6219009984833876E-2"/>
        </c:manualLayout>
      </c:layout>
      <c:overlay val="0"/>
    </c:title>
    <c:autoTitleDeleted val="0"/>
    <c:plotArea>
      <c:layout/>
      <c:scatterChart>
        <c:scatterStyle val="smoothMarker"/>
        <c:varyColors val="0"/>
        <c:ser>
          <c:idx val="4"/>
          <c:order val="0"/>
          <c:tx>
            <c:v>ESAG = 23,1ºC</c:v>
          </c:tx>
          <c:spPr>
            <a:ln>
              <a:solidFill>
                <a:schemeClr val="accent2">
                  <a:lumMod val="40000"/>
                  <a:lumOff val="60000"/>
                </a:schemeClr>
              </a:solidFill>
            </a:ln>
          </c:spPr>
          <c:marker>
            <c:symbol val="none"/>
          </c:marker>
          <c:xVal>
            <c:numRef>
              <c:f>Planilha1!$B$52:$G$52</c:f>
              <c:numCache>
                <c:formatCode>0.0</c:formatCode>
                <c:ptCount val="6"/>
                <c:pt idx="0">
                  <c:v>12.5</c:v>
                </c:pt>
                <c:pt idx="1">
                  <c:v>12</c:v>
                </c:pt>
                <c:pt idx="2">
                  <c:v>11.5</c:v>
                </c:pt>
                <c:pt idx="3">
                  <c:v>11</c:v>
                </c:pt>
                <c:pt idx="4">
                  <c:v>10.5</c:v>
                </c:pt>
                <c:pt idx="5">
                  <c:v>9.8000000000000007</c:v>
                </c:pt>
              </c:numCache>
            </c:numRef>
          </c:xVal>
          <c:yVal>
            <c:numRef>
              <c:f>Planilha1!$B$60:$G$60</c:f>
              <c:numCache>
                <c:formatCode>0.0</c:formatCode>
                <c:ptCount val="6"/>
                <c:pt idx="0">
                  <c:v>7.4525952855337501</c:v>
                </c:pt>
                <c:pt idx="1">
                  <c:v>7.6488338054893577</c:v>
                </c:pt>
                <c:pt idx="2">
                  <c:v>7.8425111058495744</c:v>
                </c:pt>
                <c:pt idx="3">
                  <c:v>8.0337868017256486</c:v>
                </c:pt>
                <c:pt idx="4">
                  <c:v>8.2228042245240367</c:v>
                </c:pt>
                <c:pt idx="5">
                  <c:v>8.4838785417477887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DC-41D2-B2AF-D4126AFC0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36239951"/>
        <c:axId val="1941617743"/>
      </c:scatterChart>
      <c:valAx>
        <c:axId val="1936239951"/>
        <c:scaling>
          <c:orientation val="minMax"/>
          <c:min val="9.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RAG (°C)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41617743"/>
        <c:crosses val="autoZero"/>
        <c:crossBetween val="midCat"/>
        <c:majorUnit val="0.5"/>
      </c:valAx>
      <c:valAx>
        <c:axId val="1941617743"/>
        <c:scaling>
          <c:orientation val="minMax"/>
          <c:max val="11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pt-BR" sz="1600"/>
                  <a:t>dtml (°C)</a:t>
                </a:r>
              </a:p>
            </c:rich>
          </c:tx>
          <c:overlay val="0"/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936239951"/>
        <c:crosses val="autoZero"/>
        <c:crossBetween val="midCat"/>
        <c:majorUnit val="0.5"/>
      </c:valAx>
    </c:plotArea>
    <c:legend>
      <c:legendPos val="r"/>
      <c:overlay val="0"/>
    </c:legend>
    <c:plotVisOnly val="1"/>
    <c:dispBlanksAs val="gap"/>
    <c:showDLblsOverMax val="0"/>
    <c:extLst/>
  </c:chart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Logomarca3">
            <a:extLst>
              <a:ext uri="{FF2B5EF4-FFF2-40B4-BE49-F238E27FC236}">
                <a16:creationId xmlns:a16="http://schemas.microsoft.com/office/drawing/2014/main" id="{BE51623C-9214-4E40-A91A-D6792BF72277}"/>
              </a:ext>
            </a:extLst>
          </p:cNvPr>
          <p:cNvPicPr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56731" y="90834"/>
            <a:ext cx="983615" cy="7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53633EC-6A24-4C63-9C94-2CB790D82640}"/>
              </a:ext>
            </a:extLst>
          </p:cNvPr>
          <p:cNvSpPr txBox="1">
            <a:spLocks/>
          </p:cNvSpPr>
          <p:nvPr userDrawn="1"/>
        </p:nvSpPr>
        <p:spPr>
          <a:xfrm>
            <a:off x="10155339" y="844174"/>
            <a:ext cx="1386397" cy="225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i="1" dirty="0">
                <a:solidFill>
                  <a:srgbClr val="19469E"/>
                </a:solidFill>
                <a:latin typeface="CityBlueprint" panose="00000400000000000000" pitchFamily="2" charset="2"/>
              </a:rPr>
              <a:t>A knowledge fountain...</a:t>
            </a: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97105E38-512A-4A22-8B21-6FF2895620E0}"/>
              </a:ext>
            </a:extLst>
          </p:cNvPr>
          <p:cNvSpPr txBox="1">
            <a:spLocks/>
          </p:cNvSpPr>
          <p:nvPr userDrawn="1"/>
        </p:nvSpPr>
        <p:spPr>
          <a:xfrm>
            <a:off x="10445262" y="6334125"/>
            <a:ext cx="8959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03313"/>
            <a:r>
              <a:rPr lang="pt-BR" dirty="0"/>
              <a:t>Pág. </a:t>
            </a:r>
            <a:fld id="{BFF473A2-3413-42B3-9AA9-11DB9CD42FF4}" type="slidenum">
              <a:rPr lang="pt-BR" smtClean="0"/>
              <a:pPr defTabSz="1103313"/>
              <a:t>‹nº›</a:t>
            </a:fld>
            <a:endParaRPr lang="pt-BR" dirty="0"/>
          </a:p>
        </p:txBody>
      </p:sp>
      <p:pic>
        <p:nvPicPr>
          <p:cNvPr id="7" name="Imagem 2">
            <a:extLst>
              <a:ext uri="{FF2B5EF4-FFF2-40B4-BE49-F238E27FC236}">
                <a16:creationId xmlns:a16="http://schemas.microsoft.com/office/drawing/2014/main" id="{DB93A88B-C54B-4638-9839-6DADF991D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75" y="90835"/>
            <a:ext cx="1313264" cy="9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1B3E6D25-B091-40CE-B1E6-D09BBFFEBAFD}"/>
              </a:ext>
            </a:extLst>
          </p:cNvPr>
          <p:cNvSpPr txBox="1">
            <a:spLocks/>
          </p:cNvSpPr>
          <p:nvPr userDrawn="1"/>
        </p:nvSpPr>
        <p:spPr>
          <a:xfrm>
            <a:off x="1518405" y="6334125"/>
            <a:ext cx="487376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SISTEMAS DE TRATAMENTO DE AR PARA SALAS LIMPAS E AMBIENTES CLASSIFICADOS</a:t>
            </a: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2BCD343A-41B1-4D16-B238-2DA8041BDB30}"/>
              </a:ext>
            </a:extLst>
          </p:cNvPr>
          <p:cNvSpPr txBox="1">
            <a:spLocks/>
          </p:cNvSpPr>
          <p:nvPr userDrawn="1"/>
        </p:nvSpPr>
        <p:spPr>
          <a:xfrm>
            <a:off x="6944474" y="6334125"/>
            <a:ext cx="263414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/>
              <a:t>MAR/2022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Logomarca3">
            <a:extLst>
              <a:ext uri="{FF2B5EF4-FFF2-40B4-BE49-F238E27FC236}">
                <a16:creationId xmlns:a16="http://schemas.microsoft.com/office/drawing/2014/main" id="{A1BD21A4-B8B9-4FEF-B1CC-F6F48714C189}"/>
              </a:ext>
            </a:extLst>
          </p:cNvPr>
          <p:cNvPicPr/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356731" y="90834"/>
            <a:ext cx="983615" cy="75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B09BF22-1986-4AC8-AC53-65CED0839F53}"/>
              </a:ext>
            </a:extLst>
          </p:cNvPr>
          <p:cNvSpPr txBox="1">
            <a:spLocks/>
          </p:cNvSpPr>
          <p:nvPr userDrawn="1"/>
        </p:nvSpPr>
        <p:spPr>
          <a:xfrm>
            <a:off x="10155339" y="844174"/>
            <a:ext cx="1386397" cy="2253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i="1" dirty="0">
                <a:solidFill>
                  <a:srgbClr val="19469E"/>
                </a:solidFill>
                <a:latin typeface="CityBlueprint" panose="00000400000000000000" pitchFamily="2" charset="2"/>
              </a:rPr>
              <a:t>A knowledge fountain...</a:t>
            </a: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279BFB6C-62F6-4688-9E91-932A8934392D}"/>
              </a:ext>
            </a:extLst>
          </p:cNvPr>
          <p:cNvSpPr txBox="1">
            <a:spLocks/>
          </p:cNvSpPr>
          <p:nvPr userDrawn="1"/>
        </p:nvSpPr>
        <p:spPr>
          <a:xfrm>
            <a:off x="10445262" y="6334125"/>
            <a:ext cx="8959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03313"/>
            <a:r>
              <a:rPr lang="pt-BR" dirty="0"/>
              <a:t>Pág. </a:t>
            </a:r>
            <a:fld id="{BFF473A2-3413-42B3-9AA9-11DB9CD42FF4}" type="slidenum">
              <a:rPr lang="pt-BR" smtClean="0"/>
              <a:pPr defTabSz="1103313"/>
              <a:t>‹nº›</a:t>
            </a:fld>
            <a:endParaRPr lang="pt-BR" dirty="0"/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56962131-DAA2-481D-9F60-7008895B53FF}"/>
              </a:ext>
            </a:extLst>
          </p:cNvPr>
          <p:cNvSpPr txBox="1">
            <a:spLocks/>
          </p:cNvSpPr>
          <p:nvPr userDrawn="1"/>
        </p:nvSpPr>
        <p:spPr>
          <a:xfrm>
            <a:off x="1518405" y="6334125"/>
            <a:ext cx="487376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SISTEMAS DE TRATAMENTO DE AR PARA SALAS LIMPAS E AMBIENTES CLASSIFICADOS</a:t>
            </a:r>
          </a:p>
        </p:txBody>
      </p:sp>
      <p:sp>
        <p:nvSpPr>
          <p:cNvPr id="15" name="Espaço Reservado para Número de Slide 4">
            <a:extLst>
              <a:ext uri="{FF2B5EF4-FFF2-40B4-BE49-F238E27FC236}">
                <a16:creationId xmlns:a16="http://schemas.microsoft.com/office/drawing/2014/main" id="{3E980304-8816-4447-B6B8-35C96DAEC09C}"/>
              </a:ext>
            </a:extLst>
          </p:cNvPr>
          <p:cNvSpPr txBox="1">
            <a:spLocks/>
          </p:cNvSpPr>
          <p:nvPr userDrawn="1"/>
        </p:nvSpPr>
        <p:spPr>
          <a:xfrm>
            <a:off x="6944474" y="6334125"/>
            <a:ext cx="263414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/>
              <a:t>MAR/2022</a:t>
            </a:r>
          </a:p>
        </p:txBody>
      </p:sp>
      <p:pic>
        <p:nvPicPr>
          <p:cNvPr id="8" name="Imagem 2">
            <a:extLst>
              <a:ext uri="{FF2B5EF4-FFF2-40B4-BE49-F238E27FC236}">
                <a16:creationId xmlns:a16="http://schemas.microsoft.com/office/drawing/2014/main" id="{4C3898B8-BDD7-43CD-BEDF-F2AEFB5F78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75" y="90835"/>
            <a:ext cx="1313264" cy="93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0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cid:image007.png@01D6CC76.D7733FF0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fbrit\OneDrive\&#193;rea%20de%20Trabalho\Workshop%20HVAC%20-%20BIBR\3-%20Exemplo%20Psicrometria.pptx#-1,1,Apresenta&#231;&#227;o do PowerPoint" TargetMode="External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Spr%C3%BChdose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iy.stackexchange.com/questions/30158/why-did-my-refrigerator-freezer-stop-coolin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fbrit\OneDrive\&#193;rea%20de%20Trabalho\Workshop%20HVAC%20-%20BIBR\5-%20Exemplo%20IQ.pptx#-1,1,Apresenta&#231;&#227;o do PowerPoint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firmiers.com/etudiants-en-ifsi/tfe/acte-2-les-deux-unites-enseignement-preparatoire-au-travail-de-recherche.html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nc-nd/3.0/" TargetMode="Externa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estilador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gif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png"/><Relationship Id="rId7" Type="http://schemas.openxmlformats.org/officeDocument/2006/relationships/image" Target="../media/image14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ropper-eyedropper-medicine-dropper-1295283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hyperlink" Target="mailto:f.britto@adriferco.com.br" TargetMode="External"/><Relationship Id="rId2" Type="http://schemas.openxmlformats.org/officeDocument/2006/relationships/hyperlink" Target="http://www.adriferco.com.b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melzamelo.blogspot.com/2010/02/o-que-fazer-no-carnaval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://aquafluxus.com.br/?p=1263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escola.com/reino-monera/bacterias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://parasites.czu.cz/food/parasite.php?idParasite=2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671801-6E9E-4A4E-868F-F21105D20C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1410" y="4842102"/>
            <a:ext cx="9912355" cy="819355"/>
          </a:xfrm>
        </p:spPr>
        <p:txBody>
          <a:bodyPr>
            <a:normAutofit/>
          </a:bodyPr>
          <a:lstStyle/>
          <a:p>
            <a:pPr algn="r"/>
            <a:r>
              <a:rPr lang="pt-BR" dirty="0"/>
              <a:t>Sistemas de tratamento de ar</a:t>
            </a: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518BE7E0-FB6F-41B4-A5F3-45E6FE80CDD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/>
          <a:srcRect t="9020" b="9020"/>
          <a:stretch>
            <a:fillRect/>
          </a:stretch>
        </p:blipFill>
        <p:spPr>
          <a:xfrm>
            <a:off x="1323413" y="1196543"/>
            <a:ext cx="10040697" cy="3589873"/>
          </a:xfrm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id="{E23B0BA3-2A72-4F44-83E7-E1E09D4F7199}"/>
              </a:ext>
            </a:extLst>
          </p:cNvPr>
          <p:cNvSpPr txBox="1">
            <a:spLocks/>
          </p:cNvSpPr>
          <p:nvPr/>
        </p:nvSpPr>
        <p:spPr>
          <a:xfrm>
            <a:off x="1141364" y="5910338"/>
            <a:ext cx="9910859" cy="682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2000" dirty="0"/>
              <a:t>Por: J. Fernando B. Britto</a:t>
            </a:r>
          </a:p>
        </p:txBody>
      </p:sp>
    </p:spTree>
    <p:extLst>
      <p:ext uri="{BB962C8B-B14F-4D97-AF65-F5344CB8AC3E}">
        <p14:creationId xmlns:p14="http://schemas.microsoft.com/office/powerpoint/2010/main" val="772279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639418" y="2114776"/>
            <a:ext cx="6308035" cy="2628448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1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CONCEITOS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A4562B7-A3C0-41CA-9DFA-4FF6AAF25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4957" y="1391357"/>
            <a:ext cx="2975113" cy="407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5685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528689" y="554885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C50A12F-1BFF-4113-B754-B1289AD738AC}"/>
              </a:ext>
            </a:extLst>
          </p:cNvPr>
          <p:cNvSpPr/>
          <p:nvPr/>
        </p:nvSpPr>
        <p:spPr bwMode="auto">
          <a:xfrm>
            <a:off x="2489651" y="1307258"/>
            <a:ext cx="5876812" cy="468856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 dirty="0">
              <a:cs typeface="+mn-cs"/>
            </a:endParaRPr>
          </a:p>
        </p:txBody>
      </p:sp>
      <p:sp>
        <p:nvSpPr>
          <p:cNvPr id="5" name="Nuvem 4">
            <a:extLst>
              <a:ext uri="{FF2B5EF4-FFF2-40B4-BE49-F238E27FC236}">
                <a16:creationId xmlns:a16="http://schemas.microsoft.com/office/drawing/2014/main" id="{3665F593-1EC7-4A37-B52E-B73FA05BB80D}"/>
              </a:ext>
            </a:extLst>
          </p:cNvPr>
          <p:cNvSpPr/>
          <p:nvPr/>
        </p:nvSpPr>
        <p:spPr bwMode="auto">
          <a:xfrm>
            <a:off x="3934619" y="2842485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6" name="Retângulo 14">
            <a:extLst>
              <a:ext uri="{FF2B5EF4-FFF2-40B4-BE49-F238E27FC236}">
                <a16:creationId xmlns:a16="http://schemas.microsoft.com/office/drawing/2014/main" id="{1BBC2DA0-427C-4F04-89F8-0660C8D7D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2946" y="1575296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" name="Retângulo 16">
            <a:extLst>
              <a:ext uri="{FF2B5EF4-FFF2-40B4-BE49-F238E27FC236}">
                <a16:creationId xmlns:a16="http://schemas.microsoft.com/office/drawing/2014/main" id="{956B9D17-9FAB-49FB-9942-507B553178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1718" y="1575296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8" name="Retângulo 17">
            <a:extLst>
              <a:ext uri="{FF2B5EF4-FFF2-40B4-BE49-F238E27FC236}">
                <a16:creationId xmlns:a16="http://schemas.microsoft.com/office/drawing/2014/main" id="{1C16990D-34A4-4FDC-B599-80D55105D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7877" y="1575296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9" name="Retângulo 18">
            <a:extLst>
              <a:ext uri="{FF2B5EF4-FFF2-40B4-BE49-F238E27FC236}">
                <a16:creationId xmlns:a16="http://schemas.microsoft.com/office/drawing/2014/main" id="{11A90300-0F32-4B31-BF00-EB40120F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5182" y="1575296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0" name="Retângulo 19">
            <a:extLst>
              <a:ext uri="{FF2B5EF4-FFF2-40B4-BE49-F238E27FC236}">
                <a16:creationId xmlns:a16="http://schemas.microsoft.com/office/drawing/2014/main" id="{52D23165-3FE7-402B-ABEA-4B98EF5EA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3489" y="1508413"/>
            <a:ext cx="5683250" cy="1779927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2" name="Retângulo 50">
            <a:extLst>
              <a:ext uri="{FF2B5EF4-FFF2-40B4-BE49-F238E27FC236}">
                <a16:creationId xmlns:a16="http://schemas.microsoft.com/office/drawing/2014/main" id="{A66B3B00-6341-49E4-A52C-57A33554F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7219" y="3183797"/>
            <a:ext cx="428625" cy="134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3" name="Retângulo 57">
            <a:extLst>
              <a:ext uri="{FF2B5EF4-FFF2-40B4-BE49-F238E27FC236}">
                <a16:creationId xmlns:a16="http://schemas.microsoft.com/office/drawing/2014/main" id="{576C6DF4-A094-44D3-AB51-9BDA0F22C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6907" y="3183797"/>
            <a:ext cx="428625" cy="134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4" name="Retângulo 63">
            <a:extLst>
              <a:ext uri="{FF2B5EF4-FFF2-40B4-BE49-F238E27FC236}">
                <a16:creationId xmlns:a16="http://schemas.microsoft.com/office/drawing/2014/main" id="{1A65CE8D-AB2D-40F0-A1DF-DDDC9AE1A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4532" y="3183797"/>
            <a:ext cx="428625" cy="134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5" name="Retângulo 69">
            <a:extLst>
              <a:ext uri="{FF2B5EF4-FFF2-40B4-BE49-F238E27FC236}">
                <a16:creationId xmlns:a16="http://schemas.microsoft.com/office/drawing/2014/main" id="{A91D494C-0A75-497B-B99C-6D1AE44C0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0569" y="3183797"/>
            <a:ext cx="428625" cy="134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6" name="Retângulo 53">
            <a:extLst>
              <a:ext uri="{FF2B5EF4-FFF2-40B4-BE49-F238E27FC236}">
                <a16:creationId xmlns:a16="http://schemas.microsoft.com/office/drawing/2014/main" id="{08C5B17A-317F-4849-860A-695C9FA7D44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69408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7" name="Retângulo 54">
            <a:extLst>
              <a:ext uri="{FF2B5EF4-FFF2-40B4-BE49-F238E27FC236}">
                <a16:creationId xmlns:a16="http://schemas.microsoft.com/office/drawing/2014/main" id="{27F63172-C1AB-4595-BDB9-0086CA9BBE3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58512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8" name="Retângulo 60">
            <a:extLst>
              <a:ext uri="{FF2B5EF4-FFF2-40B4-BE49-F238E27FC236}">
                <a16:creationId xmlns:a16="http://schemas.microsoft.com/office/drawing/2014/main" id="{34F764D8-D1A9-4958-A547-613DDB57B58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38513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9" name="Retângulo 61">
            <a:extLst>
              <a:ext uri="{FF2B5EF4-FFF2-40B4-BE49-F238E27FC236}">
                <a16:creationId xmlns:a16="http://schemas.microsoft.com/office/drawing/2014/main" id="{F84BE7BA-8DE8-4439-8394-6D746C8A22C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27617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0" name="Retângulo 66">
            <a:extLst>
              <a:ext uri="{FF2B5EF4-FFF2-40B4-BE49-F238E27FC236}">
                <a16:creationId xmlns:a16="http://schemas.microsoft.com/office/drawing/2014/main" id="{8BAE5706-3A55-4F0A-8770-6BC3DC6B3B3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15824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1" name="Retângulo 67">
            <a:extLst>
              <a:ext uri="{FF2B5EF4-FFF2-40B4-BE49-F238E27FC236}">
                <a16:creationId xmlns:a16="http://schemas.microsoft.com/office/drawing/2014/main" id="{B215813E-1C51-4C43-8426-520EBE4025B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04929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2" name="Retângulo 72">
            <a:extLst>
              <a:ext uri="{FF2B5EF4-FFF2-40B4-BE49-F238E27FC236}">
                <a16:creationId xmlns:a16="http://schemas.microsoft.com/office/drawing/2014/main" id="{BE0ACD94-8E78-4A6A-AB73-C3B3A1E0392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693135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3" name="Retângulo 73">
            <a:extLst>
              <a:ext uri="{FF2B5EF4-FFF2-40B4-BE49-F238E27FC236}">
                <a16:creationId xmlns:a16="http://schemas.microsoft.com/office/drawing/2014/main" id="{50D57A4E-4F04-421D-8E0F-6632FF06F44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82239" y="3203410"/>
            <a:ext cx="29723" cy="8904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4" name="Retângulo 107">
            <a:extLst>
              <a:ext uri="{FF2B5EF4-FFF2-40B4-BE49-F238E27FC236}">
                <a16:creationId xmlns:a16="http://schemas.microsoft.com/office/drawing/2014/main" id="{67AABEA8-0EB0-4990-9408-5E4EB3B2E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745" y="1575296"/>
            <a:ext cx="708994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5" name="Retângulo 108">
            <a:extLst>
              <a:ext uri="{FF2B5EF4-FFF2-40B4-BE49-F238E27FC236}">
                <a16:creationId xmlns:a16="http://schemas.microsoft.com/office/drawing/2014/main" id="{3042EE67-092E-4CF4-87B3-FA0DC21CB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2283" y="1456597"/>
            <a:ext cx="188912" cy="1878013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6" name="Retângulo 109">
            <a:extLst>
              <a:ext uri="{FF2B5EF4-FFF2-40B4-BE49-F238E27FC236}">
                <a16:creationId xmlns:a16="http://schemas.microsoft.com/office/drawing/2014/main" id="{4C8A8CBD-C1C2-4616-8689-E56E40D70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869" y="1456597"/>
            <a:ext cx="142080" cy="1878013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7" name="Retângulo 112">
            <a:extLst>
              <a:ext uri="{FF2B5EF4-FFF2-40B4-BE49-F238E27FC236}">
                <a16:creationId xmlns:a16="http://schemas.microsoft.com/office/drawing/2014/main" id="{26E8DA64-77DA-4942-B5B1-DE9D771CB7F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62946" y="4119367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8" name="Retângulo 113">
            <a:extLst>
              <a:ext uri="{FF2B5EF4-FFF2-40B4-BE49-F238E27FC236}">
                <a16:creationId xmlns:a16="http://schemas.microsoft.com/office/drawing/2014/main" id="{CB17A222-A61A-42AF-A729-13F01E71C3B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781718" y="4119367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9" name="Retângulo 114">
            <a:extLst>
              <a:ext uri="{FF2B5EF4-FFF2-40B4-BE49-F238E27FC236}">
                <a16:creationId xmlns:a16="http://schemas.microsoft.com/office/drawing/2014/main" id="{6DC3AE84-6B91-469E-9F27-1A58F5C74A3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007877" y="4119367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0" name="Retângulo 115">
            <a:extLst>
              <a:ext uri="{FF2B5EF4-FFF2-40B4-BE49-F238E27FC236}">
                <a16:creationId xmlns:a16="http://schemas.microsoft.com/office/drawing/2014/main" id="{20816664-9E9F-4F2D-8B40-914CB573E0E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245182" y="4119367"/>
            <a:ext cx="1165308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1" name="Retângulo 116">
            <a:extLst>
              <a:ext uri="{FF2B5EF4-FFF2-40B4-BE49-F238E27FC236}">
                <a16:creationId xmlns:a16="http://schemas.microsoft.com/office/drawing/2014/main" id="{6DB4AC1D-51D3-4D3F-A16A-CD6144499BD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3489" y="4050658"/>
            <a:ext cx="5683250" cy="1779927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2" name="Retângulo 139">
            <a:extLst>
              <a:ext uri="{FF2B5EF4-FFF2-40B4-BE49-F238E27FC236}">
                <a16:creationId xmlns:a16="http://schemas.microsoft.com/office/drawing/2014/main" id="{8FD649F2-E2E1-4A37-B92E-B0A51E8F347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50869" y="4039460"/>
            <a:ext cx="428625" cy="166687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3" name="Retângulo 142">
            <a:extLst>
              <a:ext uri="{FF2B5EF4-FFF2-40B4-BE49-F238E27FC236}">
                <a16:creationId xmlns:a16="http://schemas.microsoft.com/office/drawing/2014/main" id="{79BB26B3-CF3F-43B1-B393-A96ACEF947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62092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4" name="Retângulo 143">
            <a:extLst>
              <a:ext uri="{FF2B5EF4-FFF2-40B4-BE49-F238E27FC236}">
                <a16:creationId xmlns:a16="http://schemas.microsoft.com/office/drawing/2014/main" id="{68B7EC6B-7CB2-4309-8F8C-1CE948EA2080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951196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5" name="Retângulo 134">
            <a:extLst>
              <a:ext uri="{FF2B5EF4-FFF2-40B4-BE49-F238E27FC236}">
                <a16:creationId xmlns:a16="http://schemas.microsoft.com/office/drawing/2014/main" id="{9284B583-9159-4AF1-BC7B-17EF71264A3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718969" y="4039460"/>
            <a:ext cx="428625" cy="166687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6" name="Retângulo 137">
            <a:extLst>
              <a:ext uri="{FF2B5EF4-FFF2-40B4-BE49-F238E27FC236}">
                <a16:creationId xmlns:a16="http://schemas.microsoft.com/office/drawing/2014/main" id="{465F8AA1-E0C0-40A6-AC4C-516AB8E6579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131197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7" name="Retângulo 138">
            <a:extLst>
              <a:ext uri="{FF2B5EF4-FFF2-40B4-BE49-F238E27FC236}">
                <a16:creationId xmlns:a16="http://schemas.microsoft.com/office/drawing/2014/main" id="{9E49A732-A059-4E18-AE9A-EC66450BBC5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720301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8" name="Retângulo 129">
            <a:extLst>
              <a:ext uri="{FF2B5EF4-FFF2-40B4-BE49-F238E27FC236}">
                <a16:creationId xmlns:a16="http://schemas.microsoft.com/office/drawing/2014/main" id="{847DF9F6-A4D7-47A4-BAFB-B4A78B97910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96594" y="4039460"/>
            <a:ext cx="428625" cy="166687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9" name="Retângulo 132">
            <a:extLst>
              <a:ext uri="{FF2B5EF4-FFF2-40B4-BE49-F238E27FC236}">
                <a16:creationId xmlns:a16="http://schemas.microsoft.com/office/drawing/2014/main" id="{D4187DC5-51CC-4B74-A00E-BD796B2B8DC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08509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0" name="Retângulo 133">
            <a:extLst>
              <a:ext uri="{FF2B5EF4-FFF2-40B4-BE49-F238E27FC236}">
                <a16:creationId xmlns:a16="http://schemas.microsoft.com/office/drawing/2014/main" id="{660A8323-5110-4104-B717-DBBD8D450F3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497613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1" name="Retângulo 124">
            <a:extLst>
              <a:ext uri="{FF2B5EF4-FFF2-40B4-BE49-F238E27FC236}">
                <a16:creationId xmlns:a16="http://schemas.microsoft.com/office/drawing/2014/main" id="{AA41B49E-74C2-4465-9AB3-E4A8BCE1322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74219" y="4039460"/>
            <a:ext cx="428625" cy="166687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42" name="Retângulo 127">
            <a:extLst>
              <a:ext uri="{FF2B5EF4-FFF2-40B4-BE49-F238E27FC236}">
                <a16:creationId xmlns:a16="http://schemas.microsoft.com/office/drawing/2014/main" id="{75E8ED50-4CB9-488D-8E37-11F331F5D0CF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685820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3" name="Retângulo 128">
            <a:extLst>
              <a:ext uri="{FF2B5EF4-FFF2-40B4-BE49-F238E27FC236}">
                <a16:creationId xmlns:a16="http://schemas.microsoft.com/office/drawing/2014/main" id="{4519D84E-3193-48A5-B4BF-6815E83366A6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274924" y="4039330"/>
            <a:ext cx="29723" cy="9253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4" name="Retângulo 121">
            <a:extLst>
              <a:ext uri="{FF2B5EF4-FFF2-40B4-BE49-F238E27FC236}">
                <a16:creationId xmlns:a16="http://schemas.microsoft.com/office/drawing/2014/main" id="{659DA1F0-70A1-40B5-8250-F22ABF081FF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477745" y="4119367"/>
            <a:ext cx="708994" cy="1644336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5" name="Retângulo 122">
            <a:extLst>
              <a:ext uri="{FF2B5EF4-FFF2-40B4-BE49-F238E27FC236}">
                <a16:creationId xmlns:a16="http://schemas.microsoft.com/office/drawing/2014/main" id="{DBDA4FCC-3646-4679-9825-712A8AEAF16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092283" y="4004535"/>
            <a:ext cx="188912" cy="1878012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46" name="Retângulo 123">
            <a:extLst>
              <a:ext uri="{FF2B5EF4-FFF2-40B4-BE49-F238E27FC236}">
                <a16:creationId xmlns:a16="http://schemas.microsoft.com/office/drawing/2014/main" id="{1900D5C7-CCCB-4D59-8F50-CB8F135B128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495869" y="4004535"/>
            <a:ext cx="142080" cy="1878012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cxnSp>
        <p:nvCxnSpPr>
          <p:cNvPr id="47" name="Conector reto 145">
            <a:extLst>
              <a:ext uri="{FF2B5EF4-FFF2-40B4-BE49-F238E27FC236}">
                <a16:creationId xmlns:a16="http://schemas.microsoft.com/office/drawing/2014/main" id="{307CDFC9-F4DA-4AD3-BE2F-AE5E155DCFC5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46979" y="3657665"/>
            <a:ext cx="4581524" cy="1588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cxnSp>
        <p:nvCxnSpPr>
          <p:cNvPr id="48" name="Conector reto 146">
            <a:extLst>
              <a:ext uri="{FF2B5EF4-FFF2-40B4-BE49-F238E27FC236}">
                <a16:creationId xmlns:a16="http://schemas.microsoft.com/office/drawing/2014/main" id="{84F8A8FF-4770-49A4-894F-886766629F53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801731" y="3657666"/>
            <a:ext cx="4581524" cy="1588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sp>
        <p:nvSpPr>
          <p:cNvPr id="49" name="CaixaDeTexto 178">
            <a:extLst>
              <a:ext uri="{FF2B5EF4-FFF2-40B4-BE49-F238E27FC236}">
                <a16:creationId xmlns:a16="http://schemas.microsoft.com/office/drawing/2014/main" id="{50B6768C-D53B-4E80-A52A-840DDFE3E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01" y="1653871"/>
            <a:ext cx="2654537" cy="646272"/>
          </a:xfrm>
          <a:prstGeom prst="rect">
            <a:avLst/>
          </a:prstGeom>
          <a:solidFill>
            <a:srgbClr val="FFCC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800" b="1">
                <a:solidFill>
                  <a:srgbClr val="FF0000"/>
                </a:solidFill>
                <a:latin typeface="Arial Narrow" pitchFamily="34" charset="0"/>
              </a:rPr>
              <a:t>Salas de Processo com alta geração de partículado</a:t>
            </a:r>
          </a:p>
        </p:txBody>
      </p:sp>
      <p:sp>
        <p:nvSpPr>
          <p:cNvPr id="50" name="CaixaDeTexto 179">
            <a:extLst>
              <a:ext uri="{FF2B5EF4-FFF2-40B4-BE49-F238E27FC236}">
                <a16:creationId xmlns:a16="http://schemas.microsoft.com/office/drawing/2014/main" id="{486701B6-512C-4915-B7BF-ED9EC42E9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20" y="3479331"/>
            <a:ext cx="1079597" cy="369299"/>
          </a:xfrm>
          <a:prstGeom prst="rect">
            <a:avLst/>
          </a:prstGeom>
          <a:solidFill>
            <a:srgbClr val="FFCC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800" b="1">
                <a:solidFill>
                  <a:srgbClr val="FF0000"/>
                </a:solidFill>
                <a:latin typeface="Arial Narrow" pitchFamily="34" charset="0"/>
              </a:rPr>
              <a:t>Corredor</a:t>
            </a:r>
          </a:p>
        </p:txBody>
      </p:sp>
      <p:sp>
        <p:nvSpPr>
          <p:cNvPr id="51" name="CaixaDeTexto 180">
            <a:extLst>
              <a:ext uri="{FF2B5EF4-FFF2-40B4-BE49-F238E27FC236}">
                <a16:creationId xmlns:a16="http://schemas.microsoft.com/office/drawing/2014/main" id="{08831711-7B0E-43F0-8BB8-58890B66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1201" y="5079386"/>
            <a:ext cx="2654537" cy="646272"/>
          </a:xfrm>
          <a:prstGeom prst="rect">
            <a:avLst/>
          </a:prstGeom>
          <a:solidFill>
            <a:srgbClr val="FFCC00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1800" b="1">
                <a:solidFill>
                  <a:srgbClr val="FF0000"/>
                </a:solidFill>
                <a:latin typeface="Arial Narrow" pitchFamily="34" charset="0"/>
              </a:rPr>
              <a:t>Salas de Processo com alta geração de partículado</a:t>
            </a: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838C8457-F9A4-458E-A8D2-9C9FAFD8C49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63107" y="4007710"/>
            <a:ext cx="468312" cy="301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84A9879F-B0C9-4444-837C-1C92B9FDFD5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263107" y="3298097"/>
            <a:ext cx="468312" cy="3016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C74B51D7-CBF1-49B4-893E-F983EA5709E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69607" y="4007710"/>
            <a:ext cx="468312" cy="301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355EB9D2-63FA-4F5C-9105-1B0F8057DF1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69607" y="3298097"/>
            <a:ext cx="468312" cy="3016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B885D554-07C9-4217-9821-2E4DB806141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98332" y="4007710"/>
            <a:ext cx="468312" cy="301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B0F3503A-466D-448A-9743-38ABB3BE9CD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698332" y="3298097"/>
            <a:ext cx="468312" cy="3016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EC37727A-BECD-4EC9-9C70-9B965B5BD8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34994" y="4007710"/>
            <a:ext cx="468313" cy="301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9" name="Retângulo 58">
            <a:extLst>
              <a:ext uri="{FF2B5EF4-FFF2-40B4-BE49-F238E27FC236}">
                <a16:creationId xmlns:a16="http://schemas.microsoft.com/office/drawing/2014/main" id="{DB48B9D0-52F2-49CF-9942-ADDCC3053E2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934994" y="3298097"/>
            <a:ext cx="468313" cy="3016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0" name="Seta para baixo 65">
            <a:extLst>
              <a:ext uri="{FF2B5EF4-FFF2-40B4-BE49-F238E27FC236}">
                <a16:creationId xmlns:a16="http://schemas.microsoft.com/office/drawing/2014/main" id="{F6946B51-9C0E-4CAB-80DC-48BE1D6126B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4639469" y="3180622"/>
            <a:ext cx="158750" cy="207963"/>
          </a:xfrm>
          <a:prstGeom prst="downArrow">
            <a:avLst>
              <a:gd name="adj1" fmla="val 50000"/>
              <a:gd name="adj2" fmla="val 50247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1" name="Seta para baixo 52">
            <a:extLst>
              <a:ext uri="{FF2B5EF4-FFF2-40B4-BE49-F238E27FC236}">
                <a16:creationId xmlns:a16="http://schemas.microsoft.com/office/drawing/2014/main" id="{93A160BE-F04E-441C-B248-9664E67EB28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092157" y="3180622"/>
            <a:ext cx="160337" cy="207963"/>
          </a:xfrm>
          <a:prstGeom prst="downArrow">
            <a:avLst>
              <a:gd name="adj1" fmla="val 50000"/>
              <a:gd name="adj2" fmla="val 49750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2" name="Seta para baixo 59">
            <a:extLst>
              <a:ext uri="{FF2B5EF4-FFF2-40B4-BE49-F238E27FC236}">
                <a16:creationId xmlns:a16="http://schemas.microsoft.com/office/drawing/2014/main" id="{E5C341E5-B02E-4802-98D3-78F7FE8478D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861844" y="3180622"/>
            <a:ext cx="160338" cy="207963"/>
          </a:xfrm>
          <a:prstGeom prst="downArrow">
            <a:avLst>
              <a:gd name="adj1" fmla="val 50000"/>
              <a:gd name="adj2" fmla="val 49749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3" name="Seta para baixo 71">
            <a:extLst>
              <a:ext uri="{FF2B5EF4-FFF2-40B4-BE49-F238E27FC236}">
                <a16:creationId xmlns:a16="http://schemas.microsoft.com/office/drawing/2014/main" id="{AE9E6580-23D6-489D-A283-BA333D9EBBEC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417094" y="3180622"/>
            <a:ext cx="158750" cy="207963"/>
          </a:xfrm>
          <a:prstGeom prst="downArrow">
            <a:avLst>
              <a:gd name="adj1" fmla="val 50000"/>
              <a:gd name="adj2" fmla="val 50247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4" name="Seta para baixo 141">
            <a:extLst>
              <a:ext uri="{FF2B5EF4-FFF2-40B4-BE49-F238E27FC236}">
                <a16:creationId xmlns:a16="http://schemas.microsoft.com/office/drawing/2014/main" id="{7F1BB045-32CB-416B-8005-FA588BDD21B0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092157" y="3950560"/>
            <a:ext cx="160337" cy="207962"/>
          </a:xfrm>
          <a:prstGeom prst="downArrow">
            <a:avLst>
              <a:gd name="adj1" fmla="val 50000"/>
              <a:gd name="adj2" fmla="val 49750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5" name="Seta para baixo 136">
            <a:extLst>
              <a:ext uri="{FF2B5EF4-FFF2-40B4-BE49-F238E27FC236}">
                <a16:creationId xmlns:a16="http://schemas.microsoft.com/office/drawing/2014/main" id="{6F425798-F581-4456-9FE0-A8F3E013C759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861844" y="3950560"/>
            <a:ext cx="160338" cy="207962"/>
          </a:xfrm>
          <a:prstGeom prst="downArrow">
            <a:avLst>
              <a:gd name="adj1" fmla="val 50000"/>
              <a:gd name="adj2" fmla="val 49749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6" name="Seta para baixo 131">
            <a:extLst>
              <a:ext uri="{FF2B5EF4-FFF2-40B4-BE49-F238E27FC236}">
                <a16:creationId xmlns:a16="http://schemas.microsoft.com/office/drawing/2014/main" id="{54428A56-C8C4-435A-99FC-08C30FA0DED3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4639469" y="3950560"/>
            <a:ext cx="158750" cy="207962"/>
          </a:xfrm>
          <a:prstGeom prst="downArrow">
            <a:avLst>
              <a:gd name="adj1" fmla="val 50000"/>
              <a:gd name="adj2" fmla="val 50247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7" name="Seta para baixo 126">
            <a:extLst>
              <a:ext uri="{FF2B5EF4-FFF2-40B4-BE49-F238E27FC236}">
                <a16:creationId xmlns:a16="http://schemas.microsoft.com/office/drawing/2014/main" id="{A0880201-DF74-4041-A955-C11C943665C4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3417094" y="3950560"/>
            <a:ext cx="158750" cy="207962"/>
          </a:xfrm>
          <a:prstGeom prst="downArrow">
            <a:avLst>
              <a:gd name="adj1" fmla="val 50000"/>
              <a:gd name="adj2" fmla="val 50247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80" name="Elipse 206">
            <a:extLst>
              <a:ext uri="{FF2B5EF4-FFF2-40B4-BE49-F238E27FC236}">
                <a16:creationId xmlns:a16="http://schemas.microsoft.com/office/drawing/2014/main" id="{80B250EF-8A66-4582-B063-53667CABA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611" y="4686353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96" name="Nuvem 95">
            <a:extLst>
              <a:ext uri="{FF2B5EF4-FFF2-40B4-BE49-F238E27FC236}">
                <a16:creationId xmlns:a16="http://schemas.microsoft.com/office/drawing/2014/main" id="{D01AD0C0-F2E4-42C4-AAA0-F2919671F239}"/>
              </a:ext>
            </a:extLst>
          </p:cNvPr>
          <p:cNvSpPr/>
          <p:nvPr/>
        </p:nvSpPr>
        <p:spPr bwMode="auto">
          <a:xfrm>
            <a:off x="3839369" y="2720247"/>
            <a:ext cx="371475" cy="409575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97" name="Nuvem 96">
            <a:extLst>
              <a:ext uri="{FF2B5EF4-FFF2-40B4-BE49-F238E27FC236}">
                <a16:creationId xmlns:a16="http://schemas.microsoft.com/office/drawing/2014/main" id="{5421E6EC-6F2C-4273-AAAB-BA2ED795A171}"/>
              </a:ext>
            </a:extLst>
          </p:cNvPr>
          <p:cNvSpPr/>
          <p:nvPr/>
        </p:nvSpPr>
        <p:spPr bwMode="auto">
          <a:xfrm>
            <a:off x="4258469" y="352987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98" name="Nuvem 97">
            <a:extLst>
              <a:ext uri="{FF2B5EF4-FFF2-40B4-BE49-F238E27FC236}">
                <a16:creationId xmlns:a16="http://schemas.microsoft.com/office/drawing/2014/main" id="{1AFF5011-A239-445C-9A1A-77DB57D7E6DE}"/>
              </a:ext>
            </a:extLst>
          </p:cNvPr>
          <p:cNvSpPr/>
          <p:nvPr/>
        </p:nvSpPr>
        <p:spPr bwMode="auto">
          <a:xfrm>
            <a:off x="4106069" y="370132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99" name="Nuvem 98">
            <a:extLst>
              <a:ext uri="{FF2B5EF4-FFF2-40B4-BE49-F238E27FC236}">
                <a16:creationId xmlns:a16="http://schemas.microsoft.com/office/drawing/2014/main" id="{596F7D6D-2C21-49B2-841A-25D738F8C778}"/>
              </a:ext>
            </a:extLst>
          </p:cNvPr>
          <p:cNvSpPr/>
          <p:nvPr/>
        </p:nvSpPr>
        <p:spPr bwMode="auto">
          <a:xfrm>
            <a:off x="4390232" y="373307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0" name="Nuvem 99">
            <a:extLst>
              <a:ext uri="{FF2B5EF4-FFF2-40B4-BE49-F238E27FC236}">
                <a16:creationId xmlns:a16="http://schemas.microsoft.com/office/drawing/2014/main" id="{99E945C3-872A-4C32-85F1-57B54DF0CA19}"/>
              </a:ext>
            </a:extLst>
          </p:cNvPr>
          <p:cNvSpPr/>
          <p:nvPr/>
        </p:nvSpPr>
        <p:spPr bwMode="auto">
          <a:xfrm>
            <a:off x="4620419" y="373942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1" name="Nuvem 100">
            <a:extLst>
              <a:ext uri="{FF2B5EF4-FFF2-40B4-BE49-F238E27FC236}">
                <a16:creationId xmlns:a16="http://schemas.microsoft.com/office/drawing/2014/main" id="{20C768EC-DFE0-479C-803E-95F9EB5D0B70}"/>
              </a:ext>
            </a:extLst>
          </p:cNvPr>
          <p:cNvSpPr/>
          <p:nvPr/>
        </p:nvSpPr>
        <p:spPr bwMode="auto">
          <a:xfrm>
            <a:off x="4653757" y="3539397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2" name="Nuvem 101">
            <a:extLst>
              <a:ext uri="{FF2B5EF4-FFF2-40B4-BE49-F238E27FC236}">
                <a16:creationId xmlns:a16="http://schemas.microsoft.com/office/drawing/2014/main" id="{D5ADD93E-E485-4278-BAE7-D68D2C6177F6}"/>
              </a:ext>
            </a:extLst>
          </p:cNvPr>
          <p:cNvSpPr/>
          <p:nvPr/>
        </p:nvSpPr>
        <p:spPr bwMode="auto">
          <a:xfrm>
            <a:off x="4444207" y="3553685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3" name="Nuvem 102">
            <a:extLst>
              <a:ext uri="{FF2B5EF4-FFF2-40B4-BE49-F238E27FC236}">
                <a16:creationId xmlns:a16="http://schemas.microsoft.com/office/drawing/2014/main" id="{944ED8CD-E155-441E-ACF4-7ED4DCD9B0EC}"/>
              </a:ext>
            </a:extLst>
          </p:cNvPr>
          <p:cNvSpPr/>
          <p:nvPr/>
        </p:nvSpPr>
        <p:spPr bwMode="auto">
          <a:xfrm>
            <a:off x="4434682" y="3363185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4" name="Nuvem 103">
            <a:extLst>
              <a:ext uri="{FF2B5EF4-FFF2-40B4-BE49-F238E27FC236}">
                <a16:creationId xmlns:a16="http://schemas.microsoft.com/office/drawing/2014/main" id="{45D6A9EF-4C3E-4B16-A6CB-0057E1EB2693}"/>
              </a:ext>
            </a:extLst>
          </p:cNvPr>
          <p:cNvSpPr/>
          <p:nvPr/>
        </p:nvSpPr>
        <p:spPr bwMode="auto">
          <a:xfrm>
            <a:off x="4820444" y="338382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5" name="Nuvem 104">
            <a:extLst>
              <a:ext uri="{FF2B5EF4-FFF2-40B4-BE49-F238E27FC236}">
                <a16:creationId xmlns:a16="http://schemas.microsoft.com/office/drawing/2014/main" id="{8A0E3B15-E4D8-4055-975A-0B329F82E07B}"/>
              </a:ext>
            </a:extLst>
          </p:cNvPr>
          <p:cNvSpPr/>
          <p:nvPr/>
        </p:nvSpPr>
        <p:spPr bwMode="auto">
          <a:xfrm>
            <a:off x="4831557" y="3809272"/>
            <a:ext cx="171450" cy="152400"/>
          </a:xfrm>
          <a:prstGeom prst="cloud">
            <a:avLst/>
          </a:prstGeom>
          <a:solidFill>
            <a:srgbClr val="FFFF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6" name="Elipse 206">
            <a:extLst>
              <a:ext uri="{FF2B5EF4-FFF2-40B4-BE49-F238E27FC236}">
                <a16:creationId xmlns:a16="http://schemas.microsoft.com/office/drawing/2014/main" id="{C5533959-C116-458E-B46D-9101BB8EA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611" y="2466447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07" name="Elipse 206">
            <a:extLst>
              <a:ext uri="{FF2B5EF4-FFF2-40B4-BE49-F238E27FC236}">
                <a16:creationId xmlns:a16="http://schemas.microsoft.com/office/drawing/2014/main" id="{C2FA0383-381A-459A-B1DA-BF091CB61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323" y="4686353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08" name="Elipse 206">
            <a:extLst>
              <a:ext uri="{FF2B5EF4-FFF2-40B4-BE49-F238E27FC236}">
                <a16:creationId xmlns:a16="http://schemas.microsoft.com/office/drawing/2014/main" id="{0812C395-D99E-45C6-A882-CC2318BE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323" y="2466447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09" name="Elipse 206">
            <a:extLst>
              <a:ext uri="{FF2B5EF4-FFF2-40B4-BE49-F238E27FC236}">
                <a16:creationId xmlns:a16="http://schemas.microsoft.com/office/drawing/2014/main" id="{F35D8D67-E37D-4169-87D6-7C629FA79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147" y="4686353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10" name="Elipse 206">
            <a:extLst>
              <a:ext uri="{FF2B5EF4-FFF2-40B4-BE49-F238E27FC236}">
                <a16:creationId xmlns:a16="http://schemas.microsoft.com/office/drawing/2014/main" id="{971E8FEC-3866-441D-B0F0-9E834CBF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147" y="2466447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11" name="Elipse 206">
            <a:extLst>
              <a:ext uri="{FF2B5EF4-FFF2-40B4-BE49-F238E27FC236}">
                <a16:creationId xmlns:a16="http://schemas.microsoft.com/office/drawing/2014/main" id="{5A4E3433-FB2B-47ED-A63D-7AC9CE067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278" y="4686353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12" name="Elipse 206">
            <a:extLst>
              <a:ext uri="{FF2B5EF4-FFF2-40B4-BE49-F238E27FC236}">
                <a16:creationId xmlns:a16="http://schemas.microsoft.com/office/drawing/2014/main" id="{7479CF9D-ABBA-45C7-BAA8-6CA9CA4B3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6278" y="2466447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13" name="Elipse 206">
            <a:extLst>
              <a:ext uri="{FF2B5EF4-FFF2-40B4-BE49-F238E27FC236}">
                <a16:creationId xmlns:a16="http://schemas.microsoft.com/office/drawing/2014/main" id="{356A4949-CCF0-4488-9150-58F6D6D54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0611" y="3482472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</p:spTree>
    <p:extLst>
      <p:ext uri="{BB962C8B-B14F-4D97-AF65-F5344CB8AC3E}">
        <p14:creationId xmlns:p14="http://schemas.microsoft.com/office/powerpoint/2010/main" val="25341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-0.05209 -1.85185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C 0.03216 -0.00417 0.06419 -0.0081 0.075 0.01111 C 0.08581 0.03032 0.06627 0.09792 0.06458 0.11528 " pathEditMode="relative" rAng="0" ptsTypes="AAA">
                                      <p:cBhvr>
                                        <p:cTn id="78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09 -1.85185E-6 L -0.00013 -1.85185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53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9500"/>
                            </p:stCondLst>
                            <p:childTnLst>
                              <p:par>
                                <p:cTn id="1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C 0.02448 0.01852 0.04909 0.03704 0.06888 0.02593 C 0.08868 0.01481 0.11368 -0.04676 0.11888 -0.06667 C 0.12409 -0.08657 0.10404 -0.09028 0.10052 -0.09329 " pathEditMode="relative" rAng="0" ptsTypes="AAAA">
                                      <p:cBhvr>
                                        <p:cTn id="12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-3218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C 0.04166 -0.01852 0.08333 -0.03681 0.125 -0.0426 C 0.16666 -0.04838 0.22981 -0.03611 0.25 -0.03519 " pathEditMode="relative" rAng="0" ptsTypes="AAA">
                                      <p:cBhvr>
                                        <p:cTn id="127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222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C 0.00586 0.02847 0.01198 0.05718 0.01041 0.07871 C 0.00885 0.10023 -0.00847 0.12292 -0.00977 0.12871 " pathEditMode="relative" rAng="0" ptsTypes="AAA">
                                      <p:cBhvr>
                                        <p:cTn id="12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435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C -0.0207 -0.01644 -0.04128 -0.03264 -0.05768 -0.01852 C -0.07396 -0.0044 -0.08633 0.06435 -0.09792 0.08518 C -0.1095 0.10601 -0.12292 0.10301 -0.12773 0.10648 " pathEditMode="relative" rAng="0" ptsTypes="AAAA">
                                      <p:cBhvr>
                                        <p:cTn id="131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3" y="412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C -0.00325 -0.00857 -0.01042 -0.00926 -0.01667 -0.01204 C -0.02031 -0.00718 -0.02396 -0.0088 -0.02852 -0.00649 C -0.03112 -0.00533 -0.03542 -0.00093 -0.03542 -0.0007 C -0.03841 0.00486 -0.03503 0.00023 -0.03893 0.00092 C -0.04128 0.00138 -0.04336 0.00347 -0.04583 0.00463 C -0.05065 0.00671 -0.05625 0.00625 -0.06107 0.00833 C -0.0694 0.00763 -0.07409 0.0074 -0.08125 0.00463 C -0.08867 0.00185 -0.07591 0.00625 -0.08685 0.00277 C -0.08867 0.00231 -0.09232 0.00092 -0.09232 0.00115 C -0.097 0.00115 -0.10169 0.00115 -0.10625 0.00185 C -0.10716 0.00208 -0.10742 0.00324 -0.10833 0.0037 C -0.11654 0.00763 -0.12552 0.01041 -0.13398 0.01203 C -0.1375 0.01273 -0.1431 0.01504 -0.14583 0.01759 C -0.147 0.01875 -0.15 0.02037 -0.15 0.0206 " pathEditMode="relative" rAng="0" ptsTypes="AAAAAAAAAAAAAAA">
                                      <p:cBhvr>
                                        <p:cTn id="133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417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C 0.00768 0.00255 0.00469 0.00186 0.0194 -4.81481E-6 C 0.02084 -0.00023 0.02357 -0.00185 0.02357 -0.00162 C 0.02513 -0.00324 0.02709 -0.00393 0.02852 -0.00555 C 0.03294 -0.01041 0.02669 -0.00694 0.0319 -0.00925 C 0.03581 -0.01435 0.04271 -0.01574 0.04792 -0.01759 C 0.0543 -0.01712 0.05938 -0.01736 0.06524 -0.01481 C 0.06667 -0.00949 0.06914 -0.0125 0.07084 -0.00555 C 0.07253 0.00163 0.0724 0.01181 0.07852 0.01389 C 0.08737 0.02176 0.09896 0.02084 0.10899 0.0213 C 0.11094 0.022 0.11263 0.02246 0.11459 0.02315 C 0.11602 0.02362 0.11875 0.025 0.11875 0.02524 C 0.12253 0.03264 0.11758 0.02385 0.12227 0.02871 C 0.12383 0.03033 0.12643 0.03426 0.12643 0.0345 C 0.12878 0.04375 0.13138 0.05301 0.13334 0.06297 C 0.13229 0.08102 0.13633 0.09815 0.12149 0.10371 C 0.11446 0.10996 0.10469 0.11181 0.09649 0.11389 C 0.09024 0.11899 0.0931 0.1176 0.08893 0.11945 C 0.08242 0.1257 0.07513 0.13056 0.0681 0.13519 C 0.06706 0.13936 0.06459 0.13913 0.0625 0.1426 C 0.06042 0.14584 0.06146 0.14769 0.05834 0.14908 C 0.0569 0.15301 0.05612 0.15579 0.05417 0.15926 C 0.05313 0.16112 0.05143 0.16482 0.05143 0.16505 C 0.04987 0.17477 0.05 0.18797 0.04649 0.19723 " pathEditMode="relative" rAng="0" ptsTypes="AAAAAAAAAAAAAAAAAAAAAAAA">
                                      <p:cBhvr>
                                        <p:cTn id="135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898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C -0.02708 0.01504 -0.05403 0.03032 -0.07565 0.01204 C -0.09739 -0.00625 -0.122 -0.09028 -0.13059 -0.10926 " pathEditMode="relative" rAng="0" ptsTypes="AAA">
                                      <p:cBhvr>
                                        <p:cTn id="137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-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5" grpId="1" animBg="1"/>
      <p:bldP spid="55" grpId="2" animBg="1"/>
      <p:bldP spid="56" grpId="0" animBg="1"/>
      <p:bldP spid="57" grpId="0" animBg="1"/>
      <p:bldP spid="58" grpId="0" animBg="1"/>
      <p:bldP spid="59" grpId="0" animBg="1"/>
      <p:bldP spid="60" grpId="0" animBg="1"/>
      <p:bldP spid="60" grpId="1" animBg="1"/>
      <p:bldP spid="60" grpId="2" animBg="1"/>
      <p:bldP spid="60" grpId="3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3AA347A-9797-44C0-B927-1EC14F4DD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037" y="1301882"/>
            <a:ext cx="4787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459" tIns="55229" rIns="110459" bIns="55229"/>
          <a:lstStyle/>
          <a:p>
            <a:pPr marL="414688" indent="-414688" defTabSz="1104625">
              <a:spcBef>
                <a:spcPct val="20000"/>
              </a:spcBef>
              <a:defRPr/>
            </a:pPr>
            <a:r>
              <a:rPr lang="pt-BR" sz="3200" b="1" kern="0" dirty="0">
                <a:latin typeface="+mn-lt"/>
                <a:cs typeface="+mn-cs"/>
              </a:rPr>
              <a:t>Diferencial de Pressão</a:t>
            </a:r>
          </a:p>
        </p:txBody>
      </p:sp>
      <p:grpSp>
        <p:nvGrpSpPr>
          <p:cNvPr id="5" name="Grupo 148">
            <a:extLst>
              <a:ext uri="{FF2B5EF4-FFF2-40B4-BE49-F238E27FC236}">
                <a16:creationId xmlns:a16="http://schemas.microsoft.com/office/drawing/2014/main" id="{02F73EDA-D85A-4C35-98A9-F834DCE0FC02}"/>
              </a:ext>
            </a:extLst>
          </p:cNvPr>
          <p:cNvGrpSpPr>
            <a:grpSpLocks/>
          </p:cNvGrpSpPr>
          <p:nvPr/>
        </p:nvGrpSpPr>
        <p:grpSpPr bwMode="auto">
          <a:xfrm>
            <a:off x="1728099" y="1757011"/>
            <a:ext cx="6038850" cy="998537"/>
            <a:chOff x="715962" y="2510971"/>
            <a:chExt cx="5761037" cy="1041854"/>
          </a:xfrm>
        </p:grpSpPr>
        <p:sp>
          <p:nvSpPr>
            <p:cNvPr id="6" name="Rectangle 9">
              <a:extLst>
                <a:ext uri="{FF2B5EF4-FFF2-40B4-BE49-F238E27FC236}">
                  <a16:creationId xmlns:a16="http://schemas.microsoft.com/office/drawing/2014/main" id="{6C92EACF-0671-4FC1-BDAB-CF6AA9333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962" y="2759426"/>
              <a:ext cx="2046047" cy="52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defTabSz="1104625">
                <a:spcBef>
                  <a:spcPct val="20000"/>
                </a:spcBef>
                <a:defRPr/>
              </a:pPr>
              <a:r>
                <a:rPr lang="pt-BR" sz="2800" b="1" kern="0" dirty="0">
                  <a:latin typeface="+mn-lt"/>
                  <a:cs typeface="+mn-cs"/>
                </a:rPr>
                <a:t>Conceito</a:t>
              </a:r>
              <a:r>
                <a:rPr lang="pt-BR" sz="3200" b="1" kern="0" dirty="0">
                  <a:latin typeface="+mn-lt"/>
                  <a:cs typeface="+mn-cs"/>
                </a:rPr>
                <a:t>:</a:t>
              </a:r>
            </a:p>
          </p:txBody>
        </p:sp>
        <p:grpSp>
          <p:nvGrpSpPr>
            <p:cNvPr id="7" name="Grupo 119">
              <a:extLst>
                <a:ext uri="{FF2B5EF4-FFF2-40B4-BE49-F238E27FC236}">
                  <a16:creationId xmlns:a16="http://schemas.microsoft.com/office/drawing/2014/main" id="{D0CD5F64-9C64-4DAB-851D-65B1091A9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901" y="2510971"/>
              <a:ext cx="1362075" cy="1041854"/>
              <a:chOff x="2943226" y="2444296"/>
              <a:chExt cx="1362075" cy="1041854"/>
            </a:xfrm>
          </p:grpSpPr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B266819F-5278-46CD-AC8B-80004C8F2F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575" y="2444296"/>
                <a:ext cx="1332732" cy="52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800" b="1" kern="0" dirty="0">
                    <a:latin typeface="+mn-lt"/>
                    <a:cs typeface="+mn-cs"/>
                  </a:rPr>
                  <a:t>Força</a:t>
                </a:r>
              </a:p>
            </p:txBody>
          </p:sp>
          <p:sp>
            <p:nvSpPr>
              <p:cNvPr id="16" name="Rectangle 9">
                <a:extLst>
                  <a:ext uri="{FF2B5EF4-FFF2-40B4-BE49-F238E27FC236}">
                    <a16:creationId xmlns:a16="http://schemas.microsoft.com/office/drawing/2014/main" id="{E3048E2C-C2FD-489A-BC82-268641BF9D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575" y="2959425"/>
                <a:ext cx="1332732" cy="52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800" b="1" kern="0" dirty="0">
                    <a:latin typeface="+mn-lt"/>
                    <a:cs typeface="+mn-cs"/>
                  </a:rPr>
                  <a:t>Área</a:t>
                </a:r>
              </a:p>
            </p:txBody>
          </p:sp>
          <p:cxnSp>
            <p:nvCxnSpPr>
              <p:cNvPr id="17" name="Conector reto 118">
                <a:extLst>
                  <a:ext uri="{FF2B5EF4-FFF2-40B4-BE49-F238E27FC236}">
                    <a16:creationId xmlns:a16="http://schemas.microsoft.com/office/drawing/2014/main" id="{A480B9C6-8E2E-4618-A1FE-09026D07D9C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2943226" y="2952750"/>
                <a:ext cx="1362075" cy="1588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8" name="Grupo 120">
              <a:extLst>
                <a:ext uri="{FF2B5EF4-FFF2-40B4-BE49-F238E27FC236}">
                  <a16:creationId xmlns:a16="http://schemas.microsoft.com/office/drawing/2014/main" id="{D82C9D5C-ABE2-49A1-9E76-698F6EEC47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8202" y="2510971"/>
              <a:ext cx="695323" cy="1041854"/>
              <a:chOff x="2943226" y="2444296"/>
              <a:chExt cx="1362075" cy="1041854"/>
            </a:xfrm>
          </p:grpSpPr>
          <p:sp>
            <p:nvSpPr>
              <p:cNvPr id="12" name="Rectangle 9">
                <a:extLst>
                  <a:ext uri="{FF2B5EF4-FFF2-40B4-BE49-F238E27FC236}">
                    <a16:creationId xmlns:a16="http://schemas.microsoft.com/office/drawing/2014/main" id="{07F8E521-591B-4E1B-8189-2199B387A7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861" y="2444296"/>
                <a:ext cx="1332051" cy="52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800" b="1" kern="0" dirty="0">
                    <a:latin typeface="+mn-lt"/>
                    <a:cs typeface="+mn-cs"/>
                  </a:rPr>
                  <a:t>N</a:t>
                </a:r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id="{626C32A6-A0D9-4637-B3AF-462162269E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4861" y="2959425"/>
                <a:ext cx="1332051" cy="526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800" b="1" kern="0" dirty="0">
                    <a:latin typeface="+mn-lt"/>
                    <a:cs typeface="+mn-cs"/>
                  </a:rPr>
                  <a:t>m</a:t>
                </a:r>
                <a:r>
                  <a:rPr lang="pt-BR" sz="2800" b="1" kern="0" baseline="30000" dirty="0">
                    <a:latin typeface="+mn-lt"/>
                    <a:cs typeface="+mn-cs"/>
                  </a:rPr>
                  <a:t>2</a:t>
                </a:r>
              </a:p>
            </p:txBody>
          </p:sp>
          <p:cxnSp>
            <p:nvCxnSpPr>
              <p:cNvPr id="14" name="Conector reto 140">
                <a:extLst>
                  <a:ext uri="{FF2B5EF4-FFF2-40B4-BE49-F238E27FC236}">
                    <a16:creationId xmlns:a16="http://schemas.microsoft.com/office/drawing/2014/main" id="{4769F757-E8C0-42E4-A567-A7145601C8B1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2943226" y="2952750"/>
                <a:ext cx="1362075" cy="1588"/>
              </a:xfrm>
              <a:prstGeom prst="line">
                <a:avLst/>
              </a:prstGeom>
              <a:noFill/>
              <a:ln w="12700" algn="ctr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9" name="Seta para a direita 144">
              <a:extLst>
                <a:ext uri="{FF2B5EF4-FFF2-40B4-BE49-F238E27FC236}">
                  <a16:creationId xmlns:a16="http://schemas.microsoft.com/office/drawing/2014/main" id="{86B76707-D2F9-4D0A-97D6-9B0F1293C5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6225" y="2819400"/>
              <a:ext cx="504825" cy="390525"/>
            </a:xfrm>
            <a:prstGeom prst="rightArrow">
              <a:avLst>
                <a:gd name="adj1" fmla="val 50000"/>
                <a:gd name="adj2" fmla="val 50002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103313"/>
              <a:endParaRPr lang="pt-B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26B422E-459C-4E2E-88A1-2FED79871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01727" y="2759426"/>
              <a:ext cx="1075272" cy="52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defTabSz="1104625">
                <a:spcBef>
                  <a:spcPct val="20000"/>
                </a:spcBef>
                <a:defRPr/>
              </a:pPr>
              <a:r>
                <a:rPr lang="pt-BR" sz="2800" kern="0" dirty="0">
                  <a:latin typeface="+mn-lt"/>
                  <a:cs typeface="+mn-cs"/>
                </a:rPr>
                <a:t>=</a:t>
              </a:r>
              <a:r>
                <a:rPr lang="pt-BR" sz="2800" b="1" kern="0" dirty="0">
                  <a:latin typeface="+mn-lt"/>
                  <a:cs typeface="+mn-cs"/>
                </a:rPr>
                <a:t> </a:t>
              </a:r>
              <a:r>
                <a:rPr lang="pt-BR" sz="2800" b="1" kern="0" dirty="0" err="1">
                  <a:latin typeface="+mn-lt"/>
                  <a:cs typeface="+mn-cs"/>
                </a:rPr>
                <a:t>Pa</a:t>
              </a:r>
              <a:endParaRPr lang="pt-BR" sz="2800" b="1" kern="0" dirty="0">
                <a:latin typeface="+mn-lt"/>
                <a:cs typeface="+mn-cs"/>
              </a:endParaRPr>
            </a:p>
          </p:txBody>
        </p:sp>
      </p:grpSp>
      <p:sp>
        <p:nvSpPr>
          <p:cNvPr id="18" name="Rectangle 9">
            <a:extLst>
              <a:ext uri="{FF2B5EF4-FFF2-40B4-BE49-F238E27FC236}">
                <a16:creationId xmlns:a16="http://schemas.microsoft.com/office/drawing/2014/main" id="{FD7BB9B0-751C-4CAF-AAF1-A52FEDE01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999" y="3582753"/>
            <a:ext cx="153828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10459" tIns="55229" rIns="110459" bIns="55229"/>
          <a:lstStyle/>
          <a:p>
            <a:pPr marL="414688" indent="-414688" defTabSz="1104625">
              <a:spcBef>
                <a:spcPct val="20000"/>
              </a:spcBef>
              <a:defRPr/>
            </a:pPr>
            <a:r>
              <a:rPr lang="pt-BR" sz="3200" b="1" kern="0" dirty="0">
                <a:latin typeface="+mn-lt"/>
                <a:cs typeface="+mn-cs"/>
              </a:rPr>
              <a:t>Efeito:</a:t>
            </a:r>
          </a:p>
        </p:txBody>
      </p:sp>
      <p:sp>
        <p:nvSpPr>
          <p:cNvPr id="19" name="Chave esquerda 67">
            <a:extLst>
              <a:ext uri="{FF2B5EF4-FFF2-40B4-BE49-F238E27FC236}">
                <a16:creationId xmlns:a16="http://schemas.microsoft.com/office/drawing/2014/main" id="{6012DB33-38F1-455F-BEBA-65909F73151F}"/>
              </a:ext>
            </a:extLst>
          </p:cNvPr>
          <p:cNvSpPr>
            <a:spLocks/>
          </p:cNvSpPr>
          <p:nvPr/>
        </p:nvSpPr>
        <p:spPr bwMode="auto">
          <a:xfrm>
            <a:off x="3152087" y="3020778"/>
            <a:ext cx="241300" cy="2125662"/>
          </a:xfrm>
          <a:prstGeom prst="leftBrace">
            <a:avLst>
              <a:gd name="adj1" fmla="val 8279"/>
              <a:gd name="adj2" fmla="val 50000"/>
            </a:avLst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  <p:txBody>
          <a:bodyPr lIns="104306" tIns="52153" rIns="104306" bIns="52153"/>
          <a:lstStyle/>
          <a:p>
            <a:pPr defTabSz="1103313"/>
            <a:endParaRPr lang="pt-BR">
              <a:solidFill>
                <a:srgbClr val="FFFF99"/>
              </a:solidFill>
            </a:endParaRPr>
          </a:p>
        </p:txBody>
      </p:sp>
      <p:grpSp>
        <p:nvGrpSpPr>
          <p:cNvPr id="20" name="Grupo 6">
            <a:extLst>
              <a:ext uri="{FF2B5EF4-FFF2-40B4-BE49-F238E27FC236}">
                <a16:creationId xmlns:a16="http://schemas.microsoft.com/office/drawing/2014/main" id="{540AE58A-1F38-4CBB-9D41-9D3D51773DEB}"/>
              </a:ext>
            </a:extLst>
          </p:cNvPr>
          <p:cNvGrpSpPr/>
          <p:nvPr/>
        </p:nvGrpSpPr>
        <p:grpSpPr>
          <a:xfrm>
            <a:off x="3467999" y="2634488"/>
            <a:ext cx="6954838" cy="1271587"/>
            <a:chOff x="1924050" y="2629961"/>
            <a:chExt cx="6954838" cy="1271587"/>
          </a:xfrm>
        </p:grpSpPr>
        <p:cxnSp>
          <p:nvCxnSpPr>
            <p:cNvPr id="21" name="Conector reto 173">
              <a:extLst>
                <a:ext uri="{FF2B5EF4-FFF2-40B4-BE49-F238E27FC236}">
                  <a16:creationId xmlns:a16="http://schemas.microsoft.com/office/drawing/2014/main" id="{EC527EBA-A77F-45CB-8008-7EA2E8B14BC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>
              <a:off x="3580445" y="3534611"/>
              <a:ext cx="44394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22" name="Rectangle 9">
              <a:extLst>
                <a:ext uri="{FF2B5EF4-FFF2-40B4-BE49-F238E27FC236}">
                  <a16:creationId xmlns:a16="http://schemas.microsoft.com/office/drawing/2014/main" id="{D004F87A-5A7F-4B58-A125-FF9DBF2A2F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813" y="3179236"/>
              <a:ext cx="444500" cy="722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N</a:t>
              </a:r>
            </a:p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 err="1">
                  <a:latin typeface="+mn-lt"/>
                  <a:cs typeface="+mn-cs"/>
                </a:rPr>
                <a:t>m²</a:t>
              </a:r>
              <a:endParaRPr lang="pt-BR" sz="2000" kern="0" dirty="0">
                <a:latin typeface="+mn-lt"/>
                <a:cs typeface="+mn-cs"/>
              </a:endParaRPr>
            </a:p>
          </p:txBody>
        </p:sp>
        <p:sp>
          <p:nvSpPr>
            <p:cNvPr id="23" name="Rectangle 9">
              <a:extLst>
                <a:ext uri="{FF2B5EF4-FFF2-40B4-BE49-F238E27FC236}">
                  <a16:creationId xmlns:a16="http://schemas.microsoft.com/office/drawing/2014/main" id="{DFC10F6D-A470-4543-B095-D2EAFEB50E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4313" y="3357036"/>
              <a:ext cx="622300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x </a:t>
              </a:r>
              <a:r>
                <a:rPr lang="pt-BR" sz="2000" kern="0" dirty="0" err="1">
                  <a:latin typeface="+mn-lt"/>
                  <a:cs typeface="+mn-cs"/>
                </a:rPr>
                <a:t>m²</a:t>
              </a:r>
              <a:endParaRPr lang="pt-BR" sz="2000" kern="0" dirty="0">
                <a:latin typeface="+mn-lt"/>
                <a:cs typeface="+mn-cs"/>
              </a:endParaRPr>
            </a:p>
          </p:txBody>
        </p:sp>
        <p:sp>
          <p:nvSpPr>
            <p:cNvPr id="24" name="Rectangle 9">
              <a:extLst>
                <a:ext uri="{FF2B5EF4-FFF2-40B4-BE49-F238E27FC236}">
                  <a16:creationId xmlns:a16="http://schemas.microsoft.com/office/drawing/2014/main" id="{21E2FC10-620E-45C7-94DE-7FEF4A6DD4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050" y="2629961"/>
              <a:ext cx="3641725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0459" tIns="55229" rIns="110459" bIns="55229"/>
            <a:lstStyle/>
            <a:p>
              <a:pPr marL="414688" indent="-414688" defTabSz="1104625">
                <a:spcBef>
                  <a:spcPct val="20000"/>
                </a:spcBef>
                <a:defRPr/>
              </a:pPr>
              <a:r>
                <a:rPr lang="pt-BR" sz="3200" b="1" kern="0" dirty="0">
                  <a:latin typeface="Arial Narrow" pitchFamily="34" charset="0"/>
                  <a:cs typeface="+mn-cs"/>
                </a:rPr>
                <a:t>Em uma superfície:</a:t>
              </a:r>
            </a:p>
          </p:txBody>
        </p:sp>
        <p:sp>
          <p:nvSpPr>
            <p:cNvPr id="25" name="Seta para a direita 133">
              <a:extLst>
                <a:ext uri="{FF2B5EF4-FFF2-40B4-BE49-F238E27FC236}">
                  <a16:creationId xmlns:a16="http://schemas.microsoft.com/office/drawing/2014/main" id="{0BFE55C3-511C-4580-A58D-5A0716745F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481" y="3033198"/>
              <a:ext cx="549426" cy="414876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defTabSz="1103313"/>
              <a:endParaRPr lang="pt-BR"/>
            </a:p>
          </p:txBody>
        </p:sp>
        <p:sp>
          <p:nvSpPr>
            <p:cNvPr id="26" name="Semicírculos 90">
              <a:extLst>
                <a:ext uri="{FF2B5EF4-FFF2-40B4-BE49-F238E27FC236}">
                  <a16:creationId xmlns:a16="http://schemas.microsoft.com/office/drawing/2014/main" id="{86F76E4E-E360-44C5-92B7-E29C27AC84FB}"/>
                </a:ext>
              </a:extLst>
            </p:cNvPr>
            <p:cNvSpPr/>
            <p:nvPr/>
          </p:nvSpPr>
          <p:spPr bwMode="auto">
            <a:xfrm rot="5400000">
              <a:off x="6864212" y="3120420"/>
              <a:ext cx="976528" cy="268227"/>
            </a:xfrm>
            <a:prstGeom prst="block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104625">
                <a:defRPr/>
              </a:pPr>
              <a:endParaRPr lang="pt-BR" dirty="0">
                <a:cs typeface="+mn-cs"/>
              </a:endParaRPr>
            </a:p>
          </p:txBody>
        </p:sp>
        <p:sp>
          <p:nvSpPr>
            <p:cNvPr id="27" name="Rectangle 9">
              <a:extLst>
                <a:ext uri="{FF2B5EF4-FFF2-40B4-BE49-F238E27FC236}">
                  <a16:creationId xmlns:a16="http://schemas.microsoft.com/office/drawing/2014/main" id="{7B533C94-79B2-43D5-BE16-D4AA6837E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0994" y="2812576"/>
              <a:ext cx="1298944" cy="336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b="1" kern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 Rounded MT Bold" pitchFamily="34" charset="0"/>
                  <a:cs typeface="+mn-cs"/>
                </a:rPr>
                <a:t>Força</a:t>
              </a:r>
            </a:p>
          </p:txBody>
        </p:sp>
        <p:cxnSp>
          <p:nvCxnSpPr>
            <p:cNvPr id="28" name="Conector de seta reta 224">
              <a:extLst>
                <a:ext uri="{FF2B5EF4-FFF2-40B4-BE49-F238E27FC236}">
                  <a16:creationId xmlns:a16="http://schemas.microsoft.com/office/drawing/2014/main" id="{3E7775A7-FBEE-4418-8080-39A48360DD5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7545920" y="3193631"/>
              <a:ext cx="1332968" cy="4414"/>
            </a:xfrm>
            <a:prstGeom prst="straightConnector1">
              <a:avLst/>
            </a:prstGeom>
            <a:noFill/>
            <a:ln w="19050" algn="ctr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29" name="Retângulo 165">
              <a:extLst>
                <a:ext uri="{FF2B5EF4-FFF2-40B4-BE49-F238E27FC236}">
                  <a16:creationId xmlns:a16="http://schemas.microsoft.com/office/drawing/2014/main" id="{F8CBA55C-0324-473E-A50A-79BBB73DEC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9748" y="2766978"/>
              <a:ext cx="49086" cy="932978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103313"/>
              <a:endParaRPr lang="pt-BR"/>
            </a:p>
          </p:txBody>
        </p:sp>
        <p:sp>
          <p:nvSpPr>
            <p:cNvPr id="30" name="Rectangle 9">
              <a:extLst>
                <a:ext uri="{FF2B5EF4-FFF2-40B4-BE49-F238E27FC236}">
                  <a16:creationId xmlns:a16="http://schemas.microsoft.com/office/drawing/2014/main" id="{4984CAAF-3461-4B94-B703-261F937086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9092" y="2629961"/>
              <a:ext cx="3286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+</a:t>
              </a:r>
            </a:p>
          </p:txBody>
        </p:sp>
        <p:sp>
          <p:nvSpPr>
            <p:cNvPr id="31" name="Rectangle 9">
              <a:extLst>
                <a:ext uri="{FF2B5EF4-FFF2-40B4-BE49-F238E27FC236}">
                  <a16:creationId xmlns:a16="http://schemas.microsoft.com/office/drawing/2014/main" id="{860C63EF-0025-4F6F-978C-49B48B30F7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9092" y="2996673"/>
              <a:ext cx="328612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+</a:t>
              </a:r>
            </a:p>
          </p:txBody>
        </p:sp>
        <p:sp>
          <p:nvSpPr>
            <p:cNvPr id="32" name="Rectangle 9">
              <a:extLst>
                <a:ext uri="{FF2B5EF4-FFF2-40B4-BE49-F238E27FC236}">
                  <a16:creationId xmlns:a16="http://schemas.microsoft.com/office/drawing/2014/main" id="{3219FA4B-44C2-428B-929C-9CD5F38443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2479" y="2629961"/>
              <a:ext cx="328613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-</a:t>
              </a:r>
            </a:p>
          </p:txBody>
        </p:sp>
        <p:sp>
          <p:nvSpPr>
            <p:cNvPr id="33" name="Rectangle 9">
              <a:extLst>
                <a:ext uri="{FF2B5EF4-FFF2-40B4-BE49-F238E27FC236}">
                  <a16:creationId xmlns:a16="http://schemas.microsoft.com/office/drawing/2014/main" id="{56199BEE-9663-4700-9932-2A5DCEB1D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2479" y="2996673"/>
              <a:ext cx="3286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-</a:t>
              </a:r>
            </a:p>
          </p:txBody>
        </p:sp>
        <p:sp>
          <p:nvSpPr>
            <p:cNvPr id="34" name="Rectangle 9">
              <a:extLst>
                <a:ext uri="{FF2B5EF4-FFF2-40B4-BE49-F238E27FC236}">
                  <a16:creationId xmlns:a16="http://schemas.microsoft.com/office/drawing/2014/main" id="{9B7408E8-B81F-42B4-976A-CAF97FFFA4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2479" y="3374498"/>
              <a:ext cx="328613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-</a:t>
              </a:r>
            </a:p>
          </p:txBody>
        </p:sp>
        <p:sp>
          <p:nvSpPr>
            <p:cNvPr id="35" name="Rectangle 9">
              <a:extLst>
                <a:ext uri="{FF2B5EF4-FFF2-40B4-BE49-F238E27FC236}">
                  <a16:creationId xmlns:a16="http://schemas.microsoft.com/office/drawing/2014/main" id="{18DEEF67-FE0D-4537-913D-63C1135919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9092" y="3363386"/>
              <a:ext cx="328612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300" kern="0" dirty="0">
                  <a:latin typeface="Arial Narrow" pitchFamily="34" charset="0"/>
                  <a:cs typeface="+mn-cs"/>
                </a:rPr>
                <a:t>+</a:t>
              </a:r>
            </a:p>
          </p:txBody>
        </p:sp>
        <p:grpSp>
          <p:nvGrpSpPr>
            <p:cNvPr id="36" name="Grupo 195">
              <a:extLst>
                <a:ext uri="{FF2B5EF4-FFF2-40B4-BE49-F238E27FC236}">
                  <a16:creationId xmlns:a16="http://schemas.microsoft.com/office/drawing/2014/main" id="{474EE428-EB5B-4459-880C-7E47F568A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61332" y="3310861"/>
              <a:ext cx="1084584" cy="542060"/>
              <a:chOff x="4401349" y="4852201"/>
              <a:chExt cx="945351" cy="436300"/>
            </a:xfrm>
          </p:grpSpPr>
          <p:cxnSp>
            <p:nvCxnSpPr>
              <p:cNvPr id="39" name="Conector reto 185">
                <a:extLst>
                  <a:ext uri="{FF2B5EF4-FFF2-40B4-BE49-F238E27FC236}">
                    <a16:creationId xmlns:a16="http://schemas.microsoft.com/office/drawing/2014/main" id="{598E2BD1-56A4-4AA5-8080-33330020859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401349" y="5039972"/>
                <a:ext cx="386957" cy="248529"/>
              </a:xfrm>
              <a:prstGeom prst="line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0" name="Conector reto 190">
                <a:extLst>
                  <a:ext uri="{FF2B5EF4-FFF2-40B4-BE49-F238E27FC236}">
                    <a16:creationId xmlns:a16="http://schemas.microsoft.com/office/drawing/2014/main" id="{7B897D21-4E53-4205-A994-88FA497040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989510" y="4852201"/>
                <a:ext cx="357190" cy="285751"/>
              </a:xfrm>
              <a:prstGeom prst="line">
                <a:avLst/>
              </a:prstGeom>
              <a:noFill/>
              <a:ln w="15875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  <p:sp>
          <p:nvSpPr>
            <p:cNvPr id="37" name="Rectangle 9">
              <a:extLst>
                <a:ext uri="{FF2B5EF4-FFF2-40B4-BE49-F238E27FC236}">
                  <a16:creationId xmlns:a16="http://schemas.microsoft.com/office/drawing/2014/main" id="{CDF5854B-84A0-4F30-8A34-5783BCADA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15275" y="3394019"/>
              <a:ext cx="523875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N</a:t>
              </a:r>
            </a:p>
          </p:txBody>
        </p:sp>
        <p:sp>
          <p:nvSpPr>
            <p:cNvPr id="38" name="Rectangle 9">
              <a:extLst>
                <a:ext uri="{FF2B5EF4-FFF2-40B4-BE49-F238E27FC236}">
                  <a16:creationId xmlns:a16="http://schemas.microsoft.com/office/drawing/2014/main" id="{157CDEF7-E2B3-462E-BDB2-9F9FB1D58E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6138" y="3347511"/>
              <a:ext cx="1379537" cy="393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Estática:</a:t>
              </a:r>
            </a:p>
          </p:txBody>
        </p:sp>
      </p:grpSp>
      <p:grpSp>
        <p:nvGrpSpPr>
          <p:cNvPr id="41" name="Grupo 5">
            <a:extLst>
              <a:ext uri="{FF2B5EF4-FFF2-40B4-BE49-F238E27FC236}">
                <a16:creationId xmlns:a16="http://schemas.microsoft.com/office/drawing/2014/main" id="{4D403022-D59E-4851-8CB0-FBDDD1C6967E}"/>
              </a:ext>
            </a:extLst>
          </p:cNvPr>
          <p:cNvGrpSpPr/>
          <p:nvPr/>
        </p:nvGrpSpPr>
        <p:grpSpPr>
          <a:xfrm>
            <a:off x="3467999" y="3896499"/>
            <a:ext cx="7188201" cy="1477963"/>
            <a:chOff x="1924050" y="3891972"/>
            <a:chExt cx="7188201" cy="1477963"/>
          </a:xfrm>
        </p:grpSpPr>
        <p:sp>
          <p:nvSpPr>
            <p:cNvPr id="42" name="Rectangle 9">
              <a:extLst>
                <a:ext uri="{FF2B5EF4-FFF2-40B4-BE49-F238E27FC236}">
                  <a16:creationId xmlns:a16="http://schemas.microsoft.com/office/drawing/2014/main" id="{7DB7D9F4-28A6-46F9-93E3-66698CF48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6575" y="4647622"/>
              <a:ext cx="393700" cy="72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 err="1">
                  <a:latin typeface="+mn-lt"/>
                  <a:cs typeface="+mn-cs"/>
                </a:rPr>
                <a:t>m³</a:t>
              </a:r>
              <a:endParaRPr lang="pt-BR" sz="2000" kern="0" dirty="0">
                <a:latin typeface="+mn-lt"/>
                <a:cs typeface="+mn-cs"/>
              </a:endParaRPr>
            </a:p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s</a:t>
              </a:r>
            </a:p>
          </p:txBody>
        </p:sp>
        <p:sp>
          <p:nvSpPr>
            <p:cNvPr id="43" name="Rectangle 9">
              <a:extLst>
                <a:ext uri="{FF2B5EF4-FFF2-40B4-BE49-F238E27FC236}">
                  <a16:creationId xmlns:a16="http://schemas.microsoft.com/office/drawing/2014/main" id="{B45FE361-1B0F-4BA5-83EB-EE31EB390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4050" y="4117397"/>
              <a:ext cx="3641725" cy="534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10459" tIns="55229" rIns="110459" bIns="55229"/>
            <a:lstStyle/>
            <a:p>
              <a:pPr marL="414688" indent="-414688" defTabSz="1104625">
                <a:spcBef>
                  <a:spcPct val="20000"/>
                </a:spcBef>
                <a:defRPr/>
              </a:pPr>
              <a:r>
                <a:rPr lang="pt-BR" sz="3200" b="1" kern="0" dirty="0">
                  <a:latin typeface="Arial Narrow" pitchFamily="34" charset="0"/>
                  <a:cs typeface="+mn-cs"/>
                </a:rPr>
                <a:t>Em uma fresta:</a:t>
              </a:r>
            </a:p>
          </p:txBody>
        </p:sp>
        <p:sp>
          <p:nvSpPr>
            <p:cNvPr id="44" name="Rectangle 9">
              <a:extLst>
                <a:ext uri="{FF2B5EF4-FFF2-40B4-BE49-F238E27FC236}">
                  <a16:creationId xmlns:a16="http://schemas.microsoft.com/office/drawing/2014/main" id="{8B5BE541-0660-4D60-B322-7FC7B956FF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7225" y="4850822"/>
              <a:ext cx="1377950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Dinâmica:</a:t>
              </a:r>
            </a:p>
          </p:txBody>
        </p:sp>
        <p:sp>
          <p:nvSpPr>
            <p:cNvPr id="45" name="Rectangle 9">
              <a:extLst>
                <a:ext uri="{FF2B5EF4-FFF2-40B4-BE49-F238E27FC236}">
                  <a16:creationId xmlns:a16="http://schemas.microsoft.com/office/drawing/2014/main" id="{72205D0F-581A-4496-B645-1EBF95EB02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175" y="4876222"/>
              <a:ext cx="1047750" cy="328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V</a:t>
              </a:r>
              <a:r>
                <a:rPr lang="pt-BR" sz="2000" kern="0" baseline="-25000" dirty="0">
                  <a:latin typeface="+mn-lt"/>
                  <a:cs typeface="+mn-cs"/>
                </a:rPr>
                <a:t>2</a:t>
              </a:r>
              <a:r>
                <a:rPr lang="pt-BR" sz="2000" kern="0" baseline="30000" dirty="0">
                  <a:latin typeface="+mn-lt"/>
                  <a:cs typeface="+mn-cs"/>
                </a:rPr>
                <a:t>2</a:t>
              </a:r>
              <a:r>
                <a:rPr lang="pt-BR" sz="2000" kern="0" dirty="0">
                  <a:latin typeface="+mn-lt"/>
                  <a:cs typeface="+mn-cs"/>
                </a:rPr>
                <a:t> –</a:t>
              </a:r>
              <a:r>
                <a:rPr lang="pt-BR" sz="2000" kern="0" dirty="0">
                  <a:cs typeface="+mn-cs"/>
                </a:rPr>
                <a:t>V</a:t>
              </a:r>
              <a:r>
                <a:rPr lang="pt-BR" sz="2000" kern="0" baseline="-25000" dirty="0">
                  <a:cs typeface="+mn-cs"/>
                </a:rPr>
                <a:t>1</a:t>
              </a:r>
              <a:r>
                <a:rPr lang="pt-BR" sz="2000" kern="0" baseline="30000" dirty="0">
                  <a:cs typeface="+mn-cs"/>
                </a:rPr>
                <a:t>2</a:t>
              </a:r>
              <a:endParaRPr lang="pt-BR" sz="2000" kern="0" baseline="-25000" dirty="0">
                <a:cs typeface="+mn-cs"/>
              </a:endParaRPr>
            </a:p>
          </p:txBody>
        </p:sp>
        <p:sp>
          <p:nvSpPr>
            <p:cNvPr id="46" name="Rectangle 9">
              <a:extLst>
                <a:ext uri="{FF2B5EF4-FFF2-40B4-BE49-F238E27FC236}">
                  <a16:creationId xmlns:a16="http://schemas.microsoft.com/office/drawing/2014/main" id="{B0423891-FD6D-40C4-A946-8828C2AB4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8538" y="4909560"/>
              <a:ext cx="620711" cy="355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dirty="0">
                  <a:latin typeface="+mn-lt"/>
                  <a:cs typeface="+mn-cs"/>
                </a:rPr>
                <a:t>x </a:t>
              </a:r>
              <a:r>
                <a:rPr lang="pt-BR" sz="2000" kern="0" dirty="0" err="1">
                  <a:latin typeface="+mn-lt"/>
                  <a:cs typeface="+mn-cs"/>
                </a:rPr>
                <a:t>m²</a:t>
              </a:r>
              <a:endParaRPr lang="pt-BR" sz="2000" kern="0" dirty="0">
                <a:latin typeface="+mn-lt"/>
                <a:cs typeface="+mn-cs"/>
              </a:endParaRPr>
            </a:p>
          </p:txBody>
        </p:sp>
        <p:sp>
          <p:nvSpPr>
            <p:cNvPr id="47" name="Colchete duplo 68">
              <a:extLst>
                <a:ext uri="{FF2B5EF4-FFF2-40B4-BE49-F238E27FC236}">
                  <a16:creationId xmlns:a16="http://schemas.microsoft.com/office/drawing/2014/main" id="{DD60FC83-2972-4A0E-90A6-949655E74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6061" y="4811001"/>
              <a:ext cx="1149999" cy="393871"/>
            </a:xfrm>
            <a:prstGeom prst="bracketPair">
              <a:avLst>
                <a:gd name="adj" fmla="val 16667"/>
              </a:avLst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1104900"/>
              <a:endParaRPr lang="pt-BR"/>
            </a:p>
          </p:txBody>
        </p:sp>
        <p:sp>
          <p:nvSpPr>
            <p:cNvPr id="48" name="Rectangle 9">
              <a:extLst>
                <a:ext uri="{FF2B5EF4-FFF2-40B4-BE49-F238E27FC236}">
                  <a16:creationId xmlns:a16="http://schemas.microsoft.com/office/drawing/2014/main" id="{7A620A22-8308-4807-9FB9-591D36D117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45013" y="4647622"/>
              <a:ext cx="328612" cy="26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414688" indent="-414688" algn="ctr" defTabSz="1104625">
                <a:spcBef>
                  <a:spcPct val="20000"/>
                </a:spcBef>
                <a:defRPr/>
              </a:pPr>
              <a:r>
                <a:rPr lang="pt-BR" sz="2000" kern="0" baseline="-25000" dirty="0">
                  <a:latin typeface="+mn-lt"/>
                  <a:cs typeface="+mn-cs"/>
                </a:rPr>
                <a:t>1/2</a:t>
              </a:r>
            </a:p>
          </p:txBody>
        </p:sp>
        <p:grpSp>
          <p:nvGrpSpPr>
            <p:cNvPr id="49" name="Grupo 255">
              <a:extLst>
                <a:ext uri="{FF2B5EF4-FFF2-40B4-BE49-F238E27FC236}">
                  <a16:creationId xmlns:a16="http://schemas.microsoft.com/office/drawing/2014/main" id="{8F236BBC-0314-465B-A7E2-518343262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9208" y="3891972"/>
              <a:ext cx="761561" cy="1133641"/>
              <a:chOff x="5470189" y="5154050"/>
              <a:chExt cx="709361" cy="1118911"/>
            </a:xfrm>
          </p:grpSpPr>
          <p:sp>
            <p:nvSpPr>
              <p:cNvPr id="57" name="Retângulo 172">
                <a:extLst>
                  <a:ext uri="{FF2B5EF4-FFF2-40B4-BE49-F238E27FC236}">
                    <a16:creationId xmlns:a16="http://schemas.microsoft.com/office/drawing/2014/main" id="{C2D6E854-26CF-49B1-835D-F4EB7D1F9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6515" y="5188687"/>
                <a:ext cx="63796" cy="28708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03313"/>
                <a:endParaRPr lang="pt-BR"/>
              </a:p>
            </p:txBody>
          </p:sp>
          <p:sp>
            <p:nvSpPr>
              <p:cNvPr id="58" name="Retângulo 173">
                <a:extLst>
                  <a:ext uri="{FF2B5EF4-FFF2-40B4-BE49-F238E27FC236}">
                    <a16:creationId xmlns:a16="http://schemas.microsoft.com/office/drawing/2014/main" id="{A44F37D7-1283-4AF5-AB5B-3EBFA8C11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6515" y="5911701"/>
                <a:ext cx="63796" cy="28708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03313"/>
                <a:endParaRPr lang="pt-BR"/>
              </a:p>
            </p:txBody>
          </p:sp>
          <p:sp>
            <p:nvSpPr>
              <p:cNvPr id="59" name="Rectangle 9">
                <a:extLst>
                  <a:ext uri="{FF2B5EF4-FFF2-40B4-BE49-F238E27FC236}">
                    <a16:creationId xmlns:a16="http://schemas.microsoft.com/office/drawing/2014/main" id="{C3D0F65A-9CFF-4062-AFE7-2649E7FD0C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0077" y="5154050"/>
                <a:ext cx="306088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+</a:t>
                </a:r>
              </a:p>
            </p:txBody>
          </p:sp>
          <p:sp>
            <p:nvSpPr>
              <p:cNvPr id="60" name="Rectangle 9">
                <a:extLst>
                  <a:ext uri="{FF2B5EF4-FFF2-40B4-BE49-F238E27FC236}">
                    <a16:creationId xmlns:a16="http://schemas.microsoft.com/office/drawing/2014/main" id="{54611556-01A9-4572-A37C-F3063CC8B5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0077" y="5547336"/>
                <a:ext cx="306088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+</a:t>
                </a:r>
              </a:p>
            </p:txBody>
          </p:sp>
          <p:sp>
            <p:nvSpPr>
              <p:cNvPr id="61" name="Rectangle 9">
                <a:extLst>
                  <a:ext uri="{FF2B5EF4-FFF2-40B4-BE49-F238E27FC236}">
                    <a16:creationId xmlns:a16="http://schemas.microsoft.com/office/drawing/2014/main" id="{89B0C68E-0A49-434D-9D77-AF7F4704BD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470077" y="5909283"/>
                <a:ext cx="306088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+</a:t>
                </a:r>
              </a:p>
            </p:txBody>
          </p:sp>
          <p:sp>
            <p:nvSpPr>
              <p:cNvPr id="62" name="Rectangle 9">
                <a:extLst>
                  <a:ext uri="{FF2B5EF4-FFF2-40B4-BE49-F238E27FC236}">
                    <a16:creationId xmlns:a16="http://schemas.microsoft.com/office/drawing/2014/main" id="{F2D661AF-A8FD-456A-9FDE-8290264FD7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758" y="5154050"/>
                <a:ext cx="306089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-</a:t>
                </a:r>
              </a:p>
            </p:txBody>
          </p:sp>
          <p:sp>
            <p:nvSpPr>
              <p:cNvPr id="63" name="Rectangle 9">
                <a:extLst>
                  <a:ext uri="{FF2B5EF4-FFF2-40B4-BE49-F238E27FC236}">
                    <a16:creationId xmlns:a16="http://schemas.microsoft.com/office/drawing/2014/main" id="{E452CB97-3F90-4EA3-8F5D-C6CE8E5EDBD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758" y="5547336"/>
                <a:ext cx="306089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-</a:t>
                </a:r>
              </a:p>
            </p:txBody>
          </p:sp>
          <p:sp>
            <p:nvSpPr>
              <p:cNvPr id="64" name="Rectangle 9">
                <a:extLst>
                  <a:ext uri="{FF2B5EF4-FFF2-40B4-BE49-F238E27FC236}">
                    <a16:creationId xmlns:a16="http://schemas.microsoft.com/office/drawing/2014/main" id="{F0CF653D-A90C-47EE-B309-744042C19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73758" y="5909283"/>
                <a:ext cx="306089" cy="3635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kern="0" dirty="0">
                    <a:latin typeface="Arial Narrow" pitchFamily="34" charset="0"/>
                    <a:cs typeface="+mn-cs"/>
                  </a:rPr>
                  <a:t>-</a:t>
                </a:r>
              </a:p>
            </p:txBody>
          </p:sp>
        </p:grpSp>
        <p:grpSp>
          <p:nvGrpSpPr>
            <p:cNvPr id="50" name="Grupo 256">
              <a:extLst>
                <a:ext uri="{FF2B5EF4-FFF2-40B4-BE49-F238E27FC236}">
                  <a16:creationId xmlns:a16="http://schemas.microsoft.com/office/drawing/2014/main" id="{031C444A-40CB-40CE-8F90-D4946AE0C3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418000" y="3925745"/>
              <a:ext cx="1694251" cy="1024526"/>
              <a:chOff x="7349090" y="5188687"/>
              <a:chExt cx="1575835" cy="1010095"/>
            </a:xfrm>
          </p:grpSpPr>
          <p:sp>
            <p:nvSpPr>
              <p:cNvPr id="53" name="Rectangle 9">
                <a:extLst>
                  <a:ext uri="{FF2B5EF4-FFF2-40B4-BE49-F238E27FC236}">
                    <a16:creationId xmlns:a16="http://schemas.microsoft.com/office/drawing/2014/main" id="{2AC1312B-2CBD-43A1-870B-C936BDBB9F9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389661" y="5383314"/>
                <a:ext cx="1535264" cy="3323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6834" tIns="48417" rIns="96834" bIns="48417"/>
              <a:lstStyle/>
              <a:p>
                <a:pPr marL="414688" indent="-414688" algn="ctr" defTabSz="1104625">
                  <a:spcBef>
                    <a:spcPct val="20000"/>
                  </a:spcBef>
                  <a:defRPr/>
                </a:pPr>
                <a:r>
                  <a:rPr lang="pt-BR" sz="2300" b="1" kern="0" dirty="0">
                    <a:ln w="12700">
                      <a:solidFill>
                        <a:schemeClr val="tx2">
                          <a:satMod val="155000"/>
                        </a:schemeClr>
                      </a:solidFill>
                      <a:prstDash val="solid"/>
                    </a:ln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 Narrow" pitchFamily="34" charset="0"/>
                    <a:cs typeface="+mn-cs"/>
                  </a:rPr>
                  <a:t>Escoamento</a:t>
                </a:r>
              </a:p>
            </p:txBody>
          </p:sp>
          <p:cxnSp>
            <p:nvCxnSpPr>
              <p:cNvPr id="54" name="Conector de seta reta 248">
                <a:extLst>
                  <a:ext uri="{FF2B5EF4-FFF2-40B4-BE49-F238E27FC236}">
                    <a16:creationId xmlns:a16="http://schemas.microsoft.com/office/drawing/2014/main" id="{A29569CD-2243-4B1B-8C7E-CFAD4A5B2C3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7373517" y="5763515"/>
                <a:ext cx="1437108" cy="8635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55" name="Retângulo 249">
                <a:extLst>
                  <a:ext uri="{FF2B5EF4-FFF2-40B4-BE49-F238E27FC236}">
                    <a16:creationId xmlns:a16="http://schemas.microsoft.com/office/drawing/2014/main" id="{1AAFCB18-D5F6-4308-B978-22CAE755AE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9090" y="5188687"/>
                <a:ext cx="63796" cy="28708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03313"/>
                <a:endParaRPr lang="pt-BR"/>
              </a:p>
            </p:txBody>
          </p:sp>
          <p:sp>
            <p:nvSpPr>
              <p:cNvPr id="56" name="Retângulo 250">
                <a:extLst>
                  <a:ext uri="{FF2B5EF4-FFF2-40B4-BE49-F238E27FC236}">
                    <a16:creationId xmlns:a16="http://schemas.microsoft.com/office/drawing/2014/main" id="{FC66FE53-1013-4E33-8B06-E9C8DDC44D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9090" y="5911701"/>
                <a:ext cx="63796" cy="287081"/>
              </a:xfrm>
              <a:prstGeom prst="rect">
                <a:avLst/>
              </a:prstGeom>
              <a:solidFill>
                <a:schemeClr val="accent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1103313"/>
                <a:endParaRPr lang="pt-BR"/>
              </a:p>
            </p:txBody>
          </p:sp>
        </p:grpSp>
        <p:sp>
          <p:nvSpPr>
            <p:cNvPr id="51" name="Seta para a direita 163">
              <a:extLst>
                <a:ext uri="{FF2B5EF4-FFF2-40B4-BE49-F238E27FC236}">
                  <a16:creationId xmlns:a16="http://schemas.microsoft.com/office/drawing/2014/main" id="{F46B164C-F247-4F6E-B9D3-8E853D000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5228" y="4294061"/>
              <a:ext cx="549395" cy="414956"/>
            </a:xfrm>
            <a:prstGeom prst="rightArrow">
              <a:avLst>
                <a:gd name="adj1" fmla="val 50000"/>
                <a:gd name="adj2" fmla="val 5010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lIns="104306" tIns="52153" rIns="104306" bIns="52153"/>
            <a:lstStyle/>
            <a:p>
              <a:pPr defTabSz="1103313"/>
              <a:endParaRPr lang="pt-BR"/>
            </a:p>
          </p:txBody>
        </p:sp>
        <p:cxnSp>
          <p:nvCxnSpPr>
            <p:cNvPr id="52" name="Conector reto 74">
              <a:extLst>
                <a:ext uri="{FF2B5EF4-FFF2-40B4-BE49-F238E27FC236}">
                  <a16:creationId xmlns:a16="http://schemas.microsoft.com/office/drawing/2014/main" id="{749D2806-A4BD-4F45-B319-A71F618D3D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0800000" flipH="1">
              <a:off x="8157055" y="5007936"/>
              <a:ext cx="393927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65" name="Rectangle 9">
            <a:extLst>
              <a:ext uri="{FF2B5EF4-FFF2-40B4-BE49-F238E27FC236}">
                <a16:creationId xmlns:a16="http://schemas.microsoft.com/office/drawing/2014/main" id="{382444AF-DBB1-4C05-AC0C-0D568D91EAE0}"/>
              </a:ext>
            </a:extLst>
          </p:cNvPr>
          <p:cNvSpPr txBox="1">
            <a:spLocks noChangeArrowheads="1"/>
          </p:cNvSpPr>
          <p:nvPr/>
        </p:nvSpPr>
        <p:spPr>
          <a:xfrm>
            <a:off x="1569349" y="5230537"/>
            <a:ext cx="8963962" cy="714375"/>
          </a:xfrm>
          <a:prstGeom prst="rect">
            <a:avLst/>
          </a:prstGeom>
        </p:spPr>
        <p:txBody>
          <a:bodyPr/>
          <a:lstStyle/>
          <a:p>
            <a:pPr algn="just" defTabSz="1104900">
              <a:spcBef>
                <a:spcPct val="20000"/>
              </a:spcBef>
              <a:defRPr/>
            </a:pPr>
            <a:r>
              <a:rPr lang="pt-BR" sz="1600" kern="0" dirty="0">
                <a:latin typeface="+mn-lt"/>
                <a:cs typeface="+mn-cs"/>
              </a:rPr>
              <a:t>Segundo as leis da estática: 1 </a:t>
            </a:r>
            <a:r>
              <a:rPr lang="pt-BR" sz="1600" kern="0" dirty="0" err="1">
                <a:latin typeface="+mn-lt"/>
                <a:cs typeface="+mn-cs"/>
              </a:rPr>
              <a:t>Pa</a:t>
            </a:r>
            <a:r>
              <a:rPr lang="pt-BR" sz="1600" kern="0" dirty="0">
                <a:latin typeface="+mn-lt"/>
                <a:cs typeface="+mn-cs"/>
              </a:rPr>
              <a:t> equivale à força de 1 N aplicada sobre uma área de 1 </a:t>
            </a:r>
            <a:r>
              <a:rPr lang="pt-BR" sz="1600" kern="0" dirty="0" err="1">
                <a:latin typeface="+mn-lt"/>
                <a:cs typeface="+mn-cs"/>
              </a:rPr>
              <a:t>m²</a:t>
            </a:r>
            <a:endParaRPr lang="pt-BR" sz="1600" kern="0" dirty="0">
              <a:latin typeface="+mn-lt"/>
              <a:cs typeface="+mn-cs"/>
            </a:endParaRPr>
          </a:p>
          <a:p>
            <a:pPr algn="just" defTabSz="1104900">
              <a:spcBef>
                <a:spcPct val="20000"/>
              </a:spcBef>
              <a:defRPr/>
            </a:pPr>
            <a:r>
              <a:rPr lang="pt-BR" sz="1600" kern="0" dirty="0">
                <a:latin typeface="+mn-lt"/>
                <a:cs typeface="+mn-cs"/>
              </a:rPr>
              <a:t>Segundo as leis da dinâmica: a pressão exercida por um fluido equivale a:      </a:t>
            </a:r>
            <a:r>
              <a:rPr lang="pt-BR" sz="1600" kern="0" dirty="0" err="1">
                <a:latin typeface="+mn-lt"/>
                <a:cs typeface="+mn-cs"/>
              </a:rPr>
              <a:t>V²</a:t>
            </a:r>
            <a:r>
              <a:rPr lang="pt-BR" sz="1600" kern="0" dirty="0">
                <a:latin typeface="+mn-lt"/>
                <a:cs typeface="+mn-cs"/>
              </a:rPr>
              <a:t> . </a:t>
            </a:r>
            <a:r>
              <a:rPr lang="pt-BR" sz="1600" kern="0" dirty="0">
                <a:cs typeface="+mn-cs"/>
                <a:sym typeface="Symbol"/>
              </a:rPr>
              <a:t>/2</a:t>
            </a:r>
            <a:endParaRPr lang="pt-BR" sz="1600" kern="0" dirty="0">
              <a:cs typeface="+mn-cs"/>
            </a:endParaRPr>
          </a:p>
        </p:txBody>
      </p:sp>
      <p:sp>
        <p:nvSpPr>
          <p:cNvPr id="66" name="Espaço Reservado para Número de Slide 4">
            <a:extLst>
              <a:ext uri="{FF2B5EF4-FFF2-40B4-BE49-F238E27FC236}">
                <a16:creationId xmlns:a16="http://schemas.microsoft.com/office/drawing/2014/main" id="{57B4D3AC-1E09-4E1C-AA25-14663FADFE3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 animBg="1"/>
      <p:bldP spid="65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B312D5B-7BE5-44D4-BC70-44B18E84E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099" y="1524402"/>
            <a:ext cx="5996124" cy="65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defTabSz="968445">
              <a:defRPr/>
            </a:pPr>
            <a:r>
              <a:rPr lang="pt-BR" sz="24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Escoamento devido ao diferencial de pressão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A9643891-DDBB-436C-8BDE-1320F69E2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9373" y="2819337"/>
            <a:ext cx="4572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pt-BR" sz="1800" b="1" dirty="0">
                <a:latin typeface="Century Gothic" pitchFamily="34" charset="0"/>
              </a:rPr>
              <a:t>K = fator de forma aprox. 0,827 (a ser fornecido pelo fabricante da porta + batente).</a:t>
            </a:r>
          </a:p>
          <a:p>
            <a:pPr defTabSz="912813">
              <a:spcBef>
                <a:spcPct val="50000"/>
              </a:spcBef>
            </a:pPr>
            <a:r>
              <a:rPr lang="pt-BR" sz="1800" b="1" dirty="0">
                <a:latin typeface="Century Gothic" pitchFamily="34" charset="0"/>
              </a:rPr>
              <a:t>A = área equivalente da fresta (m2) – também deveria ser fornecido pelo fabricante.</a:t>
            </a:r>
          </a:p>
          <a:p>
            <a:pPr defTabSz="912813">
              <a:spcBef>
                <a:spcPct val="50000"/>
              </a:spcBef>
            </a:pPr>
            <a:r>
              <a:rPr lang="pt-BR" sz="1800" b="1" dirty="0">
                <a:latin typeface="Century Gothic" pitchFamily="34" charset="0"/>
              </a:rPr>
              <a:t>P1-P2 = diferença de pressão entre os dois lados da fresta (</a:t>
            </a:r>
            <a:r>
              <a:rPr lang="pt-BR" sz="1800" b="1" dirty="0" err="1">
                <a:latin typeface="Century Gothic" pitchFamily="34" charset="0"/>
              </a:rPr>
              <a:t>Pa</a:t>
            </a:r>
            <a:r>
              <a:rPr lang="pt-BR" sz="1800" b="1" dirty="0">
                <a:latin typeface="Century Gothic" pitchFamily="34" charset="0"/>
              </a:rPr>
              <a:t>)</a:t>
            </a:r>
          </a:p>
          <a:p>
            <a:pPr defTabSz="912813">
              <a:spcBef>
                <a:spcPct val="50000"/>
              </a:spcBef>
            </a:pPr>
            <a:r>
              <a:rPr lang="pt-BR" sz="1800" b="1" dirty="0">
                <a:latin typeface="Century Gothic" pitchFamily="34" charset="0"/>
              </a:rPr>
              <a:t>V = vazão de ar (m³/s)</a:t>
            </a:r>
          </a:p>
        </p:txBody>
      </p:sp>
      <p:grpSp>
        <p:nvGrpSpPr>
          <p:cNvPr id="6" name="Grupo 16">
            <a:extLst>
              <a:ext uri="{FF2B5EF4-FFF2-40B4-BE49-F238E27FC236}">
                <a16:creationId xmlns:a16="http://schemas.microsoft.com/office/drawing/2014/main" id="{FD1C6B7D-1DFB-462F-8188-A38530B75E14}"/>
              </a:ext>
            </a:extLst>
          </p:cNvPr>
          <p:cNvGrpSpPr>
            <a:grpSpLocks/>
          </p:cNvGrpSpPr>
          <p:nvPr/>
        </p:nvGrpSpPr>
        <p:grpSpPr bwMode="auto">
          <a:xfrm>
            <a:off x="6370085" y="2403026"/>
            <a:ext cx="4038600" cy="2819400"/>
            <a:chOff x="5703890" y="2851937"/>
            <a:chExt cx="4722812" cy="3108326"/>
          </a:xfrm>
        </p:grpSpPr>
        <p:sp>
          <p:nvSpPr>
            <p:cNvPr id="7" name="AutoShape 6">
              <a:extLst>
                <a:ext uri="{FF2B5EF4-FFF2-40B4-BE49-F238E27FC236}">
                  <a16:creationId xmlns:a16="http://schemas.microsoft.com/office/drawing/2014/main" id="{A29B7D0E-76BA-4A53-83C5-AD413F9F2D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0590" y="4868062"/>
              <a:ext cx="4010025" cy="755650"/>
            </a:xfrm>
            <a:prstGeom prst="curvedUpArrow">
              <a:avLst>
                <a:gd name="adj1" fmla="val 106134"/>
                <a:gd name="adj2" fmla="val 212269"/>
                <a:gd name="adj3" fmla="val 33333"/>
              </a:avLst>
            </a:prstGeom>
            <a:solidFill>
              <a:srgbClr val="CC3300"/>
            </a:solidFill>
            <a:ln w="95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0F1FF63-BEFF-49BD-B3AE-F7F6866AF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7444" y="2851937"/>
              <a:ext cx="1071172" cy="2184229"/>
            </a:xfrm>
            <a:prstGeom prst="rec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037974-EF33-45BE-9097-4280516F3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3890" y="5708237"/>
              <a:ext cx="4722812" cy="252026"/>
            </a:xfrm>
            <a:prstGeom prst="rect">
              <a:avLst/>
            </a:prstGeom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>
                <a:cs typeface="+mn-cs"/>
              </a:endParaRPr>
            </a:p>
          </p:txBody>
        </p:sp>
        <p:sp>
          <p:nvSpPr>
            <p:cNvPr id="10" name="Text Box 9">
              <a:extLst>
                <a:ext uri="{FF2B5EF4-FFF2-40B4-BE49-F238E27FC236}">
                  <a16:creationId xmlns:a16="http://schemas.microsoft.com/office/drawing/2014/main" id="{7D7CA75B-9764-49F5-BBF3-199C0958D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9977" y="3104350"/>
              <a:ext cx="890587" cy="930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algn="ctr" defTabSz="912813">
                <a:spcBef>
                  <a:spcPct val="50000"/>
                </a:spcBef>
              </a:pPr>
              <a:r>
                <a:rPr lang="pt-BR" sz="2400" dirty="0">
                  <a:latin typeface="Century Gothic" pitchFamily="34" charset="0"/>
                </a:rPr>
                <a:t>P1</a:t>
              </a:r>
            </a:p>
            <a:p>
              <a:pPr algn="ctr" defTabSz="912813">
                <a:spcBef>
                  <a:spcPct val="50000"/>
                </a:spcBef>
              </a:pPr>
              <a:r>
                <a:rPr lang="pt-BR" sz="1600" dirty="0">
                  <a:latin typeface="Century Gothic" pitchFamily="34" charset="0"/>
                </a:rPr>
                <a:t>10 </a:t>
              </a:r>
              <a:r>
                <a:rPr lang="pt-BR" sz="1600" dirty="0" err="1">
                  <a:latin typeface="Century Gothic" pitchFamily="34" charset="0"/>
                </a:rPr>
                <a:t>Pa</a:t>
              </a:r>
              <a:endParaRPr lang="pt-BR" sz="1600" dirty="0">
                <a:latin typeface="Century Gothic" pitchFamily="34" charset="0"/>
              </a:endParaRP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353FA89D-B1C3-483C-84A1-02D9DD288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3940" y="3020212"/>
              <a:ext cx="892175" cy="930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algn="ctr" defTabSz="912813">
                <a:spcBef>
                  <a:spcPct val="50000"/>
                </a:spcBef>
              </a:pPr>
              <a:r>
                <a:rPr lang="pt-BR" sz="2400">
                  <a:latin typeface="Century Gothic" pitchFamily="34" charset="0"/>
                </a:rPr>
                <a:t>P2</a:t>
              </a:r>
            </a:p>
            <a:p>
              <a:pPr algn="ctr" defTabSz="912813">
                <a:spcBef>
                  <a:spcPct val="50000"/>
                </a:spcBef>
              </a:pPr>
              <a:r>
                <a:rPr lang="pt-BR" sz="1600">
                  <a:latin typeface="Century Gothic" pitchFamily="34" charset="0"/>
                </a:rPr>
                <a:t>5 Pa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6AD9215A-BEC4-471C-AFAC-86CE6C7D15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3940" y="4280688"/>
              <a:ext cx="892175" cy="5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04306" tIns="52153" rIns="104306" bIns="52153">
              <a:spAutoFit/>
            </a:bodyPr>
            <a:lstStyle/>
            <a:p>
              <a:pPr algn="ctr" defTabSz="912813">
                <a:spcBef>
                  <a:spcPct val="50000"/>
                </a:spcBef>
              </a:pPr>
              <a:r>
                <a:rPr lang="pt-BR" sz="2400">
                  <a:latin typeface="Century Gothic" pitchFamily="34" charset="0"/>
                </a:rPr>
                <a:t>V</a:t>
              </a:r>
            </a:p>
          </p:txBody>
        </p:sp>
      </p:grpSp>
      <p:sp>
        <p:nvSpPr>
          <p:cNvPr id="14" name="Text Box 4">
            <a:extLst>
              <a:ext uri="{FF2B5EF4-FFF2-40B4-BE49-F238E27FC236}">
                <a16:creationId xmlns:a16="http://schemas.microsoft.com/office/drawing/2014/main" id="{5ADA736C-C339-4445-92C9-CF723474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0798" y="2171637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defTabSz="912813">
              <a:spcBef>
                <a:spcPct val="50000"/>
              </a:spcBef>
            </a:pPr>
            <a:r>
              <a:rPr lang="pt-BR" sz="2800" b="1" dirty="0">
                <a:latin typeface="Century Gothic" pitchFamily="34" charset="0"/>
              </a:rPr>
              <a:t>V = K x A x (P</a:t>
            </a:r>
            <a:r>
              <a:rPr lang="pt-BR" sz="2800" b="1" baseline="-25000" dirty="0">
                <a:latin typeface="Century Gothic" pitchFamily="34" charset="0"/>
              </a:rPr>
              <a:t>1</a:t>
            </a:r>
            <a:r>
              <a:rPr lang="pt-BR" sz="2800" b="1" dirty="0">
                <a:latin typeface="Century Gothic" pitchFamily="34" charset="0"/>
              </a:rPr>
              <a:t> – P</a:t>
            </a:r>
            <a:r>
              <a:rPr lang="pt-BR" sz="2800" b="1" baseline="-25000" dirty="0">
                <a:latin typeface="Century Gothic" pitchFamily="34" charset="0"/>
              </a:rPr>
              <a:t>2</a:t>
            </a:r>
            <a:r>
              <a:rPr lang="pt-BR" sz="2800" b="1" dirty="0">
                <a:latin typeface="Century Gothic" pitchFamily="34" charset="0"/>
              </a:rPr>
              <a:t>)</a:t>
            </a:r>
            <a:r>
              <a:rPr lang="pt-BR" sz="2800" b="1" baseline="30000" dirty="0">
                <a:latin typeface="Century Gothic" pitchFamily="34" charset="0"/>
              </a:rPr>
              <a:t>0,5</a:t>
            </a:r>
            <a:r>
              <a:rPr lang="pt-BR" sz="2800" b="1" dirty="0">
                <a:latin typeface="Century Gothic" pitchFamily="34" charset="0"/>
              </a:rPr>
              <a:t> </a:t>
            </a: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FE97F761-C48B-460D-A0CC-FF91434BC8F8}"/>
              </a:ext>
            </a:extLst>
          </p:cNvPr>
          <p:cNvSpPr txBox="1">
            <a:spLocks noChangeArrowheads="1"/>
          </p:cNvSpPr>
          <p:nvPr/>
        </p:nvSpPr>
        <p:spPr>
          <a:xfrm>
            <a:off x="6266453" y="5313197"/>
            <a:ext cx="4142232" cy="314325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r" defTabSz="968445">
              <a:spcBef>
                <a:spcPct val="20000"/>
              </a:spcBef>
              <a:defRPr/>
            </a:pPr>
            <a:r>
              <a:rPr lang="pt-BR" sz="1100" kern="0" dirty="0">
                <a:latin typeface="+mn-lt"/>
                <a:cs typeface="+mn-cs"/>
              </a:rPr>
              <a:t>Baseado na palestra apresentada por  Miguel </a:t>
            </a:r>
            <a:r>
              <a:rPr lang="pt-BR" sz="1100" kern="0" dirty="0" err="1">
                <a:latin typeface="+mn-lt"/>
                <a:cs typeface="+mn-cs"/>
              </a:rPr>
              <a:t>Ferreirós</a:t>
            </a:r>
            <a:r>
              <a:rPr lang="pt-BR" sz="1100" kern="0" dirty="0">
                <a:latin typeface="+mn-lt"/>
                <a:cs typeface="+mn-cs"/>
              </a:rPr>
              <a:t> Alvarez</a:t>
            </a:r>
          </a:p>
        </p:txBody>
      </p:sp>
      <p:sp>
        <p:nvSpPr>
          <p:cNvPr id="16" name="Espaço Reservado para Número de Slide 4">
            <a:extLst>
              <a:ext uri="{FF2B5EF4-FFF2-40B4-BE49-F238E27FC236}">
                <a16:creationId xmlns:a16="http://schemas.microsoft.com/office/drawing/2014/main" id="{C026593A-6499-45D1-8226-7AED25C5B6D2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28F69FE-3003-4F43-9718-98DAD23456FB}"/>
              </a:ext>
            </a:extLst>
          </p:cNvPr>
          <p:cNvSpPr/>
          <p:nvPr/>
        </p:nvSpPr>
        <p:spPr bwMode="auto">
          <a:xfrm>
            <a:off x="1822784" y="1286583"/>
            <a:ext cx="7814562" cy="4708269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6" name="Retângulo 235">
            <a:extLst>
              <a:ext uri="{FF2B5EF4-FFF2-40B4-BE49-F238E27FC236}">
                <a16:creationId xmlns:a16="http://schemas.microsoft.com/office/drawing/2014/main" id="{F9EA6266-3526-4BD9-9F92-185A351CD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218" y="3701709"/>
            <a:ext cx="42146" cy="112383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" name="Retângulo 223">
            <a:extLst>
              <a:ext uri="{FF2B5EF4-FFF2-40B4-BE49-F238E27FC236}">
                <a16:creationId xmlns:a16="http://schemas.microsoft.com/office/drawing/2014/main" id="{3084DFA7-FDCC-48F8-BFB0-ABE96E8D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7137" y="3657601"/>
            <a:ext cx="1520825" cy="428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8" name="Retângulo 16">
            <a:extLst>
              <a:ext uri="{FF2B5EF4-FFF2-40B4-BE49-F238E27FC236}">
                <a16:creationId xmlns:a16="http://schemas.microsoft.com/office/drawing/2014/main" id="{7FB9CC68-5C1E-46C0-912D-6CA949C8D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5971" y="1611578"/>
            <a:ext cx="1368934" cy="3208553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9" name="Retângulo 19">
            <a:extLst>
              <a:ext uri="{FF2B5EF4-FFF2-40B4-BE49-F238E27FC236}">
                <a16:creationId xmlns:a16="http://schemas.microsoft.com/office/drawing/2014/main" id="{FEA54DD6-9BAC-47C7-9363-6FA90D3A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091" y="1481071"/>
            <a:ext cx="7583952" cy="3473128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0" name="Retângulo 107">
            <a:extLst>
              <a:ext uri="{FF2B5EF4-FFF2-40B4-BE49-F238E27FC236}">
                <a16:creationId xmlns:a16="http://schemas.microsoft.com/office/drawing/2014/main" id="{759C10C2-22EA-4AA5-A060-521010962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7126" y="1611578"/>
            <a:ext cx="1200917" cy="3208553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2" name="Retângulo 108">
            <a:extLst>
              <a:ext uri="{FF2B5EF4-FFF2-40B4-BE49-F238E27FC236}">
                <a16:creationId xmlns:a16="http://schemas.microsoft.com/office/drawing/2014/main" id="{14DA5049-DF21-450E-AE08-E151E1613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5712" y="1379537"/>
            <a:ext cx="113601" cy="3665537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3" name="Retângulo 109">
            <a:extLst>
              <a:ext uri="{FF2B5EF4-FFF2-40B4-BE49-F238E27FC236}">
                <a16:creationId xmlns:a16="http://schemas.microsoft.com/office/drawing/2014/main" id="{8EB771CF-3797-4462-BC72-ADE08B63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8562" y="1404938"/>
            <a:ext cx="231775" cy="4057649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4" name="Retângulo 17">
            <a:extLst>
              <a:ext uri="{FF2B5EF4-FFF2-40B4-BE49-F238E27FC236}">
                <a16:creationId xmlns:a16="http://schemas.microsoft.com/office/drawing/2014/main" id="{667914DA-6930-480D-8246-708FEDC614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8438" y="1611578"/>
            <a:ext cx="2273505" cy="3208553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5" name="Retângulo 18">
            <a:extLst>
              <a:ext uri="{FF2B5EF4-FFF2-40B4-BE49-F238E27FC236}">
                <a16:creationId xmlns:a16="http://schemas.microsoft.com/office/drawing/2014/main" id="{092C2149-4D2B-4618-9A55-E7F972EA2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409" y="1611578"/>
            <a:ext cx="2273505" cy="3208553"/>
          </a:xfrm>
          <a:prstGeom prst="rect">
            <a:avLst/>
          </a:prstGeom>
          <a:noFill/>
          <a:ln w="1270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6" name="Retângulo 50">
            <a:extLst>
              <a:ext uri="{FF2B5EF4-FFF2-40B4-BE49-F238E27FC236}">
                <a16:creationId xmlns:a16="http://schemas.microsoft.com/office/drawing/2014/main" id="{0EAF4DBB-87AA-48C2-A2D6-6F9C1025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2737" y="4751387"/>
            <a:ext cx="835025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7" name="Retângulo 53">
            <a:extLst>
              <a:ext uri="{FF2B5EF4-FFF2-40B4-BE49-F238E27FC236}">
                <a16:creationId xmlns:a16="http://schemas.microsoft.com/office/drawing/2014/main" id="{8CD70BB9-3864-4DA8-92D9-4BD1D050A3D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155762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8" name="Retângulo 54">
            <a:extLst>
              <a:ext uri="{FF2B5EF4-FFF2-40B4-BE49-F238E27FC236}">
                <a16:creationId xmlns:a16="http://schemas.microsoft.com/office/drawing/2014/main" id="{1327339F-190F-4A69-BAF4-7A945B7A53A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7354109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9" name="Retângulo 100">
            <a:extLst>
              <a:ext uri="{FF2B5EF4-FFF2-40B4-BE49-F238E27FC236}">
                <a16:creationId xmlns:a16="http://schemas.microsoft.com/office/drawing/2014/main" id="{7E1F8B1D-C940-42E0-BF06-261642D880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5587" y="4751387"/>
            <a:ext cx="519113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0" name="Retângulo 102">
            <a:extLst>
              <a:ext uri="{FF2B5EF4-FFF2-40B4-BE49-F238E27FC236}">
                <a16:creationId xmlns:a16="http://schemas.microsoft.com/office/drawing/2014/main" id="{AAAFF018-AB95-479B-BF0D-4D54444E3E6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518669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1" name="Retângulo 103">
            <a:extLst>
              <a:ext uri="{FF2B5EF4-FFF2-40B4-BE49-F238E27FC236}">
                <a16:creationId xmlns:a16="http://schemas.microsoft.com/office/drawing/2014/main" id="{D5E8FD13-6788-4E96-A001-517A2109F44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01292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2" name="Retângulo 106">
            <a:extLst>
              <a:ext uri="{FF2B5EF4-FFF2-40B4-BE49-F238E27FC236}">
                <a16:creationId xmlns:a16="http://schemas.microsoft.com/office/drawing/2014/main" id="{93CF5228-0615-4715-9DC1-01E68807E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087" y="3657601"/>
            <a:ext cx="2270125" cy="428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3" name="Retângulo 165">
            <a:extLst>
              <a:ext uri="{FF2B5EF4-FFF2-40B4-BE49-F238E27FC236}">
                <a16:creationId xmlns:a16="http://schemas.microsoft.com/office/drawing/2014/main" id="{3E1D2C72-E310-47C7-A4B1-8DF0B1B711B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7352737" y="3595687"/>
            <a:ext cx="835025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4" name="Retângulo 174">
            <a:extLst>
              <a:ext uri="{FF2B5EF4-FFF2-40B4-BE49-F238E27FC236}">
                <a16:creationId xmlns:a16="http://schemas.microsoft.com/office/drawing/2014/main" id="{009E70F4-860E-4D21-B902-1A6642FEC25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8155762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5" name="Retângulo 177">
            <a:extLst>
              <a:ext uri="{FF2B5EF4-FFF2-40B4-BE49-F238E27FC236}">
                <a16:creationId xmlns:a16="http://schemas.microsoft.com/office/drawing/2014/main" id="{510E5C93-E2A8-4CF7-B6C1-50487351EE0D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354109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6" name="Retângulo 178">
            <a:extLst>
              <a:ext uri="{FF2B5EF4-FFF2-40B4-BE49-F238E27FC236}">
                <a16:creationId xmlns:a16="http://schemas.microsoft.com/office/drawing/2014/main" id="{8BE03E54-9E0E-4B0F-AE86-678B60B0197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25587" y="3595687"/>
            <a:ext cx="519113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27" name="Retângulo 180">
            <a:extLst>
              <a:ext uri="{FF2B5EF4-FFF2-40B4-BE49-F238E27FC236}">
                <a16:creationId xmlns:a16="http://schemas.microsoft.com/office/drawing/2014/main" id="{3B19E5DA-8A55-447B-8554-101211CFA9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518669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8" name="Retângulo 181">
            <a:extLst>
              <a:ext uri="{FF2B5EF4-FFF2-40B4-BE49-F238E27FC236}">
                <a16:creationId xmlns:a16="http://schemas.microsoft.com/office/drawing/2014/main" id="{1B5193C2-712E-4241-A15C-FD19038099CB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6001292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29" name="Retângulo 184">
            <a:extLst>
              <a:ext uri="{FF2B5EF4-FFF2-40B4-BE49-F238E27FC236}">
                <a16:creationId xmlns:a16="http://schemas.microsoft.com/office/drawing/2014/main" id="{7627941C-C1EB-4F44-A6AA-D1FDF79D3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9674" y="3701709"/>
            <a:ext cx="42145" cy="112383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0" name="Retângulo 187">
            <a:extLst>
              <a:ext uri="{FF2B5EF4-FFF2-40B4-BE49-F238E27FC236}">
                <a16:creationId xmlns:a16="http://schemas.microsoft.com/office/drawing/2014/main" id="{E0AE6851-22AB-4C91-BBD6-EB25CC4EF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2912" y="4751387"/>
            <a:ext cx="835025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1" name="Retângulo 190">
            <a:extLst>
              <a:ext uri="{FF2B5EF4-FFF2-40B4-BE49-F238E27FC236}">
                <a16:creationId xmlns:a16="http://schemas.microsoft.com/office/drawing/2014/main" id="{84B3ADCF-6816-41FD-904D-9B6E668B02A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45602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2" name="Retângulo 191">
            <a:extLst>
              <a:ext uri="{FF2B5EF4-FFF2-40B4-BE49-F238E27FC236}">
                <a16:creationId xmlns:a16="http://schemas.microsoft.com/office/drawing/2014/main" id="{730F0C18-FF52-4453-9304-99D9183835D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43948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3" name="Retângulo 192">
            <a:extLst>
              <a:ext uri="{FF2B5EF4-FFF2-40B4-BE49-F238E27FC236}">
                <a16:creationId xmlns:a16="http://schemas.microsoft.com/office/drawing/2014/main" id="{92EA0437-D656-4999-AE0A-E6D381AA68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4175" y="4751387"/>
            <a:ext cx="520700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4" name="Retângulo 194">
            <a:extLst>
              <a:ext uri="{FF2B5EF4-FFF2-40B4-BE49-F238E27FC236}">
                <a16:creationId xmlns:a16="http://schemas.microsoft.com/office/drawing/2014/main" id="{41733063-6C70-46DB-BE76-BF64249D6D7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108508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5" name="Retângulo 195">
            <a:extLst>
              <a:ext uri="{FF2B5EF4-FFF2-40B4-BE49-F238E27FC236}">
                <a16:creationId xmlns:a16="http://schemas.microsoft.com/office/drawing/2014/main" id="{BA338027-CBAF-49E1-B5C2-8306F007897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591131" y="4798671"/>
            <a:ext cx="42145" cy="175598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6" name="Retângulo 198">
            <a:extLst>
              <a:ext uri="{FF2B5EF4-FFF2-40B4-BE49-F238E27FC236}">
                <a16:creationId xmlns:a16="http://schemas.microsoft.com/office/drawing/2014/main" id="{33D57A96-1894-448A-AD82-A65942A1B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0675" y="3657601"/>
            <a:ext cx="2271712" cy="42862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7" name="Retângulo 199">
            <a:extLst>
              <a:ext uri="{FF2B5EF4-FFF2-40B4-BE49-F238E27FC236}">
                <a16:creationId xmlns:a16="http://schemas.microsoft.com/office/drawing/2014/main" id="{952D72F6-2792-41B0-AFBC-FD1C473B2CA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942912" y="3595687"/>
            <a:ext cx="835025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38" name="Retângulo 202">
            <a:extLst>
              <a:ext uri="{FF2B5EF4-FFF2-40B4-BE49-F238E27FC236}">
                <a16:creationId xmlns:a16="http://schemas.microsoft.com/office/drawing/2014/main" id="{38FC206F-9C1D-4939-9F2A-051972988A4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5745602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39" name="Retângulo 203">
            <a:extLst>
              <a:ext uri="{FF2B5EF4-FFF2-40B4-BE49-F238E27FC236}">
                <a16:creationId xmlns:a16="http://schemas.microsoft.com/office/drawing/2014/main" id="{8917DDE8-125A-4876-858D-52E4B873D81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943948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0" name="Retângulo 204">
            <a:extLst>
              <a:ext uri="{FF2B5EF4-FFF2-40B4-BE49-F238E27FC236}">
                <a16:creationId xmlns:a16="http://schemas.microsoft.com/office/drawing/2014/main" id="{591F87E8-1D94-48F9-95B1-C1A9C959099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14175" y="3595687"/>
            <a:ext cx="520700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41" name="Retângulo 206">
            <a:extLst>
              <a:ext uri="{FF2B5EF4-FFF2-40B4-BE49-F238E27FC236}">
                <a16:creationId xmlns:a16="http://schemas.microsoft.com/office/drawing/2014/main" id="{1B9BE908-5CC2-4A0D-AB16-69921A46F82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4108508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2" name="Retângulo 207">
            <a:extLst>
              <a:ext uri="{FF2B5EF4-FFF2-40B4-BE49-F238E27FC236}">
                <a16:creationId xmlns:a16="http://schemas.microsoft.com/office/drawing/2014/main" id="{3AC4F70D-C475-482D-90C7-64ACEFE32C95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591131" y="3634704"/>
            <a:ext cx="42145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3" name="Retângulo 208">
            <a:extLst>
              <a:ext uri="{FF2B5EF4-FFF2-40B4-BE49-F238E27FC236}">
                <a16:creationId xmlns:a16="http://schemas.microsoft.com/office/drawing/2014/main" id="{DAB2984C-E09E-47B3-8971-B53F98272B2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29037" y="3669365"/>
            <a:ext cx="467990" cy="42144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4" name="Retângulo 210">
            <a:extLst>
              <a:ext uri="{FF2B5EF4-FFF2-40B4-BE49-F238E27FC236}">
                <a16:creationId xmlns:a16="http://schemas.microsoft.com/office/drawing/2014/main" id="{79EFCFE9-3B7C-4436-BB16-C0352E9A9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9513" y="3701709"/>
            <a:ext cx="42145" cy="112383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5" name="Retângulo 212">
            <a:extLst>
              <a:ext uri="{FF2B5EF4-FFF2-40B4-BE49-F238E27FC236}">
                <a16:creationId xmlns:a16="http://schemas.microsoft.com/office/drawing/2014/main" id="{0F2E1A22-FD83-4F44-B3F4-4BE51D616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137" y="4751387"/>
            <a:ext cx="836613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46" name="Retângulo 215">
            <a:extLst>
              <a:ext uri="{FF2B5EF4-FFF2-40B4-BE49-F238E27FC236}">
                <a16:creationId xmlns:a16="http://schemas.microsoft.com/office/drawing/2014/main" id="{BFEBBAF9-CE5F-4DA6-8D5F-95E1DCE070E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356308" y="4798672"/>
            <a:ext cx="42146" cy="175599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7" name="Retângulo 216">
            <a:extLst>
              <a:ext uri="{FF2B5EF4-FFF2-40B4-BE49-F238E27FC236}">
                <a16:creationId xmlns:a16="http://schemas.microsoft.com/office/drawing/2014/main" id="{4D02500C-809E-4D4C-B9CD-087238E02979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554654" y="4798672"/>
            <a:ext cx="42146" cy="175599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48" name="Retângulo 224">
            <a:extLst>
              <a:ext uri="{FF2B5EF4-FFF2-40B4-BE49-F238E27FC236}">
                <a16:creationId xmlns:a16="http://schemas.microsoft.com/office/drawing/2014/main" id="{ACC74240-EDC7-4356-BD78-635BA12E2392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52137" y="3595687"/>
            <a:ext cx="836613" cy="261938"/>
          </a:xfrm>
          <a:prstGeom prst="rect">
            <a:avLst/>
          </a:prstGeom>
          <a:solidFill>
            <a:srgbClr val="FFFFFF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grpSp>
        <p:nvGrpSpPr>
          <p:cNvPr id="49" name="Grupo 277">
            <a:extLst>
              <a:ext uri="{FF2B5EF4-FFF2-40B4-BE49-F238E27FC236}">
                <a16:creationId xmlns:a16="http://schemas.microsoft.com/office/drawing/2014/main" id="{CA756AC2-2CBF-40B1-81FD-43197A2ECCA9}"/>
              </a:ext>
            </a:extLst>
          </p:cNvPr>
          <p:cNvGrpSpPr>
            <a:grpSpLocks/>
          </p:cNvGrpSpPr>
          <p:nvPr/>
        </p:nvGrpSpPr>
        <p:grpSpPr bwMode="auto">
          <a:xfrm>
            <a:off x="2511347" y="3558034"/>
            <a:ext cx="897346" cy="1492905"/>
            <a:chOff x="1324841" y="4099268"/>
            <a:chExt cx="761477" cy="1492986"/>
          </a:xfrm>
          <a:solidFill>
            <a:srgbClr val="FFFFFF"/>
          </a:solidFill>
        </p:grpSpPr>
        <p:sp>
          <p:nvSpPr>
            <p:cNvPr id="61" name="Retângulo 213">
              <a:extLst>
                <a:ext uri="{FF2B5EF4-FFF2-40B4-BE49-F238E27FC236}">
                  <a16:creationId xmlns:a16="http://schemas.microsoft.com/office/drawing/2014/main" id="{2D2655F0-1037-4370-AC88-C98ACE3A5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841" y="5534265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  <p:sp>
          <p:nvSpPr>
            <p:cNvPr id="62" name="Retângulo 225">
              <a:extLst>
                <a:ext uri="{FF2B5EF4-FFF2-40B4-BE49-F238E27FC236}">
                  <a16:creationId xmlns:a16="http://schemas.microsoft.com/office/drawing/2014/main" id="{D104D5B6-4058-45B4-BFA6-9A01B22190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24841" y="4099268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</p:grpSp>
      <p:sp>
        <p:nvSpPr>
          <p:cNvPr id="50" name="Retângulo 227">
            <a:extLst>
              <a:ext uri="{FF2B5EF4-FFF2-40B4-BE49-F238E27FC236}">
                <a16:creationId xmlns:a16="http://schemas.microsoft.com/office/drawing/2014/main" id="{B1184018-0D7F-4E54-81D4-B9A85A7B9EE8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3356308" y="3634704"/>
            <a:ext cx="42146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51" name="Retângulo 228">
            <a:extLst>
              <a:ext uri="{FF2B5EF4-FFF2-40B4-BE49-F238E27FC236}">
                <a16:creationId xmlns:a16="http://schemas.microsoft.com/office/drawing/2014/main" id="{B0BA642D-3E66-429A-83F9-AB4A6C411B39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554654" y="3634704"/>
            <a:ext cx="42146" cy="84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cxnSp>
        <p:nvCxnSpPr>
          <p:cNvPr id="52" name="Conector reto 146">
            <a:extLst>
              <a:ext uri="{FF2B5EF4-FFF2-40B4-BE49-F238E27FC236}">
                <a16:creationId xmlns:a16="http://schemas.microsoft.com/office/drawing/2014/main" id="{9B80C809-CE4B-4168-862C-F47B74E6D5A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564944" y="1404938"/>
            <a:ext cx="1" cy="4024246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cxnSp>
        <p:nvCxnSpPr>
          <p:cNvPr id="53" name="Conector reto 145">
            <a:extLst>
              <a:ext uri="{FF2B5EF4-FFF2-40B4-BE49-F238E27FC236}">
                <a16:creationId xmlns:a16="http://schemas.microsoft.com/office/drawing/2014/main" id="{E3D25004-BB33-4446-974F-606DF16CBFA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08847" y="1379537"/>
            <a:ext cx="1" cy="4098925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lgDashDot"/>
            <a:round/>
            <a:headEnd/>
            <a:tailEnd/>
          </a:ln>
        </p:spPr>
      </p:cxnSp>
      <p:grpSp>
        <p:nvGrpSpPr>
          <p:cNvPr id="54" name="Grupo 278">
            <a:extLst>
              <a:ext uri="{FF2B5EF4-FFF2-40B4-BE49-F238E27FC236}">
                <a16:creationId xmlns:a16="http://schemas.microsoft.com/office/drawing/2014/main" id="{E56F7E03-53E4-496B-BDDD-09752C9F00C9}"/>
              </a:ext>
            </a:extLst>
          </p:cNvPr>
          <p:cNvGrpSpPr>
            <a:grpSpLocks/>
          </p:cNvGrpSpPr>
          <p:nvPr/>
        </p:nvGrpSpPr>
        <p:grpSpPr bwMode="auto">
          <a:xfrm>
            <a:off x="4903624" y="3558034"/>
            <a:ext cx="897346" cy="1492905"/>
            <a:chOff x="1324841" y="4099268"/>
            <a:chExt cx="761477" cy="1492986"/>
          </a:xfrm>
          <a:solidFill>
            <a:srgbClr val="FFFFFF"/>
          </a:solidFill>
        </p:grpSpPr>
        <p:sp>
          <p:nvSpPr>
            <p:cNvPr id="59" name="Retângulo 279">
              <a:extLst>
                <a:ext uri="{FF2B5EF4-FFF2-40B4-BE49-F238E27FC236}">
                  <a16:creationId xmlns:a16="http://schemas.microsoft.com/office/drawing/2014/main" id="{A518E017-C2B6-4B2D-98FF-22FF5E357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841" y="5534265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  <p:sp>
          <p:nvSpPr>
            <p:cNvPr id="60" name="Retângulo 280">
              <a:extLst>
                <a:ext uri="{FF2B5EF4-FFF2-40B4-BE49-F238E27FC236}">
                  <a16:creationId xmlns:a16="http://schemas.microsoft.com/office/drawing/2014/main" id="{01F2E71F-65BF-4F93-A0E9-D285BAFB45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24841" y="4099268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</p:grpSp>
      <p:grpSp>
        <p:nvGrpSpPr>
          <p:cNvPr id="55" name="Grupo 281">
            <a:extLst>
              <a:ext uri="{FF2B5EF4-FFF2-40B4-BE49-F238E27FC236}">
                <a16:creationId xmlns:a16="http://schemas.microsoft.com/office/drawing/2014/main" id="{5F0998C0-A5F6-494A-BDCE-6808A1F20422}"/>
              </a:ext>
            </a:extLst>
          </p:cNvPr>
          <p:cNvGrpSpPr>
            <a:grpSpLocks/>
          </p:cNvGrpSpPr>
          <p:nvPr/>
        </p:nvGrpSpPr>
        <p:grpSpPr bwMode="auto">
          <a:xfrm>
            <a:off x="7306533" y="3558034"/>
            <a:ext cx="897346" cy="1492905"/>
            <a:chOff x="1324841" y="4099268"/>
            <a:chExt cx="761477" cy="1492986"/>
          </a:xfrm>
          <a:solidFill>
            <a:srgbClr val="FFFFFF"/>
          </a:solidFill>
        </p:grpSpPr>
        <p:sp>
          <p:nvSpPr>
            <p:cNvPr id="57" name="Retângulo 282">
              <a:extLst>
                <a:ext uri="{FF2B5EF4-FFF2-40B4-BE49-F238E27FC236}">
                  <a16:creationId xmlns:a16="http://schemas.microsoft.com/office/drawing/2014/main" id="{3B3749EB-BCCE-48CB-A030-553C70E6A6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4841" y="5534265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  <p:sp>
          <p:nvSpPr>
            <p:cNvPr id="58" name="Retângulo 283">
              <a:extLst>
                <a:ext uri="{FF2B5EF4-FFF2-40B4-BE49-F238E27FC236}">
                  <a16:creationId xmlns:a16="http://schemas.microsoft.com/office/drawing/2014/main" id="{6BE0E4F0-EE97-4156-9DD9-BBEB581492E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324841" y="4099268"/>
              <a:ext cx="761477" cy="57989"/>
            </a:xfrm>
            <a:prstGeom prst="rect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/>
            </a:p>
          </p:txBody>
        </p:sp>
      </p:grpSp>
      <p:sp>
        <p:nvSpPr>
          <p:cNvPr id="56" name="Retângulo 284">
            <a:extLst>
              <a:ext uri="{FF2B5EF4-FFF2-40B4-BE49-F238E27FC236}">
                <a16:creationId xmlns:a16="http://schemas.microsoft.com/office/drawing/2014/main" id="{4FC6213B-C238-47F3-8A6B-BB523734146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29037" y="4790437"/>
            <a:ext cx="467990" cy="42144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404379A8-19A3-41AA-9266-1D9D0E8FFA0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46225" y="3668713"/>
            <a:ext cx="466725" cy="42863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920ECDF6-CD2C-4CF5-8700-5148A7E7336E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046225" y="4791076"/>
            <a:ext cx="466725" cy="4127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79C7D0D4-70B5-4949-BDE5-FD989E6C8984}"/>
              </a:ext>
            </a:extLst>
          </p:cNvPr>
          <p:cNvSpPr>
            <a:spLocks noChangeArrowheads="1"/>
          </p:cNvSpPr>
          <p:nvPr/>
        </p:nvSpPr>
        <p:spPr bwMode="auto">
          <a:xfrm rot="16200000" flipV="1">
            <a:off x="5838263" y="3913188"/>
            <a:ext cx="457200" cy="4127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6" name="Seta para baixo 189">
            <a:extLst>
              <a:ext uri="{FF2B5EF4-FFF2-40B4-BE49-F238E27FC236}">
                <a16:creationId xmlns:a16="http://schemas.microsoft.com/office/drawing/2014/main" id="{448924FC-4B21-4CAF-A376-BF4B6FEF735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6437" y="4743451"/>
            <a:ext cx="311150" cy="404812"/>
          </a:xfrm>
          <a:prstGeom prst="downArrow">
            <a:avLst>
              <a:gd name="adj1" fmla="val 50000"/>
              <a:gd name="adj2" fmla="val 49903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7" name="Seta para baixo 201">
            <a:extLst>
              <a:ext uri="{FF2B5EF4-FFF2-40B4-BE49-F238E27FC236}">
                <a16:creationId xmlns:a16="http://schemas.microsoft.com/office/drawing/2014/main" id="{660CBA19-CEC3-40C4-9576-2BBA5F6F4C6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06437" y="3459163"/>
            <a:ext cx="311150" cy="406400"/>
          </a:xfrm>
          <a:prstGeom prst="downArrow">
            <a:avLst>
              <a:gd name="adj1" fmla="val 50000"/>
              <a:gd name="adj2" fmla="val 50098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8" name="Seta para baixo 52">
            <a:extLst>
              <a:ext uri="{FF2B5EF4-FFF2-40B4-BE49-F238E27FC236}">
                <a16:creationId xmlns:a16="http://schemas.microsoft.com/office/drawing/2014/main" id="{5879714A-97E5-48B9-9625-E563874997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16262" y="4743451"/>
            <a:ext cx="311150" cy="404812"/>
          </a:xfrm>
          <a:prstGeom prst="downArrow">
            <a:avLst>
              <a:gd name="adj1" fmla="val 50000"/>
              <a:gd name="adj2" fmla="val 49903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69" name="Seta para baixo 101">
            <a:extLst>
              <a:ext uri="{FF2B5EF4-FFF2-40B4-BE49-F238E27FC236}">
                <a16:creationId xmlns:a16="http://schemas.microsoft.com/office/drawing/2014/main" id="{581DAE8E-E601-4B3E-865D-3438AFE7E1C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25600" y="4562476"/>
            <a:ext cx="311150" cy="404812"/>
          </a:xfrm>
          <a:prstGeom prst="downArrow">
            <a:avLst>
              <a:gd name="adj1" fmla="val 50000"/>
              <a:gd name="adj2" fmla="val 49903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0" name="Seta para baixo 171">
            <a:extLst>
              <a:ext uri="{FF2B5EF4-FFF2-40B4-BE49-F238E27FC236}">
                <a16:creationId xmlns:a16="http://schemas.microsoft.com/office/drawing/2014/main" id="{0C10A3FF-9452-448A-B570-2EC9E794CCA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7616262" y="3459163"/>
            <a:ext cx="311150" cy="406400"/>
          </a:xfrm>
          <a:prstGeom prst="downArrow">
            <a:avLst>
              <a:gd name="adj1" fmla="val 50000"/>
              <a:gd name="adj2" fmla="val 50098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1" name="Seta para baixo 179">
            <a:extLst>
              <a:ext uri="{FF2B5EF4-FFF2-40B4-BE49-F238E27FC236}">
                <a16:creationId xmlns:a16="http://schemas.microsoft.com/office/drawing/2014/main" id="{0794CF29-F875-47A6-8E17-F7ACAF81D9C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125600" y="3459163"/>
            <a:ext cx="311150" cy="406400"/>
          </a:xfrm>
          <a:prstGeom prst="downArrow">
            <a:avLst>
              <a:gd name="adj1" fmla="val 50000"/>
              <a:gd name="adj2" fmla="val 50098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2" name="Seta para baixo 193">
            <a:extLst>
              <a:ext uri="{FF2B5EF4-FFF2-40B4-BE49-F238E27FC236}">
                <a16:creationId xmlns:a16="http://schemas.microsoft.com/office/drawing/2014/main" id="{ACBC7CC4-8073-45FB-AE4D-97C9F13EEE9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15775" y="4562476"/>
            <a:ext cx="311150" cy="404812"/>
          </a:xfrm>
          <a:prstGeom prst="downArrow">
            <a:avLst>
              <a:gd name="adj1" fmla="val 50000"/>
              <a:gd name="adj2" fmla="val 49903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3" name="Seta para baixo 205">
            <a:extLst>
              <a:ext uri="{FF2B5EF4-FFF2-40B4-BE49-F238E27FC236}">
                <a16:creationId xmlns:a16="http://schemas.microsoft.com/office/drawing/2014/main" id="{0817EE7A-EADA-45C4-86FA-891E60E02EA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715775" y="3459163"/>
            <a:ext cx="311150" cy="406400"/>
          </a:xfrm>
          <a:prstGeom prst="downArrow">
            <a:avLst>
              <a:gd name="adj1" fmla="val 50000"/>
              <a:gd name="adj2" fmla="val 50098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4" name="Seta para baixo 214">
            <a:extLst>
              <a:ext uri="{FF2B5EF4-FFF2-40B4-BE49-F238E27FC236}">
                <a16:creationId xmlns:a16="http://schemas.microsoft.com/office/drawing/2014/main" id="{3E51758D-FEB4-4240-B4B9-4468C0DEE64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817250" y="4743451"/>
            <a:ext cx="311150" cy="404812"/>
          </a:xfrm>
          <a:prstGeom prst="downArrow">
            <a:avLst>
              <a:gd name="adj1" fmla="val 50000"/>
              <a:gd name="adj2" fmla="val 49903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75" name="Seta para baixo 226">
            <a:extLst>
              <a:ext uri="{FF2B5EF4-FFF2-40B4-BE49-F238E27FC236}">
                <a16:creationId xmlns:a16="http://schemas.microsoft.com/office/drawing/2014/main" id="{41DFA19A-AF21-47C6-BDBF-8D7CED316D6A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817250" y="3459163"/>
            <a:ext cx="311150" cy="406400"/>
          </a:xfrm>
          <a:prstGeom prst="downArrow">
            <a:avLst>
              <a:gd name="adj1" fmla="val 50000"/>
              <a:gd name="adj2" fmla="val 50098"/>
            </a:avLst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/>
          </a:p>
        </p:txBody>
      </p:sp>
      <p:sp>
        <p:nvSpPr>
          <p:cNvPr id="104" name="Nuvem 103">
            <a:extLst>
              <a:ext uri="{FF2B5EF4-FFF2-40B4-BE49-F238E27FC236}">
                <a16:creationId xmlns:a16="http://schemas.microsoft.com/office/drawing/2014/main" id="{D15915EC-7FF1-4E54-88EC-1F13D7456244}"/>
              </a:ext>
            </a:extLst>
          </p:cNvPr>
          <p:cNvSpPr/>
          <p:nvPr/>
        </p:nvSpPr>
        <p:spPr bwMode="auto">
          <a:xfrm>
            <a:off x="6393887" y="2630488"/>
            <a:ext cx="276225" cy="304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5" name="Nuvem 104">
            <a:extLst>
              <a:ext uri="{FF2B5EF4-FFF2-40B4-BE49-F238E27FC236}">
                <a16:creationId xmlns:a16="http://schemas.microsoft.com/office/drawing/2014/main" id="{2CC144CB-00D4-4791-BEBE-87358C82CD3A}"/>
              </a:ext>
            </a:extLst>
          </p:cNvPr>
          <p:cNvSpPr/>
          <p:nvPr/>
        </p:nvSpPr>
        <p:spPr bwMode="auto">
          <a:xfrm>
            <a:off x="7022537" y="1925638"/>
            <a:ext cx="276225" cy="304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sp>
        <p:nvSpPr>
          <p:cNvPr id="106" name="Nuvem 105">
            <a:extLst>
              <a:ext uri="{FF2B5EF4-FFF2-40B4-BE49-F238E27FC236}">
                <a16:creationId xmlns:a16="http://schemas.microsoft.com/office/drawing/2014/main" id="{215A4BCD-438D-455B-9524-D01954D9245D}"/>
              </a:ext>
            </a:extLst>
          </p:cNvPr>
          <p:cNvSpPr/>
          <p:nvPr/>
        </p:nvSpPr>
        <p:spPr bwMode="auto">
          <a:xfrm>
            <a:off x="7689287" y="2697163"/>
            <a:ext cx="276225" cy="30480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defTabSz="968375">
              <a:defRPr/>
            </a:pPr>
            <a:endParaRPr lang="pt-BR">
              <a:cs typeface="+mn-cs"/>
            </a:endParaRPr>
          </a:p>
        </p:txBody>
      </p:sp>
      <p:grpSp>
        <p:nvGrpSpPr>
          <p:cNvPr id="114" name="Grupo 124">
            <a:extLst>
              <a:ext uri="{FF2B5EF4-FFF2-40B4-BE49-F238E27FC236}">
                <a16:creationId xmlns:a16="http://schemas.microsoft.com/office/drawing/2014/main" id="{BA635A9C-8DF7-4821-AB7A-884F61B29FF3}"/>
              </a:ext>
            </a:extLst>
          </p:cNvPr>
          <p:cNvGrpSpPr>
            <a:grpSpLocks/>
          </p:cNvGrpSpPr>
          <p:nvPr/>
        </p:nvGrpSpPr>
        <p:grpSpPr bwMode="auto">
          <a:xfrm>
            <a:off x="2671199" y="1695451"/>
            <a:ext cx="5473351" cy="4199072"/>
            <a:chOff x="1506239" y="2236525"/>
            <a:chExt cx="5473434" cy="4199819"/>
          </a:xfrm>
        </p:grpSpPr>
        <p:sp>
          <p:nvSpPr>
            <p:cNvPr id="115" name="CaixaDeTexto 178">
              <a:extLst>
                <a:ext uri="{FF2B5EF4-FFF2-40B4-BE49-F238E27FC236}">
                  <a16:creationId xmlns:a16="http://schemas.microsoft.com/office/drawing/2014/main" id="{809E66BE-5719-496A-A33F-69C7AC2AF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0782" y="2236525"/>
              <a:ext cx="2654537" cy="646272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800" b="1">
                  <a:solidFill>
                    <a:srgbClr val="FF0000"/>
                  </a:solidFill>
                  <a:latin typeface="Arial Narrow" pitchFamily="34" charset="0"/>
                </a:rPr>
                <a:t>Salas de Processo com alta geração de partículado</a:t>
              </a:r>
            </a:p>
          </p:txBody>
        </p:sp>
        <p:sp>
          <p:nvSpPr>
            <p:cNvPr id="116" name="CaixaDeTexto 178">
              <a:extLst>
                <a:ext uri="{FF2B5EF4-FFF2-40B4-BE49-F238E27FC236}">
                  <a16:creationId xmlns:a16="http://schemas.microsoft.com/office/drawing/2014/main" id="{083FB1B2-91C0-4440-98DE-B918326936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6239" y="5771297"/>
              <a:ext cx="2461469" cy="646331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800" b="1" dirty="0">
                  <a:solidFill>
                    <a:srgbClr val="FF0000"/>
                  </a:solidFill>
                  <a:latin typeface="Arial Narrow" pitchFamily="34" charset="0"/>
                </a:rPr>
                <a:t>Antecâmara de pessoal</a:t>
              </a:r>
            </a:p>
            <a:p>
              <a:pPr algn="ctr"/>
              <a:r>
                <a:rPr lang="pt-BR" sz="1800" b="1" dirty="0">
                  <a:solidFill>
                    <a:srgbClr val="FF0000"/>
                  </a:solidFill>
                  <a:latin typeface="Arial Narrow" pitchFamily="34" charset="0"/>
                </a:rPr>
                <a:t>/ vestiário</a:t>
              </a:r>
            </a:p>
          </p:txBody>
        </p:sp>
        <p:sp>
          <p:nvSpPr>
            <p:cNvPr id="117" name="CaixaDeTexto 178">
              <a:extLst>
                <a:ext uri="{FF2B5EF4-FFF2-40B4-BE49-F238E27FC236}">
                  <a16:creationId xmlns:a16="http://schemas.microsoft.com/office/drawing/2014/main" id="{700A7369-64FA-45F2-9BA6-13D796B51B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172" y="5790013"/>
              <a:ext cx="1956501" cy="646331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1800" b="1" dirty="0">
                  <a:solidFill>
                    <a:srgbClr val="FF0000"/>
                  </a:solidFill>
                  <a:latin typeface="Arial Narrow" pitchFamily="34" charset="0"/>
                </a:rPr>
                <a:t>Antecâmara de material</a:t>
              </a:r>
            </a:p>
          </p:txBody>
        </p:sp>
        <p:cxnSp>
          <p:nvCxnSpPr>
            <p:cNvPr id="118" name="Conector reto 118">
              <a:extLst>
                <a:ext uri="{FF2B5EF4-FFF2-40B4-BE49-F238E27FC236}">
                  <a16:creationId xmlns:a16="http://schemas.microsoft.com/office/drawing/2014/main" id="{C0B983DE-25FC-4086-BAF7-9BB34FE63E65}"/>
                </a:ext>
              </a:extLst>
            </p:cNvPr>
            <p:cNvCxnSpPr>
              <a:cxnSpLocks noChangeShapeType="1"/>
              <a:stCxn id="117" idx="1"/>
            </p:cNvCxnSpPr>
            <p:nvPr/>
          </p:nvCxnSpPr>
          <p:spPr bwMode="auto">
            <a:xfrm rot="10800000">
              <a:off x="4318360" y="5027845"/>
              <a:ext cx="704812" cy="1085334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  <p:cxnSp>
          <p:nvCxnSpPr>
            <p:cNvPr id="119" name="Conector reto 122">
              <a:extLst>
                <a:ext uri="{FF2B5EF4-FFF2-40B4-BE49-F238E27FC236}">
                  <a16:creationId xmlns:a16="http://schemas.microsoft.com/office/drawing/2014/main" id="{B64EE48A-C385-4146-A6C3-721F4B4A25AA}"/>
                </a:ext>
              </a:extLst>
            </p:cNvPr>
            <p:cNvCxnSpPr>
              <a:cxnSpLocks noChangeShapeType="1"/>
              <a:stCxn id="116" idx="0"/>
            </p:cNvCxnSpPr>
            <p:nvPr/>
          </p:nvCxnSpPr>
          <p:spPr bwMode="auto">
            <a:xfrm rot="5400000" flipH="1" flipV="1">
              <a:off x="2541352" y="5272989"/>
              <a:ext cx="693930" cy="302686"/>
            </a:xfrm>
            <a:prstGeom prst="lin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</p:spPr>
        </p:cxnSp>
      </p:grpSp>
      <p:sp>
        <p:nvSpPr>
          <p:cNvPr id="120" name="Elipse 206">
            <a:extLst>
              <a:ext uri="{FF2B5EF4-FFF2-40B4-BE49-F238E27FC236}">
                <a16:creationId xmlns:a16="http://schemas.microsoft.com/office/drawing/2014/main" id="{E363D41E-70DF-4BC4-85A5-EE139CB3F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625" y="2484272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21" name="Elipse 206">
            <a:extLst>
              <a:ext uri="{FF2B5EF4-FFF2-40B4-BE49-F238E27FC236}">
                <a16:creationId xmlns:a16="http://schemas.microsoft.com/office/drawing/2014/main" id="{229DED85-62A5-491C-ACFC-9F254129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144" y="2484272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22" name="Elipse 206">
            <a:extLst>
              <a:ext uri="{FF2B5EF4-FFF2-40B4-BE49-F238E27FC236}">
                <a16:creationId xmlns:a16="http://schemas.microsoft.com/office/drawing/2014/main" id="{86CA2571-3F95-470D-AC16-765D9E7F2B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2625" y="4128914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  <p:sp>
        <p:nvSpPr>
          <p:cNvPr id="123" name="Elipse 206">
            <a:extLst>
              <a:ext uri="{FF2B5EF4-FFF2-40B4-BE49-F238E27FC236}">
                <a16:creationId xmlns:a16="http://schemas.microsoft.com/office/drawing/2014/main" id="{8A70494C-EA22-419F-ACF9-7B3C5EA47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3716" y="4128914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  <p:sp>
        <p:nvSpPr>
          <p:cNvPr id="124" name="Elipse 206">
            <a:extLst>
              <a:ext uri="{FF2B5EF4-FFF2-40B4-BE49-F238E27FC236}">
                <a16:creationId xmlns:a16="http://schemas.microsoft.com/office/drawing/2014/main" id="{919BC060-A96B-4647-9F03-735AD3900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4067" y="4128914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  <p:sp>
        <p:nvSpPr>
          <p:cNvPr id="125" name="Elipse 206">
            <a:extLst>
              <a:ext uri="{FF2B5EF4-FFF2-40B4-BE49-F238E27FC236}">
                <a16:creationId xmlns:a16="http://schemas.microsoft.com/office/drawing/2014/main" id="{A8561D5B-6F62-477A-81D5-A7BE6B2D0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926" y="4128914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  <p:sp>
        <p:nvSpPr>
          <p:cNvPr id="126" name="Elipse 206">
            <a:extLst>
              <a:ext uri="{FF2B5EF4-FFF2-40B4-BE49-F238E27FC236}">
                <a16:creationId xmlns:a16="http://schemas.microsoft.com/office/drawing/2014/main" id="{DB52F7A7-3D89-4953-A2C4-1EF56647E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260" y="5338018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3+</a:t>
            </a:r>
          </a:p>
        </p:txBody>
      </p:sp>
      <p:sp>
        <p:nvSpPr>
          <p:cNvPr id="127" name="Elipse 206">
            <a:extLst>
              <a:ext uri="{FF2B5EF4-FFF2-40B4-BE49-F238E27FC236}">
                <a16:creationId xmlns:a16="http://schemas.microsoft.com/office/drawing/2014/main" id="{002D7244-38FE-4448-BD31-16ED49B56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360" y="2484272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</a:t>
            </a:r>
          </a:p>
        </p:txBody>
      </p:sp>
      <p:sp>
        <p:nvSpPr>
          <p:cNvPr id="128" name="Elipse 206">
            <a:extLst>
              <a:ext uri="{FF2B5EF4-FFF2-40B4-BE49-F238E27FC236}">
                <a16:creationId xmlns:a16="http://schemas.microsoft.com/office/drawing/2014/main" id="{8DDAB32F-5BC8-4BE0-B340-739BAE5B4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0112" y="4128914"/>
            <a:ext cx="360000" cy="3600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/>
              <a:t>++</a:t>
            </a:r>
          </a:p>
        </p:txBody>
      </p:sp>
      <p:sp>
        <p:nvSpPr>
          <p:cNvPr id="129" name="Elipse 206">
            <a:extLst>
              <a:ext uri="{FF2B5EF4-FFF2-40B4-BE49-F238E27FC236}">
                <a16:creationId xmlns:a16="http://schemas.microsoft.com/office/drawing/2014/main" id="{4311DCC0-9FF0-4C51-9AEE-ADA191755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6694" y="2484272"/>
            <a:ext cx="360000" cy="3600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30" name="Elipse 206">
            <a:extLst>
              <a:ext uri="{FF2B5EF4-FFF2-40B4-BE49-F238E27FC236}">
                <a16:creationId xmlns:a16="http://schemas.microsoft.com/office/drawing/2014/main" id="{CEBCCB09-AF4B-49BE-8683-5DD3DC6EB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446" y="4128914"/>
            <a:ext cx="360000" cy="360000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 wrap="none" lIns="0" tIns="0" rIns="0" bIns="0" anchor="ctr" anchorCtr="0"/>
          <a:lstStyle/>
          <a:p>
            <a:pPr algn="ctr" defTabSz="968375"/>
            <a:r>
              <a:rPr lang="pt-BR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94" name="Espaço Reservado para Número de Slide 4">
            <a:extLst>
              <a:ext uri="{FF2B5EF4-FFF2-40B4-BE49-F238E27FC236}">
                <a16:creationId xmlns:a16="http://schemas.microsoft.com/office/drawing/2014/main" id="{B6C05922-CCAD-4355-B026-2A711BBCD54E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3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2.70833E-6 2.96296E-6 C -0.01407 0.01713 -0.028 0.03426 -0.03242 0.06921 C -0.03698 0.10416 -0.02813 0.18194 -0.02722 0.20926 " pathEditMode="relative" rAng="0" ptsTypes="AAA">
                                      <p:cBhvr>
                                        <p:cTn id="83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3" y="10463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69" grpId="1" animBg="1"/>
      <p:bldP spid="70" grpId="0" animBg="1"/>
      <p:bldP spid="71" grpId="0" animBg="1"/>
      <p:bldP spid="71" grpId="1" animBg="1"/>
      <p:bldP spid="72" grpId="0" animBg="1"/>
      <p:bldP spid="73" grpId="0" animBg="1"/>
      <p:bldP spid="74" grpId="0" animBg="1"/>
      <p:bldP spid="75" grpId="0" animBg="1"/>
      <p:bldP spid="129" grpId="0" animBg="1"/>
      <p:bldP spid="13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138335" y="693065"/>
            <a:ext cx="8843865" cy="660893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800" kern="0" dirty="0">
                <a:latin typeface="+mj-lt"/>
                <a:ea typeface="+mj-ea"/>
                <a:cs typeface="+mj-cs"/>
              </a:rPr>
              <a:t>VAZÃO MÍNIMA DE AR DE INSUFLAÇÃO EM SALAS LIMPAS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3053" y="1409378"/>
            <a:ext cx="9068499" cy="524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Carga térmica:		</a:t>
            </a:r>
          </a:p>
          <a:p>
            <a:pPr lvl="0" algn="just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m/</a:t>
            </a:r>
            <a:r>
              <a:rPr lang="pt-BR" altLang="pt-BR" sz="2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HSI / [ 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lang="pt-BR" altLang="pt-BR" sz="20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pt-BR" altLang="pt-BR" sz="2000" baseline="-25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* (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pt-BR" altLang="pt-BR" sz="20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pt-BR" altLang="pt-BR" sz="20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INS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)]</a:t>
            </a:r>
          </a:p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Reposição de ar:</a:t>
            </a:r>
          </a:p>
          <a:p>
            <a:pPr lvl="0" algn="just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</a:t>
            </a:r>
            <a:r>
              <a:rPr lang="pt-BR" altLang="pt-BR" sz="24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2000" baseline="-25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EXAUSTÕES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aseline="-25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VAZAMENTOS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- 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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baseline="-25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INFILTRAÇÕES</a:t>
            </a:r>
            <a:r>
              <a:rPr lang="pt-BR" altLang="pt-BR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endParaRPr lang="pt-BR" altLang="pt-BR" sz="1100" dirty="0">
              <a:latin typeface="Arial Narrow" panose="020B060602020203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pt-BR" altLang="pt-BR" sz="2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ACPH (nº de trocas / h):	</a:t>
            </a:r>
          </a:p>
          <a:p>
            <a:pPr lvl="2" algn="just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	m/</a:t>
            </a:r>
            <a:r>
              <a:rPr lang="pt-BR" altLang="pt-BR" sz="2000" dirty="0" err="1">
                <a:latin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= V</a:t>
            </a:r>
            <a:r>
              <a:rPr lang="pt-BR" alt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SALA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* ACPH * 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</a:t>
            </a:r>
          </a:p>
          <a:p>
            <a:pPr marL="45720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Diluição:</a:t>
            </a:r>
          </a:p>
          <a:p>
            <a:pPr algn="just" defTabSz="914400" eaLnBrk="0" fontAlgn="base" hangingPunct="0">
              <a:spcBef>
                <a:spcPts val="1800"/>
              </a:spcBef>
              <a:spcAft>
                <a:spcPct val="0"/>
              </a:spcAft>
              <a:defRPr/>
            </a:pP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		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sz="2000" dirty="0" err="1">
                <a:latin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= [(</a:t>
            </a:r>
            <a:r>
              <a:rPr lang="pt-BR" sz="2000" dirty="0" err="1"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pt-BR" sz="2000" baseline="-25000" dirty="0" err="1">
                <a:latin typeface="Century Gothic" panose="020B0502020202020204" pitchFamily="34" charset="0"/>
                <a:cs typeface="Arial" panose="020B0604020202020204" pitchFamily="34" charset="0"/>
              </a:rPr>
              <a:t>int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/ C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) – p] 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* 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</a:t>
            </a:r>
            <a:endParaRPr lang="pt-BR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  <a:defRPr/>
            </a:pP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p = </a:t>
            </a:r>
            <a:r>
              <a:rPr lang="pt-BR" alt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 *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(1 -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/>
              </a:rPr>
              <a:t>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FIL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)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/>
              </a:rPr>
              <a:t>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(C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/>
              </a:rPr>
              <a:t>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V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REC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+ </a:t>
            </a:r>
            <a:r>
              <a:rPr lang="pt-BR" sz="2000" dirty="0" err="1"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pt-BR" sz="2000" baseline="-25000" dirty="0" err="1">
                <a:latin typeface="Century Gothic" panose="020B0502020202020204" pitchFamily="34" charset="0"/>
                <a:cs typeface="Arial" panose="020B0604020202020204" pitchFamily="34" charset="0"/>
              </a:rPr>
              <a:t>DUT_R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+ C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AE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  <a:sym typeface="Symbol"/>
              </a:rPr>
              <a:t>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V</a:t>
            </a:r>
            <a:r>
              <a:rPr lang="pt-BR" sz="2000" baseline="-25000" dirty="0">
                <a:latin typeface="Century Gothic" panose="020B0502020202020204" pitchFamily="34" charset="0"/>
                <a:cs typeface="Arial" panose="020B0604020202020204" pitchFamily="34" charset="0"/>
              </a:rPr>
              <a:t>AE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+ </a:t>
            </a:r>
            <a:r>
              <a:rPr lang="pt-BR" sz="2000" dirty="0" err="1">
                <a:latin typeface="Century Gothic" panose="020B0502020202020204" pitchFamily="34" charset="0"/>
                <a:cs typeface="Arial" panose="020B0604020202020204" pitchFamily="34" charset="0"/>
              </a:rPr>
              <a:t>e</a:t>
            </a:r>
            <a:r>
              <a:rPr lang="pt-BR" sz="2000" baseline="-25000" dirty="0" err="1">
                <a:latin typeface="Century Gothic" panose="020B0502020202020204" pitchFamily="34" charset="0"/>
                <a:cs typeface="Arial" panose="020B0604020202020204" pitchFamily="34" charset="0"/>
              </a:rPr>
              <a:t>UTA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) / </a:t>
            </a:r>
            <a:r>
              <a:rPr lang="pt-BR" altLang="pt-BR" sz="2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sz="2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sz="2000" dirty="0"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 defTabSz="914400" eaLnBrk="0" fontAlgn="base" hangingPunct="0">
              <a:spcBef>
                <a:spcPts val="1800"/>
              </a:spcBef>
              <a:spcAft>
                <a:spcPct val="0"/>
              </a:spcAft>
              <a:defRPr/>
            </a:pPr>
            <a:endParaRPr lang="pt-BR" altLang="pt-BR" sz="16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713F58F-E183-46DF-BF0F-9DBFF0B5D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25" y="2127371"/>
            <a:ext cx="1643428" cy="329781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6178DAC8-B98E-4537-BEDF-E6658790E243}"/>
              </a:ext>
            </a:extLst>
          </p:cNvPr>
          <p:cNvSpPr txBox="1">
            <a:spLocks noChangeArrowheads="1"/>
          </p:cNvSpPr>
          <p:nvPr/>
        </p:nvSpPr>
        <p:spPr>
          <a:xfrm>
            <a:off x="1114903" y="5425183"/>
            <a:ext cx="1338150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Google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553DDAA7-4D91-4BC3-85B5-A95B182277B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748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138335" y="693065"/>
            <a:ext cx="8843865" cy="660893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800" kern="0" dirty="0">
                <a:latin typeface="+mj-lt"/>
                <a:ea typeface="+mj-ea"/>
                <a:cs typeface="+mj-cs"/>
              </a:rPr>
              <a:t>VAZÃO MÍNIMA DE AR DE INSUFLAÇÃO EM SALAS LIMPAS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7" y="2139419"/>
            <a:ext cx="11206065" cy="324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HSI (horário; mês; estado ocupacional; produto processado; ciclo produtivo) 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= VARIÁVEL</a:t>
            </a:r>
            <a:endParaRPr lang="pt-BR" altLang="pt-BR" sz="32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constante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(processo; paramentação) </a:t>
            </a: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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lang="pt-BR" altLang="pt-BR" sz="3200" baseline="-250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= constante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 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INS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VARIÁVEL</a:t>
            </a:r>
            <a:endParaRPr lang="pt-BR" altLang="pt-BR" sz="32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78CE32-A072-4C16-82CB-135E8584455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89944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6537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CARGA TÉRMICAL TOTAL (H)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655AF34-E1EC-46B4-B168-79E75FB30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0" y="2700617"/>
            <a:ext cx="464310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H = H</a:t>
            </a:r>
            <a:r>
              <a:rPr kumimoji="0" lang="pt-BR" altLang="pt-BR" sz="32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I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+ H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E</a:t>
            </a:r>
            <a:endParaRPr lang="pt-BR" altLang="pt-BR" sz="3200" baseline="-25000" dirty="0"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H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I</a:t>
            </a:r>
            <a:r>
              <a:rPr lang="pt-BR" altLang="pt-BR" sz="3200" dirty="0">
                <a:latin typeface="Arial Narrow" panose="020B0606020202030204" pitchFamily="34" charset="0"/>
              </a:rPr>
              <a:t> = HSI + HLI</a:t>
            </a: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3200" baseline="-25000" dirty="0">
                <a:latin typeface="Arial Narrow" panose="020B0606020202030204" pitchFamily="34" charset="0"/>
                <a:ea typeface="Century Gothic" panose="020B0502020202020204" pitchFamily="34" charset="0"/>
              </a:rPr>
              <a:t>E</a:t>
            </a:r>
            <a:r>
              <a:rPr lang="pt-BR" altLang="pt-BR" sz="3200" dirty="0">
                <a:latin typeface="Arial Narrow" panose="020B0606020202030204" pitchFamily="34" charset="0"/>
                <a:ea typeface="Century Gothic" panose="020B0502020202020204" pitchFamily="34" charset="0"/>
              </a:rPr>
              <a:t> = HAE </a:t>
            </a:r>
            <a:r>
              <a:rPr lang="pt-BR" altLang="pt-BR" sz="3200" dirty="0">
                <a:latin typeface="Arial Narrow" panose="020B0606020202030204" pitchFamily="34" charset="0"/>
              </a:rPr>
              <a:t>+ </a:t>
            </a:r>
            <a:r>
              <a:rPr lang="pt-BR" altLang="pt-BR" sz="3200" dirty="0">
                <a:latin typeface="Arial Narrow" panose="020B0606020202030204" pitchFamily="34" charset="0"/>
                <a:ea typeface="Century Gothic" panose="020B0502020202020204" pitchFamily="34" charset="0"/>
              </a:rPr>
              <a:t>H </a:t>
            </a:r>
            <a:r>
              <a:rPr lang="pt-BR" altLang="pt-BR" sz="3200" baseline="-25000" dirty="0">
                <a:latin typeface="Arial Narrow" panose="020B0606020202030204" pitchFamily="34" charset="0"/>
                <a:ea typeface="Century Gothic" panose="020B0502020202020204" pitchFamily="34" charset="0"/>
              </a:rPr>
              <a:t>MOTOVENTILADOR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0D32F073-6D69-4113-8DB1-D00F48E7F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6813" y="3411064"/>
            <a:ext cx="417263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H = m/</a:t>
            </a:r>
            <a:r>
              <a:rPr kumimoji="0" lang="pt-BR" altLang="pt-B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dt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* (h </a:t>
            </a:r>
            <a:r>
              <a:rPr kumimoji="0" lang="pt-BR" altLang="pt-BR" sz="32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ENT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– h </a:t>
            </a:r>
            <a:r>
              <a:rPr kumimoji="0" lang="pt-BR" altLang="pt-BR" sz="32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SAÍDA</a:t>
            </a:r>
            <a:r>
              <a:rPr kumimoji="0" lang="pt-BR" altLang="pt-BR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)</a:t>
            </a:r>
            <a:endParaRPr lang="pt-BR" altLang="pt-BR" sz="3200" dirty="0">
              <a:latin typeface="Arial Narrow" panose="020B0606020202030204" pitchFamily="34" charset="0"/>
              <a:ea typeface="Century Gothic" panose="020B0502020202020204" pitchFamily="34" charset="0"/>
            </a:endParaRPr>
          </a:p>
        </p:txBody>
      </p:sp>
      <p:sp>
        <p:nvSpPr>
          <p:cNvPr id="2" name="Seta: da Esquerda para a Direita 1">
            <a:extLst>
              <a:ext uri="{FF2B5EF4-FFF2-40B4-BE49-F238E27FC236}">
                <a16:creationId xmlns:a16="http://schemas.microsoft.com/office/drawing/2014/main" id="{5B1606E3-B2CE-4B30-9527-ADFD008BA6CF}"/>
              </a:ext>
            </a:extLst>
          </p:cNvPr>
          <p:cNvSpPr/>
          <p:nvPr/>
        </p:nvSpPr>
        <p:spPr>
          <a:xfrm>
            <a:off x="5470415" y="3391041"/>
            <a:ext cx="1094791" cy="650476"/>
          </a:xfrm>
          <a:prstGeom prst="left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C4A42FEA-9BA4-488C-93EE-9E5FF6AC0B9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8481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6537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EXTERNAS DE CALOR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51931B1-6FF9-4525-B993-D9830753F779}"/>
              </a:ext>
            </a:extLst>
          </p:cNvPr>
          <p:cNvSpPr txBox="1">
            <a:spLocks noChangeArrowheads="1"/>
          </p:cNvSpPr>
          <p:nvPr/>
        </p:nvSpPr>
        <p:spPr>
          <a:xfrm>
            <a:off x="2203290" y="1233287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CONDIÇÕES DO AR EXTERNO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CB15F3D-15E6-4DEC-9FFA-41E58C64C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165"/>
          <a:stretch/>
        </p:blipFill>
        <p:spPr>
          <a:xfrm>
            <a:off x="850740" y="1947711"/>
            <a:ext cx="10477500" cy="3163913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72526CA2-472A-485E-976D-7666D2F212FE}"/>
              </a:ext>
            </a:extLst>
          </p:cNvPr>
          <p:cNvSpPr txBox="1">
            <a:spLocks noChangeArrowheads="1"/>
          </p:cNvSpPr>
          <p:nvPr/>
        </p:nvSpPr>
        <p:spPr>
          <a:xfrm>
            <a:off x="6643396" y="5175572"/>
            <a:ext cx="4697864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	ABNT NBR 16401: Parte 1 (2008)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2374A4DE-B475-4EDD-A118-2BC02A3C5CF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3214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051931B1-6FF9-4525-B993-D9830753F779}"/>
              </a:ext>
            </a:extLst>
          </p:cNvPr>
          <p:cNvSpPr txBox="1">
            <a:spLocks noChangeArrowheads="1"/>
          </p:cNvSpPr>
          <p:nvPr/>
        </p:nvSpPr>
        <p:spPr>
          <a:xfrm>
            <a:off x="2203290" y="1026565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CONDIÇÕES DO AR EXTERNO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1DEBD2F-387F-4252-BEFB-2F6AB156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675" y="1677041"/>
            <a:ext cx="8994382" cy="4397744"/>
          </a:xfrm>
          <a:prstGeom prst="rect">
            <a:avLst/>
          </a:prstGeom>
        </p:spPr>
      </p:pic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E5B31043-7BA7-4E47-B588-0CB806A85201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317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60543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SISTEMAS DE EXAUSTÃO</a:t>
            </a:r>
          </a:p>
        </p:txBody>
      </p:sp>
      <p:pic>
        <p:nvPicPr>
          <p:cNvPr id="3" name="Imagem 2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FC9C7AB1-735C-44AC-82E4-C8FD54E72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87" r="2077" b="7283"/>
          <a:stretch/>
        </p:blipFill>
        <p:spPr>
          <a:xfrm>
            <a:off x="2235666" y="1300638"/>
            <a:ext cx="8129304" cy="4626688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42C907A8-A0AC-4C88-AE4A-1A57209A374D}"/>
              </a:ext>
            </a:extLst>
          </p:cNvPr>
          <p:cNvSpPr txBox="1">
            <a:spLocks noChangeArrowheads="1"/>
          </p:cNvSpPr>
          <p:nvPr/>
        </p:nvSpPr>
        <p:spPr>
          <a:xfrm>
            <a:off x="5095875" y="5927326"/>
            <a:ext cx="5269095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	ACGIH Industrial </a:t>
            </a:r>
            <a:r>
              <a:rPr lang="pt-BR" kern="0" dirty="0" err="1">
                <a:latin typeface="+mj-lt"/>
                <a:ea typeface="+mj-ea"/>
                <a:cs typeface="+mj-cs"/>
              </a:rPr>
              <a:t>Ventilation</a:t>
            </a:r>
            <a:r>
              <a:rPr lang="pt-BR" kern="0" dirty="0">
                <a:latin typeface="+mj-lt"/>
                <a:ea typeface="+mj-ea"/>
                <a:cs typeface="+mj-cs"/>
              </a:rPr>
              <a:t> – 23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rd</a:t>
            </a:r>
            <a:r>
              <a:rPr lang="pt-BR" kern="0" dirty="0">
                <a:latin typeface="+mj-lt"/>
                <a:ea typeface="+mj-ea"/>
                <a:cs typeface="+mj-cs"/>
              </a:rPr>
              <a:t> </a:t>
            </a:r>
            <a:r>
              <a:rPr lang="pt-BR" kern="0" dirty="0" err="1">
                <a:latin typeface="+mj-lt"/>
                <a:ea typeface="+mj-ea"/>
                <a:cs typeface="+mj-cs"/>
              </a:rPr>
              <a:t>Edition</a:t>
            </a:r>
            <a:endParaRPr lang="pt-BR" kern="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0098922E-D973-4BFD-9DAE-54C9D63F364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628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319F3023-579F-491D-AC32-2E7CA26F51EE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55" y="1480166"/>
            <a:ext cx="10110354" cy="4097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algn="l"/>
            <a:r>
              <a:rPr lang="pt-BR" dirty="0"/>
              <a:t>Conceitos: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Calor:	Energia térmica em movimento, ou seja, 			energia cinética da movimentação dos 			átomos ou moléculas.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t-BR" dirty="0"/>
              <a:t>Temperatura:	É a grandeza física ou escala usada 		para medir a vibração molecular, ou seja, 		a escala usada para medir o calor.</a:t>
            </a: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78E53E32-722E-4E14-8731-E954B849994C}"/>
              </a:ext>
            </a:extLst>
          </p:cNvPr>
          <p:cNvSpPr txBox="1">
            <a:spLocks/>
          </p:cNvSpPr>
          <p:nvPr/>
        </p:nvSpPr>
        <p:spPr>
          <a:xfrm>
            <a:off x="9112827" y="5610225"/>
            <a:ext cx="1960312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www.significados.com.br</a:t>
            </a:r>
          </a:p>
        </p:txBody>
      </p:sp>
    </p:spTree>
    <p:extLst>
      <p:ext uri="{BB962C8B-B14F-4D97-AF65-F5344CB8AC3E}">
        <p14:creationId xmlns:p14="http://schemas.microsoft.com/office/powerpoint/2010/main" val="408915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SISTEMAS DE EXAUSTÃO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24B16F5-FABA-4660-B0B2-78E52956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17" y="970909"/>
            <a:ext cx="4180230" cy="505614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E50929C-A84F-4C94-9304-0AA4EED28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618" y="970909"/>
            <a:ext cx="3432448" cy="5056146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D83DA850-DD04-4A79-BFEC-6E8AA1DCB1CF}"/>
              </a:ext>
            </a:extLst>
          </p:cNvPr>
          <p:cNvSpPr txBox="1">
            <a:spLocks noChangeArrowheads="1"/>
          </p:cNvSpPr>
          <p:nvPr/>
        </p:nvSpPr>
        <p:spPr>
          <a:xfrm>
            <a:off x="3371850" y="6066020"/>
            <a:ext cx="5269095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	ACGIH Industrial </a:t>
            </a:r>
            <a:r>
              <a:rPr lang="pt-BR" kern="0" dirty="0" err="1">
                <a:latin typeface="+mj-lt"/>
                <a:ea typeface="+mj-ea"/>
                <a:cs typeface="+mj-cs"/>
              </a:rPr>
              <a:t>Ventilation</a:t>
            </a:r>
            <a:r>
              <a:rPr lang="pt-BR" kern="0" dirty="0">
                <a:latin typeface="+mj-lt"/>
                <a:ea typeface="+mj-ea"/>
                <a:cs typeface="+mj-cs"/>
              </a:rPr>
              <a:t> – 23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rd</a:t>
            </a:r>
            <a:r>
              <a:rPr lang="pt-BR" kern="0" dirty="0">
                <a:latin typeface="+mj-lt"/>
                <a:ea typeface="+mj-ea"/>
                <a:cs typeface="+mj-cs"/>
              </a:rPr>
              <a:t> </a:t>
            </a:r>
            <a:r>
              <a:rPr lang="pt-BR" kern="0" dirty="0" err="1">
                <a:latin typeface="+mj-lt"/>
                <a:ea typeface="+mj-ea"/>
                <a:cs typeface="+mj-cs"/>
              </a:rPr>
              <a:t>Edition</a:t>
            </a:r>
            <a:endParaRPr lang="pt-BR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9BD508DE-F5E8-4279-A670-0092CC290C2A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39004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SISTEMAS DE EXAUSTÃO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DF00B6-B407-4C86-BBBC-BAAA9A31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34" y="1097510"/>
            <a:ext cx="3416738" cy="45807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2324355-23FB-45A3-B580-DD4F35F73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40" y="1097510"/>
            <a:ext cx="3575807" cy="4580773"/>
          </a:xfrm>
          <a:prstGeom prst="rect">
            <a:avLst/>
          </a:prstGeom>
        </p:spPr>
      </p:pic>
      <p:sp>
        <p:nvSpPr>
          <p:cNvPr id="8" name="Rectangle 10">
            <a:extLst>
              <a:ext uri="{FF2B5EF4-FFF2-40B4-BE49-F238E27FC236}">
                <a16:creationId xmlns:a16="http://schemas.microsoft.com/office/drawing/2014/main" id="{2D6640A6-3E6B-4169-A65F-54DB952BB211}"/>
              </a:ext>
            </a:extLst>
          </p:cNvPr>
          <p:cNvSpPr txBox="1">
            <a:spLocks noChangeArrowheads="1"/>
          </p:cNvSpPr>
          <p:nvPr/>
        </p:nvSpPr>
        <p:spPr>
          <a:xfrm>
            <a:off x="3461452" y="5843849"/>
            <a:ext cx="5269095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	ACGIH Industrial </a:t>
            </a:r>
            <a:r>
              <a:rPr lang="pt-BR" kern="0" dirty="0" err="1">
                <a:latin typeface="+mj-lt"/>
                <a:ea typeface="+mj-ea"/>
                <a:cs typeface="+mj-cs"/>
              </a:rPr>
              <a:t>Ventilation</a:t>
            </a:r>
            <a:r>
              <a:rPr lang="pt-BR" kern="0" dirty="0">
                <a:latin typeface="+mj-lt"/>
                <a:ea typeface="+mj-ea"/>
                <a:cs typeface="+mj-cs"/>
              </a:rPr>
              <a:t> – 23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rd</a:t>
            </a:r>
            <a:r>
              <a:rPr lang="pt-BR" kern="0" dirty="0">
                <a:latin typeface="+mj-lt"/>
                <a:ea typeface="+mj-ea"/>
                <a:cs typeface="+mj-cs"/>
              </a:rPr>
              <a:t> </a:t>
            </a:r>
            <a:r>
              <a:rPr lang="pt-BR" kern="0" dirty="0" err="1">
                <a:latin typeface="+mj-lt"/>
                <a:ea typeface="+mj-ea"/>
                <a:cs typeface="+mj-cs"/>
              </a:rPr>
              <a:t>Edition</a:t>
            </a:r>
            <a:endParaRPr lang="pt-BR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1C7DA744-69B0-4DED-ABC3-86572FEF36DF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459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SISTEMAS DE EXAUSTÃO</a:t>
            </a:r>
          </a:p>
        </p:txBody>
      </p:sp>
      <p:pic>
        <p:nvPicPr>
          <p:cNvPr id="24578" name="Imagem 2">
            <a:extLst>
              <a:ext uri="{FF2B5EF4-FFF2-40B4-BE49-F238E27FC236}">
                <a16:creationId xmlns:a16="http://schemas.microsoft.com/office/drawing/2014/main" id="{1F1A302E-880E-4A4F-96EF-D0EE28A0E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944" y="1097231"/>
            <a:ext cx="5527742" cy="4665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Imagem 3">
            <a:extLst>
              <a:ext uri="{FF2B5EF4-FFF2-40B4-BE49-F238E27FC236}">
                <a16:creationId xmlns:a16="http://schemas.microsoft.com/office/drawing/2014/main" id="{29EB5933-05BE-45E4-95ED-5578BAB21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097231"/>
            <a:ext cx="3587750" cy="53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F07C443-970D-4E5A-AEC2-5EB89323CAAB}"/>
              </a:ext>
            </a:extLst>
          </p:cNvPr>
          <p:cNvSpPr txBox="1">
            <a:spLocks noChangeArrowheads="1"/>
          </p:cNvSpPr>
          <p:nvPr/>
        </p:nvSpPr>
        <p:spPr>
          <a:xfrm>
            <a:off x="5191126" y="5997501"/>
            <a:ext cx="5895974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	2011 ASHRAE Handbook – HVAC Application – Ch.45</a:t>
            </a:r>
            <a:endParaRPr lang="pt-BR" sz="1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3A8753E7-EFAE-47B4-99DB-561656F8A5F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3891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725211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SISTEMAS DE EXAUSTÃO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78B4C34-0A91-47C7-8C09-37E42F4AF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5733" y="1585912"/>
            <a:ext cx="18423806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5601" name="Imagem 4">
            <a:extLst>
              <a:ext uri="{FF2B5EF4-FFF2-40B4-BE49-F238E27FC236}">
                <a16:creationId xmlns:a16="http://schemas.microsoft.com/office/drawing/2014/main" id="{95F9A65A-415C-4F3C-B0CE-9FD5678CB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34" y="1585912"/>
            <a:ext cx="7662332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46BF7CAE-FF44-4500-BBCE-C150BD89FC80}"/>
              </a:ext>
            </a:extLst>
          </p:cNvPr>
          <p:cNvSpPr txBox="1">
            <a:spLocks noChangeArrowheads="1"/>
          </p:cNvSpPr>
          <p:nvPr/>
        </p:nvSpPr>
        <p:spPr>
          <a:xfrm>
            <a:off x="3228913" y="5492676"/>
            <a:ext cx="5895974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	2011 ASHRAE Handbook – HVAC Application – Ch.45</a:t>
            </a:r>
            <a:endParaRPr lang="pt-BR" sz="1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77C2C1B0-B8B3-491E-B2C6-0D3D4CEC869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7452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863361" y="534475"/>
            <a:ext cx="7754428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800" kern="0" dirty="0">
                <a:latin typeface="+mj-lt"/>
                <a:ea typeface="+mj-ea"/>
                <a:cs typeface="+mj-cs"/>
              </a:rPr>
              <a:t>Gradiente de Pressões X Controle de Umidade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833516-4206-483C-897A-FF2991A5A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011" y="1097510"/>
            <a:ext cx="6006143" cy="4909876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ED29E27F-AA58-46BC-A11C-F93DB08F5F08}"/>
              </a:ext>
            </a:extLst>
          </p:cNvPr>
          <p:cNvSpPr txBox="1">
            <a:spLocks noChangeArrowheads="1"/>
          </p:cNvSpPr>
          <p:nvPr/>
        </p:nvSpPr>
        <p:spPr>
          <a:xfrm>
            <a:off x="2811055" y="6007386"/>
            <a:ext cx="5895974" cy="413465"/>
          </a:xfrm>
          <a:prstGeom prst="rect">
            <a:avLst/>
          </a:prstGeom>
          <a:noFill/>
        </p:spPr>
        <p:txBody>
          <a:bodyPr/>
          <a:lstStyle/>
          <a:p>
            <a:pPr algn="ctr" defTabSz="1104900">
              <a:defRPr/>
            </a:pPr>
            <a:r>
              <a:rPr lang="en-US" sz="1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	The Dehumidification Handboo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– </a:t>
            </a:r>
            <a:r>
              <a:rPr lang="en-US" sz="1400" dirty="0" err="1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Munters</a:t>
            </a:r>
            <a:r>
              <a:rPr lang="en-US" sz="1400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® – 2002</a:t>
            </a:r>
            <a:endParaRPr lang="pt-BR" sz="1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9D757AE2-5BD4-4164-AB5D-2FBA1A9FE949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8525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1416504" y="1860232"/>
            <a:ext cx="3831771" cy="3015112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3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COMPONENTES DAS UNIDADES DE TRATAMENTO DE AR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A8E3533-161B-4A62-AA04-0BF2970AB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1507807"/>
            <a:ext cx="5412921" cy="405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55413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879983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FILTRAGEM DO AR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CA38DB5-1ED9-48C1-9B4A-FAE30B188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7090" y="3628330"/>
            <a:ext cx="1920009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500" dirty="0">
                <a:latin typeface="Arial" charset="0"/>
                <a:cs typeface="+mn-cs"/>
              </a:rPr>
              <a:t>Filtragem Fina</a:t>
            </a:r>
          </a:p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Classes</a:t>
            </a:r>
          </a:p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F7 a F9</a:t>
            </a:r>
          </a:p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Conforme</a:t>
            </a:r>
          </a:p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NBR 16101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C7124296-439B-486E-8DE7-8F133E5533FC}"/>
              </a:ext>
            </a:extLst>
          </p:cNvPr>
          <p:cNvGrpSpPr/>
          <p:nvPr/>
        </p:nvGrpSpPr>
        <p:grpSpPr>
          <a:xfrm>
            <a:off x="1855530" y="1685231"/>
            <a:ext cx="1961139" cy="4148137"/>
            <a:chOff x="357188" y="1662257"/>
            <a:chExt cx="1961139" cy="4148137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58F80799-F0BD-4AF1-962B-6D2F8CB1B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188" y="3605356"/>
              <a:ext cx="1961139" cy="220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dirty="0">
                  <a:latin typeface="Arial" charset="0"/>
                  <a:cs typeface="+mn-cs"/>
                </a:rPr>
                <a:t>Filtragem </a:t>
              </a:r>
              <a:r>
                <a:rPr lang="pt-BR" sz="2500" kern="0" dirty="0">
                  <a:latin typeface="+mn-lt"/>
                  <a:cs typeface="+mn-cs"/>
                </a:rPr>
                <a:t>Grossa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Classes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G1 a G4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Conforme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NBR 16101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4D7DD32-E0E4-4D45-8088-F29B8057A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4151" y="1662257"/>
              <a:ext cx="1707211" cy="1899716"/>
            </a:xfrm>
            <a:prstGeom prst="rect">
              <a:avLst/>
            </a:prstGeom>
          </p:spPr>
        </p:pic>
      </p:grpSp>
      <p:pic>
        <p:nvPicPr>
          <p:cNvPr id="14" name="Imagem 13">
            <a:extLst>
              <a:ext uri="{FF2B5EF4-FFF2-40B4-BE49-F238E27FC236}">
                <a16:creationId xmlns:a16="http://schemas.microsoft.com/office/drawing/2014/main" id="{67BB6290-289C-454D-84D0-6DE01E3D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194" y="1668924"/>
            <a:ext cx="1451533" cy="1916024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508CD67-1CC6-4C53-9F53-5058B4F1CB57}"/>
              </a:ext>
            </a:extLst>
          </p:cNvPr>
          <p:cNvGrpSpPr/>
          <p:nvPr/>
        </p:nvGrpSpPr>
        <p:grpSpPr>
          <a:xfrm>
            <a:off x="4024517" y="1685232"/>
            <a:ext cx="1945863" cy="4148136"/>
            <a:chOff x="2468074" y="1662258"/>
            <a:chExt cx="1945863" cy="4148136"/>
          </a:xfrm>
        </p:grpSpPr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327E8EBD-AFF7-4ED6-A94C-315F596B97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1000" y="3605356"/>
              <a:ext cx="1920009" cy="220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dirty="0">
                  <a:latin typeface="Arial" charset="0"/>
                  <a:cs typeface="+mn-cs"/>
                </a:rPr>
                <a:t>Filtragem Média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Classes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M5 e M6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Conforme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NBR 16101</a:t>
              </a:r>
            </a:p>
          </p:txBody>
        </p:sp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EFF47895-23F7-426B-8477-F48179D53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8074" y="1662258"/>
              <a:ext cx="1945863" cy="1899716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9D80281E-750F-43A0-87C6-6355CEB77F4F}"/>
              </a:ext>
            </a:extLst>
          </p:cNvPr>
          <p:cNvGrpSpPr/>
          <p:nvPr/>
        </p:nvGrpSpPr>
        <p:grpSpPr>
          <a:xfrm>
            <a:off x="8176378" y="1685231"/>
            <a:ext cx="2155014" cy="4148137"/>
            <a:chOff x="6678036" y="1662257"/>
            <a:chExt cx="2155014" cy="4148137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49B691A5-41D4-4034-88AC-B084574C37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8036" y="3605356"/>
              <a:ext cx="1915014" cy="2205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dirty="0">
                  <a:latin typeface="Arial" charset="0"/>
                  <a:cs typeface="+mn-cs"/>
                </a:rPr>
                <a:t>Filtragem HEPA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Classes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ISO30H a 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ISO45H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Conforme</a:t>
              </a:r>
            </a:p>
            <a:p>
              <a:pPr algn="ctr" defTabSz="848781">
                <a:lnSpc>
                  <a:spcPct val="90000"/>
                </a:lnSpc>
                <a:spcBef>
                  <a:spcPts val="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NBR 29463</a:t>
              </a:r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75CA7062-670B-4198-9123-B961CA205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78036" y="1662257"/>
              <a:ext cx="2155014" cy="1899716"/>
            </a:xfrm>
            <a:prstGeom prst="rect">
              <a:avLst/>
            </a:prstGeom>
          </p:spPr>
        </p:pic>
      </p:grpSp>
      <p:sp>
        <p:nvSpPr>
          <p:cNvPr id="21" name="Espaço Reservado para Número de Slide 4">
            <a:extLst>
              <a:ext uri="{FF2B5EF4-FFF2-40B4-BE49-F238E27FC236}">
                <a16:creationId xmlns:a16="http://schemas.microsoft.com/office/drawing/2014/main" id="{187E4C70-A4A0-4CEF-BD0A-15E8BE6DEEE4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225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B24DE095-4C96-4A19-83CB-98D48947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41" y="2962154"/>
            <a:ext cx="36004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Reposição:</a:t>
            </a:r>
            <a:endParaRPr lang="pt-BR" sz="2800" kern="0" dirty="0">
              <a:latin typeface="+mn-lt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2507B97E-DA1C-4CCD-9164-DAC32DE3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716" y="2952629"/>
            <a:ext cx="635635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Grossos	= $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Finos		= $$$$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HEPA		= $$$$$$$$$$$$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009FDE5A-DDE4-4013-B7F6-BFC846AD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41" y="4660779"/>
            <a:ext cx="36004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Aplicação:</a:t>
            </a:r>
            <a:endParaRPr lang="pt-BR" sz="2800" kern="0" dirty="0">
              <a:latin typeface="+mn-lt"/>
              <a:cs typeface="+mn-cs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BB8A35EA-BCC5-4EF7-8BA5-0EC5C4BD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716" y="4660779"/>
            <a:ext cx="635635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Grossos	partículas grandes – ar exterior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Finos		particulado fino – ar pré-tratado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HEPA		alta eficiência – filtragem final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E0110324-0EC5-4BF6-8F3F-18735E83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354" y="2010142"/>
            <a:ext cx="6535737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3200" dirty="0">
                <a:latin typeface="Arial" charset="0"/>
                <a:cs typeface="+mn-cs"/>
              </a:rPr>
              <a:t>Por quê utilizar múltiplos filtros:</a:t>
            </a:r>
            <a:endParaRPr lang="pt-BR" sz="3200" kern="0" dirty="0">
              <a:latin typeface="Arial" charset="0"/>
              <a:cs typeface="+mn-c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D4E16823-B434-4AE5-8BF3-3D76B880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893" y="1281478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Estágios e Filtragem: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F9F0083B-D829-43D0-A2A2-D8FFAD07891C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3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9">
            <a:extLst>
              <a:ext uri="{FF2B5EF4-FFF2-40B4-BE49-F238E27FC236}">
                <a16:creationId xmlns:a16="http://schemas.microsoft.com/office/drawing/2014/main" id="{B24DE095-4C96-4A19-83CB-98D48947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111" y="2962154"/>
            <a:ext cx="360045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Eficiência:</a:t>
            </a:r>
            <a:endParaRPr lang="pt-BR" sz="2800" kern="0" dirty="0">
              <a:latin typeface="+mn-lt"/>
              <a:cs typeface="+mn-cs"/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2507B97E-DA1C-4CCD-9164-DAC32DE35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715" y="2952629"/>
            <a:ext cx="7962923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Grossos	&lt; 50% (partículas &gt;5 </a:t>
            </a:r>
            <a:r>
              <a:rPr lang="pt-BR" sz="2800" dirty="0">
                <a:latin typeface="Symbol" panose="05050102010706020507" pitchFamily="18" charset="2"/>
              </a:rPr>
              <a:t>m</a:t>
            </a:r>
            <a:r>
              <a:rPr lang="pt-BR" sz="2800" dirty="0">
                <a:latin typeface="Arial Narrow" pitchFamily="34" charset="0"/>
                <a:cs typeface="+mn-cs"/>
              </a:rPr>
              <a:t>m)</a:t>
            </a:r>
          </a:p>
          <a:p>
            <a:pPr defTabSz="848781">
              <a:lnSpc>
                <a:spcPct val="90000"/>
              </a:lnSpc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Finos		50 ~ 95</a:t>
            </a:r>
            <a:r>
              <a:rPr lang="pt-BR" sz="2800" dirty="0">
                <a:latin typeface="Arial Narrow" pitchFamily="34" charset="0"/>
              </a:rPr>
              <a:t>% (partículas &gt;0,4 </a:t>
            </a:r>
            <a:r>
              <a:rPr lang="pt-BR" sz="2800" dirty="0">
                <a:latin typeface="Symbol" panose="05050102010706020507" pitchFamily="18" charset="2"/>
              </a:rPr>
              <a:t>m</a:t>
            </a:r>
            <a:r>
              <a:rPr lang="pt-BR" sz="2800" dirty="0">
                <a:latin typeface="Arial Narrow" pitchFamily="34" charset="0"/>
              </a:rPr>
              <a:t>m)</a:t>
            </a:r>
            <a:endParaRPr lang="pt-BR" sz="2800" dirty="0">
              <a:latin typeface="Arial Narrow" pitchFamily="34" charset="0"/>
              <a:cs typeface="+mn-cs"/>
            </a:endParaRPr>
          </a:p>
          <a:p>
            <a:pPr defTabSz="848781">
              <a:lnSpc>
                <a:spcPct val="90000"/>
              </a:lnSpc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HEPA		99,95 a 99,995% </a:t>
            </a:r>
            <a:r>
              <a:rPr lang="pt-BR" sz="2800" dirty="0">
                <a:latin typeface="Arial Narrow" pitchFamily="34" charset="0"/>
              </a:rPr>
              <a:t>(partículas MPPS:  0,15 </a:t>
            </a:r>
            <a:r>
              <a:rPr lang="pt-BR" sz="2800" dirty="0">
                <a:latin typeface="Symbol" panose="05050102010706020507" pitchFamily="18" charset="2"/>
              </a:rPr>
              <a:t>m</a:t>
            </a:r>
            <a:r>
              <a:rPr lang="pt-BR" sz="2800" dirty="0">
                <a:latin typeface="Arial Narrow" pitchFamily="34" charset="0"/>
              </a:rPr>
              <a:t>m)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 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009FDE5A-DDE4-4013-B7F6-BFC846ADB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111" y="4660779"/>
            <a:ext cx="360045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Perda de carga:</a:t>
            </a:r>
            <a:endParaRPr lang="pt-BR" sz="2800" kern="0" dirty="0">
              <a:latin typeface="+mn-lt"/>
              <a:cs typeface="+mn-cs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BB8A35EA-BCC5-4EF7-8BA5-0EC5C4BD1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716" y="4660779"/>
            <a:ext cx="6356350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Grossos	50 ~ </a:t>
            </a:r>
            <a:r>
              <a:rPr lang="pt-BR" sz="2800" dirty="0">
                <a:latin typeface="Arial Narrow" pitchFamily="34" charset="0"/>
              </a:rPr>
              <a:t>200 </a:t>
            </a:r>
            <a:r>
              <a:rPr lang="pt-BR" sz="2800" dirty="0" err="1">
                <a:latin typeface="Arial Narrow" pitchFamily="34" charset="0"/>
              </a:rPr>
              <a:t>Pa</a:t>
            </a:r>
            <a:endParaRPr lang="pt-BR" sz="2800" dirty="0">
              <a:latin typeface="Arial Narrow" pitchFamily="34" charset="0"/>
              <a:cs typeface="+mn-cs"/>
            </a:endParaRP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Finos		</a:t>
            </a:r>
            <a:r>
              <a:rPr lang="pt-BR" sz="2800" dirty="0">
                <a:latin typeface="Arial Narrow" pitchFamily="34" charset="0"/>
              </a:rPr>
              <a:t>150 ~ </a:t>
            </a:r>
            <a:r>
              <a:rPr lang="pt-BR" sz="2800" dirty="0">
                <a:latin typeface="Arial Narrow" pitchFamily="34" charset="0"/>
                <a:cs typeface="+mn-cs"/>
              </a:rPr>
              <a:t>500 </a:t>
            </a:r>
            <a:r>
              <a:rPr lang="pt-BR" sz="2800" dirty="0" err="1">
                <a:latin typeface="Arial Narrow" pitchFamily="34" charset="0"/>
                <a:cs typeface="+mn-cs"/>
              </a:rPr>
              <a:t>Pa</a:t>
            </a:r>
            <a:endParaRPr lang="pt-BR" sz="2800" dirty="0">
              <a:latin typeface="Arial Narrow" pitchFamily="34" charset="0"/>
              <a:cs typeface="+mn-cs"/>
            </a:endParaRP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HEPA		</a:t>
            </a:r>
            <a:r>
              <a:rPr lang="pt-BR" sz="2800" dirty="0">
                <a:latin typeface="Arial Narrow" pitchFamily="34" charset="0"/>
              </a:rPr>
              <a:t>150 ~ 500 </a:t>
            </a:r>
            <a:r>
              <a:rPr lang="pt-BR" sz="2800" dirty="0" err="1">
                <a:latin typeface="Arial Narrow" pitchFamily="34" charset="0"/>
              </a:rPr>
              <a:t>Pa</a:t>
            </a:r>
            <a:endParaRPr lang="pt-BR" sz="2800" kern="0" dirty="0">
              <a:latin typeface="Arial Narrow" pitchFamily="34" charset="0"/>
              <a:cs typeface="+mn-cs"/>
            </a:endParaRP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E0110324-0EC5-4BF6-8F3F-18735E83A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354" y="2010142"/>
            <a:ext cx="6535737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3200" dirty="0">
                <a:latin typeface="Arial" charset="0"/>
                <a:cs typeface="+mn-cs"/>
              </a:rPr>
              <a:t>Por quê utilizar múltiplos filtros:</a:t>
            </a:r>
            <a:endParaRPr lang="pt-BR" sz="3200" kern="0" dirty="0">
              <a:latin typeface="Arial" charset="0"/>
              <a:cs typeface="+mn-cs"/>
            </a:endParaRP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D4E16823-B434-4AE5-8BF3-3D76B880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9893" y="1281478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Estágios e Filtragem: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54E1A344-C2B5-409E-8076-02F10103AE18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FILTRAGEM DO AR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E46AE6A-2FAA-47FA-BDEC-6A33D24705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50" y="1529519"/>
            <a:ext cx="8604642" cy="4389562"/>
          </a:xfrm>
          <a:prstGeom prst="rect">
            <a:avLst/>
          </a:prstGeom>
          <a:noFill/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C74A68A2-3012-411D-908C-33FC14C7A93E}"/>
              </a:ext>
            </a:extLst>
          </p:cNvPr>
          <p:cNvSpPr txBox="1">
            <a:spLocks noChangeArrowheads="1"/>
          </p:cNvSpPr>
          <p:nvPr/>
        </p:nvSpPr>
        <p:spPr>
          <a:xfrm>
            <a:off x="5456434" y="5937625"/>
            <a:ext cx="4697864" cy="413465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 Camfil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FE26A187-08F6-4732-918B-4E0909F99763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29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6355" y="2111683"/>
            <a:ext cx="10110354" cy="26346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algn="l"/>
            <a:r>
              <a:rPr lang="pt-BR" dirty="0"/>
              <a:t>Conceitos:</a:t>
            </a:r>
          </a:p>
          <a:p>
            <a:pPr indent="0" algn="l"/>
            <a:r>
              <a:rPr lang="pt-BR" dirty="0"/>
              <a:t>A refrigeração se baseia na remoção de calor de uma fonte quente (o que se deseja esfriar) e sua “rejeição” para uma fonte fria (meio-ambiente).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12DBAE39-72BA-4DDB-BFAF-E5AF23B724E9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37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F16CE3E5-39AB-481E-A16B-73B007A33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1075922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Peneiramento: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A241FED-288D-4076-99F2-76E39D972041}"/>
              </a:ext>
            </a:extLst>
          </p:cNvPr>
          <p:cNvGrpSpPr/>
          <p:nvPr/>
        </p:nvGrpSpPr>
        <p:grpSpPr>
          <a:xfrm>
            <a:off x="2059353" y="1361383"/>
            <a:ext cx="7323016" cy="4353711"/>
            <a:chOff x="1609969" y="1008272"/>
            <a:chExt cx="7753350" cy="4930775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962C8EED-9474-4B29-BD83-060D35B16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9969" y="3076784"/>
              <a:ext cx="576263" cy="715963"/>
            </a:xfrm>
            <a:custGeom>
              <a:avLst/>
              <a:gdLst/>
              <a:ahLst/>
              <a:cxnLst>
                <a:cxn ang="0">
                  <a:pos x="438" y="316"/>
                </a:cxn>
                <a:cxn ang="0">
                  <a:pos x="427" y="353"/>
                </a:cxn>
                <a:cxn ang="0">
                  <a:pos x="423" y="401"/>
                </a:cxn>
                <a:cxn ang="0">
                  <a:pos x="413" y="440"/>
                </a:cxn>
                <a:cxn ang="0">
                  <a:pos x="391" y="471"/>
                </a:cxn>
                <a:cxn ang="0">
                  <a:pos x="370" y="502"/>
                </a:cxn>
                <a:cxn ang="0">
                  <a:pos x="343" y="525"/>
                </a:cxn>
                <a:cxn ang="0">
                  <a:pos x="306" y="507"/>
                </a:cxn>
                <a:cxn ang="0">
                  <a:pos x="267" y="525"/>
                </a:cxn>
                <a:cxn ang="0">
                  <a:pos x="233" y="509"/>
                </a:cxn>
                <a:cxn ang="0">
                  <a:pos x="179" y="496"/>
                </a:cxn>
                <a:cxn ang="0">
                  <a:pos x="136" y="493"/>
                </a:cxn>
                <a:cxn ang="0">
                  <a:pos x="106" y="478"/>
                </a:cxn>
                <a:cxn ang="0">
                  <a:pos x="77" y="456"/>
                </a:cxn>
                <a:cxn ang="0">
                  <a:pos x="47" y="433"/>
                </a:cxn>
                <a:cxn ang="0">
                  <a:pos x="33" y="395"/>
                </a:cxn>
                <a:cxn ang="0">
                  <a:pos x="14" y="346"/>
                </a:cxn>
                <a:cxn ang="0">
                  <a:pos x="4" y="303"/>
                </a:cxn>
                <a:cxn ang="0">
                  <a:pos x="4" y="252"/>
                </a:cxn>
                <a:cxn ang="0">
                  <a:pos x="10" y="211"/>
                </a:cxn>
                <a:cxn ang="0">
                  <a:pos x="0" y="150"/>
                </a:cxn>
                <a:cxn ang="0">
                  <a:pos x="10" y="118"/>
                </a:cxn>
                <a:cxn ang="0">
                  <a:pos x="35" y="87"/>
                </a:cxn>
                <a:cxn ang="0">
                  <a:pos x="63" y="64"/>
                </a:cxn>
                <a:cxn ang="0">
                  <a:pos x="118" y="50"/>
                </a:cxn>
                <a:cxn ang="0">
                  <a:pos x="145" y="24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6"/>
                </a:cxn>
                <a:cxn ang="0">
                  <a:pos x="308" y="31"/>
                </a:cxn>
                <a:cxn ang="0">
                  <a:pos x="337" y="43"/>
                </a:cxn>
                <a:cxn ang="0">
                  <a:pos x="366" y="70"/>
                </a:cxn>
                <a:cxn ang="0">
                  <a:pos x="397" y="97"/>
                </a:cxn>
                <a:cxn ang="0">
                  <a:pos x="421" y="119"/>
                </a:cxn>
                <a:cxn ang="0">
                  <a:pos x="447" y="148"/>
                </a:cxn>
                <a:cxn ang="0">
                  <a:pos x="447" y="192"/>
                </a:cxn>
                <a:cxn ang="0">
                  <a:pos x="434" y="226"/>
                </a:cxn>
                <a:cxn ang="0">
                  <a:pos x="424" y="273"/>
                </a:cxn>
                <a:cxn ang="0">
                  <a:pos x="422" y="316"/>
                </a:cxn>
                <a:cxn ang="0">
                  <a:pos x="438" y="316"/>
                </a:cxn>
              </a:cxnLst>
              <a:rect l="0" t="0" r="r" b="b"/>
              <a:pathLst>
                <a:path w="448" h="526">
                  <a:moveTo>
                    <a:pt x="438" y="316"/>
                  </a:moveTo>
                  <a:lnTo>
                    <a:pt x="427" y="353"/>
                  </a:lnTo>
                  <a:lnTo>
                    <a:pt x="423" y="401"/>
                  </a:lnTo>
                  <a:lnTo>
                    <a:pt x="413" y="440"/>
                  </a:lnTo>
                  <a:lnTo>
                    <a:pt x="391" y="471"/>
                  </a:lnTo>
                  <a:lnTo>
                    <a:pt x="370" y="502"/>
                  </a:lnTo>
                  <a:lnTo>
                    <a:pt x="343" y="525"/>
                  </a:lnTo>
                  <a:lnTo>
                    <a:pt x="306" y="507"/>
                  </a:lnTo>
                  <a:lnTo>
                    <a:pt x="267" y="525"/>
                  </a:lnTo>
                  <a:lnTo>
                    <a:pt x="233" y="509"/>
                  </a:lnTo>
                  <a:lnTo>
                    <a:pt x="179" y="496"/>
                  </a:lnTo>
                  <a:lnTo>
                    <a:pt x="136" y="493"/>
                  </a:lnTo>
                  <a:lnTo>
                    <a:pt x="106" y="478"/>
                  </a:lnTo>
                  <a:lnTo>
                    <a:pt x="77" y="456"/>
                  </a:lnTo>
                  <a:lnTo>
                    <a:pt x="47" y="433"/>
                  </a:lnTo>
                  <a:lnTo>
                    <a:pt x="33" y="395"/>
                  </a:lnTo>
                  <a:lnTo>
                    <a:pt x="14" y="346"/>
                  </a:lnTo>
                  <a:lnTo>
                    <a:pt x="4" y="303"/>
                  </a:lnTo>
                  <a:lnTo>
                    <a:pt x="4" y="252"/>
                  </a:lnTo>
                  <a:lnTo>
                    <a:pt x="10" y="211"/>
                  </a:lnTo>
                  <a:lnTo>
                    <a:pt x="0" y="150"/>
                  </a:lnTo>
                  <a:lnTo>
                    <a:pt x="10" y="118"/>
                  </a:lnTo>
                  <a:lnTo>
                    <a:pt x="35" y="87"/>
                  </a:lnTo>
                  <a:lnTo>
                    <a:pt x="63" y="64"/>
                  </a:lnTo>
                  <a:lnTo>
                    <a:pt x="118" y="50"/>
                  </a:lnTo>
                  <a:lnTo>
                    <a:pt x="145" y="24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6"/>
                  </a:lnTo>
                  <a:lnTo>
                    <a:pt x="308" y="31"/>
                  </a:lnTo>
                  <a:lnTo>
                    <a:pt x="337" y="43"/>
                  </a:lnTo>
                  <a:lnTo>
                    <a:pt x="366" y="70"/>
                  </a:lnTo>
                  <a:lnTo>
                    <a:pt x="397" y="97"/>
                  </a:lnTo>
                  <a:lnTo>
                    <a:pt x="421" y="119"/>
                  </a:lnTo>
                  <a:lnTo>
                    <a:pt x="447" y="148"/>
                  </a:lnTo>
                  <a:lnTo>
                    <a:pt x="447" y="192"/>
                  </a:lnTo>
                  <a:lnTo>
                    <a:pt x="434" y="226"/>
                  </a:lnTo>
                  <a:lnTo>
                    <a:pt x="424" y="273"/>
                  </a:lnTo>
                  <a:lnTo>
                    <a:pt x="422" y="316"/>
                  </a:lnTo>
                  <a:lnTo>
                    <a:pt x="438" y="316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7" name="Oval 3">
              <a:extLst>
                <a:ext uri="{FF2B5EF4-FFF2-40B4-BE49-F238E27FC236}">
                  <a16:creationId xmlns:a16="http://schemas.microsoft.com/office/drawing/2014/main" id="{145DE530-F21A-449F-9D32-0B0AEB710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369" y="1171784"/>
              <a:ext cx="1739900" cy="1966913"/>
            </a:xfrm>
            <a:prstGeom prst="ellipse">
              <a:avLst/>
            </a:prstGeom>
            <a:gradFill rotWithShape="0">
              <a:gsLst>
                <a:gs pos="0">
                  <a:srgbClr val="FC0128">
                    <a:gamma/>
                    <a:shade val="49804"/>
                    <a:invGamma/>
                  </a:srgbClr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8" name="Oval 4">
              <a:extLst>
                <a:ext uri="{FF2B5EF4-FFF2-40B4-BE49-F238E27FC236}">
                  <a16:creationId xmlns:a16="http://schemas.microsoft.com/office/drawing/2014/main" id="{3C52B1AA-1340-40F3-A30A-9E8CCEA74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5369" y="3762584"/>
              <a:ext cx="1739900" cy="1966913"/>
            </a:xfrm>
            <a:prstGeom prst="ellipse">
              <a:avLst/>
            </a:prstGeom>
            <a:gradFill rotWithShape="0">
              <a:gsLst>
                <a:gs pos="0">
                  <a:srgbClr val="FC0128">
                    <a:gamma/>
                    <a:shade val="49804"/>
                    <a:invGamma/>
                  </a:srgbClr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9" name="Line 5">
              <a:extLst>
                <a:ext uri="{FF2B5EF4-FFF2-40B4-BE49-F238E27FC236}">
                  <a16:creationId xmlns:a16="http://schemas.microsoft.com/office/drawing/2014/main" id="{1E6F6CE5-CA59-469A-942B-2D9B6638A6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5419" y="1541672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783A5D0B-ED81-4943-B91A-A45634A8DF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1594" y="2718009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DE6292D2-CADC-471D-8320-9ACE7AFE12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507" y="4089609"/>
              <a:ext cx="394176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4" name="Line 8">
              <a:extLst>
                <a:ext uri="{FF2B5EF4-FFF2-40B4-BE49-F238E27FC236}">
                  <a16:creationId xmlns:a16="http://schemas.microsoft.com/office/drawing/2014/main" id="{4F465F46-31DA-4E3A-9DEE-8E7C2F7AA5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5419" y="5264359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18F79D7-17DF-466B-89E1-D8AD3318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269" y="1008272"/>
              <a:ext cx="3386138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ABA535BE-6195-4C03-91F4-B4B0F86B1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269" y="3567322"/>
              <a:ext cx="3386138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5675989-DAE0-4BB6-AF94-8E3F25C107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5269" y="5264359"/>
              <a:ext cx="3448050" cy="674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21BCE87D-490E-48DB-AAD8-E6B3BB8CB4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1444" y="2718009"/>
              <a:ext cx="3448050" cy="674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19" name="Group 13">
              <a:extLst>
                <a:ext uri="{FF2B5EF4-FFF2-40B4-BE49-F238E27FC236}">
                  <a16:creationId xmlns:a16="http://schemas.microsoft.com/office/drawing/2014/main" id="{FDC4416C-41D9-4EF0-BA38-AEFF8C55CE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169" y="3076784"/>
              <a:ext cx="5006975" cy="714375"/>
              <a:chOff x="1242" y="2181"/>
              <a:chExt cx="3154" cy="450"/>
            </a:xfrm>
          </p:grpSpPr>
          <p:sp>
            <p:nvSpPr>
              <p:cNvPr id="20" name="Line 14">
                <a:extLst>
                  <a:ext uri="{FF2B5EF4-FFF2-40B4-BE49-F238E27FC236}">
                    <a16:creationId xmlns:a16="http://schemas.microsoft.com/office/drawing/2014/main" id="{672A8202-C005-473A-8B37-7C03DCE20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2" y="2386"/>
                <a:ext cx="2792" cy="0"/>
              </a:xfrm>
              <a:prstGeom prst="line">
                <a:avLst/>
              </a:prstGeom>
              <a:noFill/>
              <a:ln w="50800">
                <a:solidFill>
                  <a:srgbClr val="000000"/>
                </a:solidFill>
                <a:prstDash val="dashDot"/>
                <a:round/>
                <a:headEnd/>
                <a:tailEnd type="stealth" w="med" len="med"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ADE86823-CBEE-4011-BF01-CE769AB49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4" y="2181"/>
                <a:ext cx="362" cy="450"/>
              </a:xfrm>
              <a:custGeom>
                <a:avLst/>
                <a:gdLst/>
                <a:ahLst/>
                <a:cxnLst>
                  <a:cxn ang="0">
                    <a:pos x="438" y="316"/>
                  </a:cxn>
                  <a:cxn ang="0">
                    <a:pos x="427" y="353"/>
                  </a:cxn>
                  <a:cxn ang="0">
                    <a:pos x="423" y="401"/>
                  </a:cxn>
                  <a:cxn ang="0">
                    <a:pos x="413" y="440"/>
                  </a:cxn>
                  <a:cxn ang="0">
                    <a:pos x="391" y="471"/>
                  </a:cxn>
                  <a:cxn ang="0">
                    <a:pos x="370" y="502"/>
                  </a:cxn>
                  <a:cxn ang="0">
                    <a:pos x="343" y="525"/>
                  </a:cxn>
                  <a:cxn ang="0">
                    <a:pos x="306" y="507"/>
                  </a:cxn>
                  <a:cxn ang="0">
                    <a:pos x="267" y="525"/>
                  </a:cxn>
                  <a:cxn ang="0">
                    <a:pos x="233" y="509"/>
                  </a:cxn>
                  <a:cxn ang="0">
                    <a:pos x="179" y="496"/>
                  </a:cxn>
                  <a:cxn ang="0">
                    <a:pos x="136" y="493"/>
                  </a:cxn>
                  <a:cxn ang="0">
                    <a:pos x="106" y="478"/>
                  </a:cxn>
                  <a:cxn ang="0">
                    <a:pos x="77" y="456"/>
                  </a:cxn>
                  <a:cxn ang="0">
                    <a:pos x="47" y="433"/>
                  </a:cxn>
                  <a:cxn ang="0">
                    <a:pos x="33" y="395"/>
                  </a:cxn>
                  <a:cxn ang="0">
                    <a:pos x="14" y="346"/>
                  </a:cxn>
                  <a:cxn ang="0">
                    <a:pos x="4" y="303"/>
                  </a:cxn>
                  <a:cxn ang="0">
                    <a:pos x="4" y="252"/>
                  </a:cxn>
                  <a:cxn ang="0">
                    <a:pos x="10" y="211"/>
                  </a:cxn>
                  <a:cxn ang="0">
                    <a:pos x="0" y="150"/>
                  </a:cxn>
                  <a:cxn ang="0">
                    <a:pos x="10" y="118"/>
                  </a:cxn>
                  <a:cxn ang="0">
                    <a:pos x="35" y="87"/>
                  </a:cxn>
                  <a:cxn ang="0">
                    <a:pos x="63" y="64"/>
                  </a:cxn>
                  <a:cxn ang="0">
                    <a:pos x="118" y="50"/>
                  </a:cxn>
                  <a:cxn ang="0">
                    <a:pos x="145" y="24"/>
                  </a:cxn>
                  <a:cxn ang="0">
                    <a:pos x="186" y="0"/>
                  </a:cxn>
                  <a:cxn ang="0">
                    <a:pos x="236" y="2"/>
                  </a:cxn>
                  <a:cxn ang="0">
                    <a:pos x="281" y="6"/>
                  </a:cxn>
                  <a:cxn ang="0">
                    <a:pos x="308" y="31"/>
                  </a:cxn>
                  <a:cxn ang="0">
                    <a:pos x="337" y="43"/>
                  </a:cxn>
                  <a:cxn ang="0">
                    <a:pos x="366" y="70"/>
                  </a:cxn>
                  <a:cxn ang="0">
                    <a:pos x="397" y="97"/>
                  </a:cxn>
                  <a:cxn ang="0">
                    <a:pos x="421" y="119"/>
                  </a:cxn>
                  <a:cxn ang="0">
                    <a:pos x="447" y="148"/>
                  </a:cxn>
                  <a:cxn ang="0">
                    <a:pos x="447" y="192"/>
                  </a:cxn>
                  <a:cxn ang="0">
                    <a:pos x="434" y="226"/>
                  </a:cxn>
                  <a:cxn ang="0">
                    <a:pos x="424" y="273"/>
                  </a:cxn>
                  <a:cxn ang="0">
                    <a:pos x="422" y="316"/>
                  </a:cxn>
                  <a:cxn ang="0">
                    <a:pos x="438" y="316"/>
                  </a:cxn>
                </a:cxnLst>
                <a:rect l="0" t="0" r="r" b="b"/>
                <a:pathLst>
                  <a:path w="448" h="526">
                    <a:moveTo>
                      <a:pt x="438" y="316"/>
                    </a:moveTo>
                    <a:lnTo>
                      <a:pt x="427" y="353"/>
                    </a:lnTo>
                    <a:lnTo>
                      <a:pt x="423" y="401"/>
                    </a:lnTo>
                    <a:lnTo>
                      <a:pt x="413" y="440"/>
                    </a:lnTo>
                    <a:lnTo>
                      <a:pt x="391" y="471"/>
                    </a:lnTo>
                    <a:lnTo>
                      <a:pt x="370" y="502"/>
                    </a:lnTo>
                    <a:lnTo>
                      <a:pt x="343" y="525"/>
                    </a:lnTo>
                    <a:lnTo>
                      <a:pt x="306" y="507"/>
                    </a:lnTo>
                    <a:lnTo>
                      <a:pt x="267" y="525"/>
                    </a:lnTo>
                    <a:lnTo>
                      <a:pt x="233" y="509"/>
                    </a:lnTo>
                    <a:lnTo>
                      <a:pt x="179" y="496"/>
                    </a:lnTo>
                    <a:lnTo>
                      <a:pt x="136" y="493"/>
                    </a:lnTo>
                    <a:lnTo>
                      <a:pt x="106" y="478"/>
                    </a:lnTo>
                    <a:lnTo>
                      <a:pt x="77" y="456"/>
                    </a:lnTo>
                    <a:lnTo>
                      <a:pt x="47" y="433"/>
                    </a:lnTo>
                    <a:lnTo>
                      <a:pt x="33" y="395"/>
                    </a:lnTo>
                    <a:lnTo>
                      <a:pt x="14" y="346"/>
                    </a:lnTo>
                    <a:lnTo>
                      <a:pt x="4" y="303"/>
                    </a:lnTo>
                    <a:lnTo>
                      <a:pt x="4" y="252"/>
                    </a:lnTo>
                    <a:lnTo>
                      <a:pt x="10" y="211"/>
                    </a:lnTo>
                    <a:lnTo>
                      <a:pt x="0" y="150"/>
                    </a:lnTo>
                    <a:lnTo>
                      <a:pt x="10" y="118"/>
                    </a:lnTo>
                    <a:lnTo>
                      <a:pt x="35" y="87"/>
                    </a:lnTo>
                    <a:lnTo>
                      <a:pt x="63" y="64"/>
                    </a:lnTo>
                    <a:lnTo>
                      <a:pt x="118" y="50"/>
                    </a:lnTo>
                    <a:lnTo>
                      <a:pt x="145" y="24"/>
                    </a:lnTo>
                    <a:lnTo>
                      <a:pt x="186" y="0"/>
                    </a:lnTo>
                    <a:lnTo>
                      <a:pt x="236" y="2"/>
                    </a:lnTo>
                    <a:lnTo>
                      <a:pt x="281" y="6"/>
                    </a:lnTo>
                    <a:lnTo>
                      <a:pt x="308" y="31"/>
                    </a:lnTo>
                    <a:lnTo>
                      <a:pt x="337" y="43"/>
                    </a:lnTo>
                    <a:lnTo>
                      <a:pt x="366" y="70"/>
                    </a:lnTo>
                    <a:lnTo>
                      <a:pt x="397" y="97"/>
                    </a:lnTo>
                    <a:lnTo>
                      <a:pt x="421" y="119"/>
                    </a:lnTo>
                    <a:lnTo>
                      <a:pt x="447" y="148"/>
                    </a:lnTo>
                    <a:lnTo>
                      <a:pt x="447" y="192"/>
                    </a:lnTo>
                    <a:lnTo>
                      <a:pt x="434" y="226"/>
                    </a:lnTo>
                    <a:lnTo>
                      <a:pt x="424" y="273"/>
                    </a:lnTo>
                    <a:lnTo>
                      <a:pt x="422" y="316"/>
                    </a:lnTo>
                    <a:lnTo>
                      <a:pt x="438" y="316"/>
                    </a:lnTo>
                  </a:path>
                </a:pathLst>
              </a:custGeom>
              <a:gradFill rotWithShape="0">
                <a:gsLst>
                  <a:gs pos="0">
                    <a:srgbClr val="FAFD00"/>
                  </a:gs>
                  <a:gs pos="100000">
                    <a:srgbClr val="FAFD00">
                      <a:gamma/>
                      <a:shade val="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2" name="Rectangle 17">
            <a:extLst>
              <a:ext uri="{FF2B5EF4-FFF2-40B4-BE49-F238E27FC236}">
                <a16:creationId xmlns:a16="http://schemas.microsoft.com/office/drawing/2014/main" id="{E97F314E-1D5E-470D-9338-D8AFC86F2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682" y="5524709"/>
            <a:ext cx="4978400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Tamanho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da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artícula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capturada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: &gt;1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  <a:sym typeface="Symbol" pitchFamily="18" charset="2"/>
              </a:rPr>
              <a:t>µ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m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163C271F-B0E2-45A6-837D-7426D3759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5930050"/>
            <a:ext cx="3892654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Containment Systems Group, </a:t>
            </a:r>
            <a:r>
              <a:rPr lang="en-US" sz="1600" dirty="0" err="1">
                <a:latin typeface="Arial Narrow" panose="020B0606020202030204" pitchFamily="34" charset="0"/>
              </a:rPr>
              <a:t>Camfil</a:t>
            </a:r>
            <a:r>
              <a:rPr lang="en-US" sz="1600" dirty="0">
                <a:latin typeface="Arial Narrow" panose="020B0606020202030204" pitchFamily="34" charset="0"/>
              </a:rPr>
              <a:t>, USA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B7E33431-6BC4-464F-9E18-4604C500C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Mecanismos de filtragem HEPA:</a:t>
            </a:r>
          </a:p>
        </p:txBody>
      </p:sp>
      <p:sp>
        <p:nvSpPr>
          <p:cNvPr id="25" name="Espaço Reservado para Número de Slide 4">
            <a:extLst>
              <a:ext uri="{FF2B5EF4-FFF2-40B4-BE49-F238E27FC236}">
                <a16:creationId xmlns:a16="http://schemas.microsoft.com/office/drawing/2014/main" id="{1DC8A34E-B7F4-4CCC-9714-2C790E91AF72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0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utoUpdateAnimBg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0F47E33-56C5-45A0-93F1-465FC06D1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Mecanismos de filtragem HEPA: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C80FB5E-3690-4727-82DA-60319D059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259" y="1062370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Impactação: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A1AA4867-9E96-4243-9031-735F8F99B03C}"/>
              </a:ext>
            </a:extLst>
          </p:cNvPr>
          <p:cNvGrpSpPr>
            <a:grpSpLocks/>
          </p:cNvGrpSpPr>
          <p:nvPr/>
        </p:nvGrpSpPr>
        <p:grpSpPr bwMode="auto">
          <a:xfrm>
            <a:off x="2105516" y="1965582"/>
            <a:ext cx="7710488" cy="3352800"/>
            <a:chOff x="422" y="802"/>
            <a:chExt cx="4857" cy="2112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032AB2A7-9AC2-432A-82A3-CD71909D1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" y="1595"/>
              <a:ext cx="318" cy="318"/>
            </a:xfrm>
            <a:custGeom>
              <a:avLst/>
              <a:gdLst/>
              <a:ahLst/>
              <a:cxnLst>
                <a:cxn ang="0">
                  <a:pos x="438" y="280"/>
                </a:cxn>
                <a:cxn ang="0">
                  <a:pos x="427" y="312"/>
                </a:cxn>
                <a:cxn ang="0">
                  <a:pos x="423" y="354"/>
                </a:cxn>
                <a:cxn ang="0">
                  <a:pos x="413" y="388"/>
                </a:cxn>
                <a:cxn ang="0">
                  <a:pos x="391" y="416"/>
                </a:cxn>
                <a:cxn ang="0">
                  <a:pos x="370" y="443"/>
                </a:cxn>
                <a:cxn ang="0">
                  <a:pos x="343" y="464"/>
                </a:cxn>
                <a:cxn ang="0">
                  <a:pos x="306" y="449"/>
                </a:cxn>
                <a:cxn ang="0">
                  <a:pos x="267" y="464"/>
                </a:cxn>
                <a:cxn ang="0">
                  <a:pos x="233" y="450"/>
                </a:cxn>
                <a:cxn ang="0">
                  <a:pos x="179" y="438"/>
                </a:cxn>
                <a:cxn ang="0">
                  <a:pos x="136" y="436"/>
                </a:cxn>
                <a:cxn ang="0">
                  <a:pos x="106" y="423"/>
                </a:cxn>
                <a:cxn ang="0">
                  <a:pos x="77" y="403"/>
                </a:cxn>
                <a:cxn ang="0">
                  <a:pos x="47" y="382"/>
                </a:cxn>
                <a:cxn ang="0">
                  <a:pos x="33" y="350"/>
                </a:cxn>
                <a:cxn ang="0">
                  <a:pos x="14" y="307"/>
                </a:cxn>
                <a:cxn ang="0">
                  <a:pos x="4" y="268"/>
                </a:cxn>
                <a:cxn ang="0">
                  <a:pos x="4" y="223"/>
                </a:cxn>
                <a:cxn ang="0">
                  <a:pos x="10" y="186"/>
                </a:cxn>
                <a:cxn ang="0">
                  <a:pos x="0" y="133"/>
                </a:cxn>
                <a:cxn ang="0">
                  <a:pos x="10" y="104"/>
                </a:cxn>
                <a:cxn ang="0">
                  <a:pos x="35" y="77"/>
                </a:cxn>
                <a:cxn ang="0">
                  <a:pos x="63" y="57"/>
                </a:cxn>
                <a:cxn ang="0">
                  <a:pos x="118" y="44"/>
                </a:cxn>
                <a:cxn ang="0">
                  <a:pos x="145" y="22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5"/>
                </a:cxn>
                <a:cxn ang="0">
                  <a:pos x="308" y="28"/>
                </a:cxn>
                <a:cxn ang="0">
                  <a:pos x="337" y="38"/>
                </a:cxn>
                <a:cxn ang="0">
                  <a:pos x="366" y="62"/>
                </a:cxn>
                <a:cxn ang="0">
                  <a:pos x="397" y="85"/>
                </a:cxn>
                <a:cxn ang="0">
                  <a:pos x="421" y="105"/>
                </a:cxn>
                <a:cxn ang="0">
                  <a:pos x="447" y="131"/>
                </a:cxn>
                <a:cxn ang="0">
                  <a:pos x="447" y="170"/>
                </a:cxn>
                <a:cxn ang="0">
                  <a:pos x="434" y="200"/>
                </a:cxn>
                <a:cxn ang="0">
                  <a:pos x="424" y="241"/>
                </a:cxn>
                <a:cxn ang="0">
                  <a:pos x="422" y="280"/>
                </a:cxn>
                <a:cxn ang="0">
                  <a:pos x="438" y="280"/>
                </a:cxn>
              </a:cxnLst>
              <a:rect l="0" t="0" r="r" b="b"/>
              <a:pathLst>
                <a:path w="448" h="465">
                  <a:moveTo>
                    <a:pt x="438" y="280"/>
                  </a:moveTo>
                  <a:lnTo>
                    <a:pt x="427" y="312"/>
                  </a:lnTo>
                  <a:lnTo>
                    <a:pt x="423" y="354"/>
                  </a:lnTo>
                  <a:lnTo>
                    <a:pt x="413" y="388"/>
                  </a:lnTo>
                  <a:lnTo>
                    <a:pt x="391" y="416"/>
                  </a:lnTo>
                  <a:lnTo>
                    <a:pt x="370" y="443"/>
                  </a:lnTo>
                  <a:lnTo>
                    <a:pt x="343" y="464"/>
                  </a:lnTo>
                  <a:lnTo>
                    <a:pt x="306" y="449"/>
                  </a:lnTo>
                  <a:lnTo>
                    <a:pt x="267" y="464"/>
                  </a:lnTo>
                  <a:lnTo>
                    <a:pt x="233" y="450"/>
                  </a:lnTo>
                  <a:lnTo>
                    <a:pt x="179" y="438"/>
                  </a:lnTo>
                  <a:lnTo>
                    <a:pt x="136" y="436"/>
                  </a:lnTo>
                  <a:lnTo>
                    <a:pt x="106" y="423"/>
                  </a:lnTo>
                  <a:lnTo>
                    <a:pt x="77" y="403"/>
                  </a:lnTo>
                  <a:lnTo>
                    <a:pt x="47" y="382"/>
                  </a:lnTo>
                  <a:lnTo>
                    <a:pt x="33" y="350"/>
                  </a:lnTo>
                  <a:lnTo>
                    <a:pt x="14" y="307"/>
                  </a:lnTo>
                  <a:lnTo>
                    <a:pt x="4" y="268"/>
                  </a:lnTo>
                  <a:lnTo>
                    <a:pt x="4" y="223"/>
                  </a:lnTo>
                  <a:lnTo>
                    <a:pt x="10" y="186"/>
                  </a:lnTo>
                  <a:lnTo>
                    <a:pt x="0" y="133"/>
                  </a:lnTo>
                  <a:lnTo>
                    <a:pt x="10" y="104"/>
                  </a:lnTo>
                  <a:lnTo>
                    <a:pt x="35" y="77"/>
                  </a:lnTo>
                  <a:lnTo>
                    <a:pt x="63" y="57"/>
                  </a:lnTo>
                  <a:lnTo>
                    <a:pt x="118" y="44"/>
                  </a:lnTo>
                  <a:lnTo>
                    <a:pt x="145" y="22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5"/>
                  </a:lnTo>
                  <a:lnTo>
                    <a:pt x="308" y="28"/>
                  </a:lnTo>
                  <a:lnTo>
                    <a:pt x="337" y="38"/>
                  </a:lnTo>
                  <a:lnTo>
                    <a:pt x="366" y="62"/>
                  </a:lnTo>
                  <a:lnTo>
                    <a:pt x="397" y="85"/>
                  </a:lnTo>
                  <a:lnTo>
                    <a:pt x="421" y="105"/>
                  </a:lnTo>
                  <a:lnTo>
                    <a:pt x="447" y="131"/>
                  </a:lnTo>
                  <a:lnTo>
                    <a:pt x="447" y="170"/>
                  </a:lnTo>
                  <a:lnTo>
                    <a:pt x="434" y="200"/>
                  </a:lnTo>
                  <a:lnTo>
                    <a:pt x="424" y="241"/>
                  </a:lnTo>
                  <a:lnTo>
                    <a:pt x="422" y="280"/>
                  </a:lnTo>
                  <a:lnTo>
                    <a:pt x="438" y="280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B3B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98DFDC1B-DAEE-4662-9830-ADEBF1B1F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" y="1420"/>
              <a:ext cx="248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9" name="Line 7">
              <a:extLst>
                <a:ext uri="{FF2B5EF4-FFF2-40B4-BE49-F238E27FC236}">
                  <a16:creationId xmlns:a16="http://schemas.microsoft.com/office/drawing/2014/main" id="{458F56F9-81D6-45B9-BF2B-78986415D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2160"/>
              <a:ext cx="248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D037600-38E5-4450-B2A9-0D520D8EF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1084"/>
              <a:ext cx="2134" cy="336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7C2E0E95-0235-44FD-A134-AA385CE98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8" y="2160"/>
              <a:ext cx="2172" cy="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AB1BC43B-5465-4923-854F-0FAE1A3B53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5" y="1277"/>
              <a:ext cx="1096" cy="1099"/>
            </a:xfrm>
            <a:prstGeom prst="ellipse">
              <a:avLst/>
            </a:prstGeom>
            <a:gradFill rotWithShape="0">
              <a:gsLst>
                <a:gs pos="0">
                  <a:srgbClr val="FC0128">
                    <a:gamma/>
                    <a:shade val="49804"/>
                    <a:invGamma/>
                  </a:srgbClr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EB952BB5-FD0E-4EEC-930A-50E85DE59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5" y="802"/>
              <a:ext cx="2134" cy="336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A6B9D33-A06B-4331-899A-2AAC740DBA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9" y="2489"/>
              <a:ext cx="2172" cy="4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FB78D7DF-AE25-48F8-9643-0B9C969CF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" y="1132"/>
              <a:ext cx="248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C47ECD90-6ED8-4394-91A2-1EDC232373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2489"/>
              <a:ext cx="248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CDB5D6D0-4C11-4896-965F-98CC5D56CFE9}"/>
              </a:ext>
            </a:extLst>
          </p:cNvPr>
          <p:cNvGrpSpPr>
            <a:grpSpLocks/>
          </p:cNvGrpSpPr>
          <p:nvPr/>
        </p:nvGrpSpPr>
        <p:grpSpPr bwMode="auto">
          <a:xfrm>
            <a:off x="2807191" y="3207007"/>
            <a:ext cx="4445000" cy="504825"/>
            <a:chOff x="857" y="1584"/>
            <a:chExt cx="2800" cy="318"/>
          </a:xfrm>
        </p:grpSpPr>
        <p:sp>
          <p:nvSpPr>
            <p:cNvPr id="20" name="Line 16">
              <a:extLst>
                <a:ext uri="{FF2B5EF4-FFF2-40B4-BE49-F238E27FC236}">
                  <a16:creationId xmlns:a16="http://schemas.microsoft.com/office/drawing/2014/main" id="{43D7736E-228E-4654-AB6B-BA4A90EC8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7" y="1749"/>
              <a:ext cx="248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dashDot"/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A98926C1-3B18-4676-B97E-EF74A1CF0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" y="1584"/>
              <a:ext cx="318" cy="318"/>
            </a:xfrm>
            <a:custGeom>
              <a:avLst/>
              <a:gdLst/>
              <a:ahLst/>
              <a:cxnLst>
                <a:cxn ang="0">
                  <a:pos x="438" y="280"/>
                </a:cxn>
                <a:cxn ang="0">
                  <a:pos x="427" y="312"/>
                </a:cxn>
                <a:cxn ang="0">
                  <a:pos x="423" y="354"/>
                </a:cxn>
                <a:cxn ang="0">
                  <a:pos x="413" y="388"/>
                </a:cxn>
                <a:cxn ang="0">
                  <a:pos x="391" y="416"/>
                </a:cxn>
                <a:cxn ang="0">
                  <a:pos x="370" y="443"/>
                </a:cxn>
                <a:cxn ang="0">
                  <a:pos x="343" y="464"/>
                </a:cxn>
                <a:cxn ang="0">
                  <a:pos x="306" y="449"/>
                </a:cxn>
                <a:cxn ang="0">
                  <a:pos x="267" y="464"/>
                </a:cxn>
                <a:cxn ang="0">
                  <a:pos x="233" y="450"/>
                </a:cxn>
                <a:cxn ang="0">
                  <a:pos x="179" y="438"/>
                </a:cxn>
                <a:cxn ang="0">
                  <a:pos x="136" y="436"/>
                </a:cxn>
                <a:cxn ang="0">
                  <a:pos x="106" y="423"/>
                </a:cxn>
                <a:cxn ang="0">
                  <a:pos x="77" y="403"/>
                </a:cxn>
                <a:cxn ang="0">
                  <a:pos x="47" y="382"/>
                </a:cxn>
                <a:cxn ang="0">
                  <a:pos x="33" y="350"/>
                </a:cxn>
                <a:cxn ang="0">
                  <a:pos x="14" y="307"/>
                </a:cxn>
                <a:cxn ang="0">
                  <a:pos x="4" y="268"/>
                </a:cxn>
                <a:cxn ang="0">
                  <a:pos x="4" y="223"/>
                </a:cxn>
                <a:cxn ang="0">
                  <a:pos x="10" y="186"/>
                </a:cxn>
                <a:cxn ang="0">
                  <a:pos x="0" y="133"/>
                </a:cxn>
                <a:cxn ang="0">
                  <a:pos x="10" y="104"/>
                </a:cxn>
                <a:cxn ang="0">
                  <a:pos x="35" y="77"/>
                </a:cxn>
                <a:cxn ang="0">
                  <a:pos x="63" y="57"/>
                </a:cxn>
                <a:cxn ang="0">
                  <a:pos x="118" y="44"/>
                </a:cxn>
                <a:cxn ang="0">
                  <a:pos x="145" y="22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5"/>
                </a:cxn>
                <a:cxn ang="0">
                  <a:pos x="308" y="28"/>
                </a:cxn>
                <a:cxn ang="0">
                  <a:pos x="337" y="38"/>
                </a:cxn>
                <a:cxn ang="0">
                  <a:pos x="366" y="62"/>
                </a:cxn>
                <a:cxn ang="0">
                  <a:pos x="397" y="85"/>
                </a:cxn>
                <a:cxn ang="0">
                  <a:pos x="421" y="105"/>
                </a:cxn>
                <a:cxn ang="0">
                  <a:pos x="447" y="131"/>
                </a:cxn>
                <a:cxn ang="0">
                  <a:pos x="447" y="170"/>
                </a:cxn>
                <a:cxn ang="0">
                  <a:pos x="434" y="200"/>
                </a:cxn>
                <a:cxn ang="0">
                  <a:pos x="424" y="241"/>
                </a:cxn>
                <a:cxn ang="0">
                  <a:pos x="422" y="280"/>
                </a:cxn>
                <a:cxn ang="0">
                  <a:pos x="438" y="280"/>
                </a:cxn>
              </a:cxnLst>
              <a:rect l="0" t="0" r="r" b="b"/>
              <a:pathLst>
                <a:path w="448" h="465">
                  <a:moveTo>
                    <a:pt x="438" y="280"/>
                  </a:moveTo>
                  <a:lnTo>
                    <a:pt x="427" y="312"/>
                  </a:lnTo>
                  <a:lnTo>
                    <a:pt x="423" y="354"/>
                  </a:lnTo>
                  <a:lnTo>
                    <a:pt x="413" y="388"/>
                  </a:lnTo>
                  <a:lnTo>
                    <a:pt x="391" y="416"/>
                  </a:lnTo>
                  <a:lnTo>
                    <a:pt x="370" y="443"/>
                  </a:lnTo>
                  <a:lnTo>
                    <a:pt x="343" y="464"/>
                  </a:lnTo>
                  <a:lnTo>
                    <a:pt x="306" y="449"/>
                  </a:lnTo>
                  <a:lnTo>
                    <a:pt x="267" y="464"/>
                  </a:lnTo>
                  <a:lnTo>
                    <a:pt x="233" y="450"/>
                  </a:lnTo>
                  <a:lnTo>
                    <a:pt x="179" y="438"/>
                  </a:lnTo>
                  <a:lnTo>
                    <a:pt x="136" y="436"/>
                  </a:lnTo>
                  <a:lnTo>
                    <a:pt x="106" y="423"/>
                  </a:lnTo>
                  <a:lnTo>
                    <a:pt x="77" y="403"/>
                  </a:lnTo>
                  <a:lnTo>
                    <a:pt x="47" y="382"/>
                  </a:lnTo>
                  <a:lnTo>
                    <a:pt x="33" y="350"/>
                  </a:lnTo>
                  <a:lnTo>
                    <a:pt x="14" y="307"/>
                  </a:lnTo>
                  <a:lnTo>
                    <a:pt x="4" y="268"/>
                  </a:lnTo>
                  <a:lnTo>
                    <a:pt x="4" y="223"/>
                  </a:lnTo>
                  <a:lnTo>
                    <a:pt x="10" y="186"/>
                  </a:lnTo>
                  <a:lnTo>
                    <a:pt x="0" y="133"/>
                  </a:lnTo>
                  <a:lnTo>
                    <a:pt x="10" y="104"/>
                  </a:lnTo>
                  <a:lnTo>
                    <a:pt x="35" y="77"/>
                  </a:lnTo>
                  <a:lnTo>
                    <a:pt x="63" y="57"/>
                  </a:lnTo>
                  <a:lnTo>
                    <a:pt x="118" y="44"/>
                  </a:lnTo>
                  <a:lnTo>
                    <a:pt x="145" y="22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5"/>
                  </a:lnTo>
                  <a:lnTo>
                    <a:pt x="308" y="28"/>
                  </a:lnTo>
                  <a:lnTo>
                    <a:pt x="337" y="38"/>
                  </a:lnTo>
                  <a:lnTo>
                    <a:pt x="366" y="62"/>
                  </a:lnTo>
                  <a:lnTo>
                    <a:pt x="397" y="85"/>
                  </a:lnTo>
                  <a:lnTo>
                    <a:pt x="421" y="105"/>
                  </a:lnTo>
                  <a:lnTo>
                    <a:pt x="447" y="131"/>
                  </a:lnTo>
                  <a:lnTo>
                    <a:pt x="447" y="170"/>
                  </a:lnTo>
                  <a:lnTo>
                    <a:pt x="434" y="200"/>
                  </a:lnTo>
                  <a:lnTo>
                    <a:pt x="424" y="241"/>
                  </a:lnTo>
                  <a:lnTo>
                    <a:pt x="422" y="280"/>
                  </a:lnTo>
                  <a:lnTo>
                    <a:pt x="438" y="280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B3B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2" name="Rectangle 17">
            <a:extLst>
              <a:ext uri="{FF2B5EF4-FFF2-40B4-BE49-F238E27FC236}">
                <a16:creationId xmlns:a16="http://schemas.microsoft.com/office/drawing/2014/main" id="{52723BEC-06AA-4F56-9A4C-DAB86D250C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259" y="5479116"/>
            <a:ext cx="680896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Tamanho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da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artícula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capturada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: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primariamente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&gt;1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  <a:sym typeface="Symbol" pitchFamily="18" charset="2"/>
              </a:rPr>
              <a:t>µ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m</a:t>
            </a:r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753B57F2-DF1B-4DA3-8882-C21A1FB40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279" y="5919397"/>
            <a:ext cx="3892654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Containment Systems Group, </a:t>
            </a:r>
            <a:r>
              <a:rPr lang="en-US" sz="1600" dirty="0" err="1">
                <a:latin typeface="Arial Narrow" panose="020B0606020202030204" pitchFamily="34" charset="0"/>
              </a:rPr>
              <a:t>Camfil</a:t>
            </a:r>
            <a:r>
              <a:rPr lang="en-US" sz="1600" dirty="0">
                <a:latin typeface="Arial Narrow" panose="020B0606020202030204" pitchFamily="34" charset="0"/>
              </a:rPr>
              <a:t>, USA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24" name="Espaço Reservado para Número de Slide 4">
            <a:extLst>
              <a:ext uri="{FF2B5EF4-FFF2-40B4-BE49-F238E27FC236}">
                <a16:creationId xmlns:a16="http://schemas.microsoft.com/office/drawing/2014/main" id="{17338F34-A799-4F23-9E25-3BDA4A676579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5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  <p:bldP spid="23" grpId="0" autoUpdateAnimBg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B197385-3259-4E74-9D2D-1BD5D2D009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Mecanismos de filtragem HEPA: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CFD99A3-6152-495A-AEDE-16308EC43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526" y="1255295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Interceptação: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C49AE0EC-6992-4E63-B1AF-D591B41FEF17}"/>
              </a:ext>
            </a:extLst>
          </p:cNvPr>
          <p:cNvGrpSpPr/>
          <p:nvPr/>
        </p:nvGrpSpPr>
        <p:grpSpPr>
          <a:xfrm>
            <a:off x="2028663" y="2010197"/>
            <a:ext cx="7697787" cy="3275092"/>
            <a:chOff x="2028663" y="2010197"/>
            <a:chExt cx="7697787" cy="3275092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B5E89CD-DFBE-4780-9E94-C19FBB340F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8663" y="2794422"/>
              <a:ext cx="307975" cy="327025"/>
            </a:xfrm>
            <a:custGeom>
              <a:avLst/>
              <a:gdLst/>
              <a:ahLst/>
              <a:cxnLst>
                <a:cxn ang="0">
                  <a:pos x="438" y="280"/>
                </a:cxn>
                <a:cxn ang="0">
                  <a:pos x="427" y="312"/>
                </a:cxn>
                <a:cxn ang="0">
                  <a:pos x="423" y="354"/>
                </a:cxn>
                <a:cxn ang="0">
                  <a:pos x="413" y="388"/>
                </a:cxn>
                <a:cxn ang="0">
                  <a:pos x="391" y="416"/>
                </a:cxn>
                <a:cxn ang="0">
                  <a:pos x="370" y="443"/>
                </a:cxn>
                <a:cxn ang="0">
                  <a:pos x="343" y="464"/>
                </a:cxn>
                <a:cxn ang="0">
                  <a:pos x="306" y="449"/>
                </a:cxn>
                <a:cxn ang="0">
                  <a:pos x="267" y="464"/>
                </a:cxn>
                <a:cxn ang="0">
                  <a:pos x="233" y="450"/>
                </a:cxn>
                <a:cxn ang="0">
                  <a:pos x="179" y="438"/>
                </a:cxn>
                <a:cxn ang="0">
                  <a:pos x="136" y="436"/>
                </a:cxn>
                <a:cxn ang="0">
                  <a:pos x="106" y="423"/>
                </a:cxn>
                <a:cxn ang="0">
                  <a:pos x="77" y="403"/>
                </a:cxn>
                <a:cxn ang="0">
                  <a:pos x="47" y="382"/>
                </a:cxn>
                <a:cxn ang="0">
                  <a:pos x="33" y="350"/>
                </a:cxn>
                <a:cxn ang="0">
                  <a:pos x="14" y="307"/>
                </a:cxn>
                <a:cxn ang="0">
                  <a:pos x="4" y="268"/>
                </a:cxn>
                <a:cxn ang="0">
                  <a:pos x="4" y="223"/>
                </a:cxn>
                <a:cxn ang="0">
                  <a:pos x="10" y="186"/>
                </a:cxn>
                <a:cxn ang="0">
                  <a:pos x="0" y="133"/>
                </a:cxn>
                <a:cxn ang="0">
                  <a:pos x="10" y="104"/>
                </a:cxn>
                <a:cxn ang="0">
                  <a:pos x="35" y="77"/>
                </a:cxn>
                <a:cxn ang="0">
                  <a:pos x="63" y="57"/>
                </a:cxn>
                <a:cxn ang="0">
                  <a:pos x="118" y="44"/>
                </a:cxn>
                <a:cxn ang="0">
                  <a:pos x="145" y="22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5"/>
                </a:cxn>
                <a:cxn ang="0">
                  <a:pos x="308" y="28"/>
                </a:cxn>
                <a:cxn ang="0">
                  <a:pos x="337" y="38"/>
                </a:cxn>
                <a:cxn ang="0">
                  <a:pos x="366" y="62"/>
                </a:cxn>
                <a:cxn ang="0">
                  <a:pos x="397" y="85"/>
                </a:cxn>
                <a:cxn ang="0">
                  <a:pos x="421" y="105"/>
                </a:cxn>
                <a:cxn ang="0">
                  <a:pos x="447" y="131"/>
                </a:cxn>
                <a:cxn ang="0">
                  <a:pos x="447" y="170"/>
                </a:cxn>
                <a:cxn ang="0">
                  <a:pos x="434" y="200"/>
                </a:cxn>
                <a:cxn ang="0">
                  <a:pos x="424" y="241"/>
                </a:cxn>
                <a:cxn ang="0">
                  <a:pos x="422" y="280"/>
                </a:cxn>
                <a:cxn ang="0">
                  <a:pos x="438" y="280"/>
                </a:cxn>
              </a:cxnLst>
              <a:rect l="0" t="0" r="r" b="b"/>
              <a:pathLst>
                <a:path w="448" h="465">
                  <a:moveTo>
                    <a:pt x="438" y="280"/>
                  </a:moveTo>
                  <a:lnTo>
                    <a:pt x="427" y="312"/>
                  </a:lnTo>
                  <a:lnTo>
                    <a:pt x="423" y="354"/>
                  </a:lnTo>
                  <a:lnTo>
                    <a:pt x="413" y="388"/>
                  </a:lnTo>
                  <a:lnTo>
                    <a:pt x="391" y="416"/>
                  </a:lnTo>
                  <a:lnTo>
                    <a:pt x="370" y="443"/>
                  </a:lnTo>
                  <a:lnTo>
                    <a:pt x="343" y="464"/>
                  </a:lnTo>
                  <a:lnTo>
                    <a:pt x="306" y="449"/>
                  </a:lnTo>
                  <a:lnTo>
                    <a:pt x="267" y="464"/>
                  </a:lnTo>
                  <a:lnTo>
                    <a:pt x="233" y="450"/>
                  </a:lnTo>
                  <a:lnTo>
                    <a:pt x="179" y="438"/>
                  </a:lnTo>
                  <a:lnTo>
                    <a:pt x="136" y="436"/>
                  </a:lnTo>
                  <a:lnTo>
                    <a:pt x="106" y="423"/>
                  </a:lnTo>
                  <a:lnTo>
                    <a:pt x="77" y="403"/>
                  </a:lnTo>
                  <a:lnTo>
                    <a:pt x="47" y="382"/>
                  </a:lnTo>
                  <a:lnTo>
                    <a:pt x="33" y="350"/>
                  </a:lnTo>
                  <a:lnTo>
                    <a:pt x="14" y="307"/>
                  </a:lnTo>
                  <a:lnTo>
                    <a:pt x="4" y="268"/>
                  </a:lnTo>
                  <a:lnTo>
                    <a:pt x="4" y="223"/>
                  </a:lnTo>
                  <a:lnTo>
                    <a:pt x="10" y="186"/>
                  </a:lnTo>
                  <a:lnTo>
                    <a:pt x="0" y="133"/>
                  </a:lnTo>
                  <a:lnTo>
                    <a:pt x="10" y="104"/>
                  </a:lnTo>
                  <a:lnTo>
                    <a:pt x="35" y="77"/>
                  </a:lnTo>
                  <a:lnTo>
                    <a:pt x="63" y="57"/>
                  </a:lnTo>
                  <a:lnTo>
                    <a:pt x="118" y="44"/>
                  </a:lnTo>
                  <a:lnTo>
                    <a:pt x="145" y="22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5"/>
                  </a:lnTo>
                  <a:lnTo>
                    <a:pt x="308" y="28"/>
                  </a:lnTo>
                  <a:lnTo>
                    <a:pt x="337" y="38"/>
                  </a:lnTo>
                  <a:lnTo>
                    <a:pt x="366" y="62"/>
                  </a:lnTo>
                  <a:lnTo>
                    <a:pt x="397" y="85"/>
                  </a:lnTo>
                  <a:lnTo>
                    <a:pt x="421" y="105"/>
                  </a:lnTo>
                  <a:lnTo>
                    <a:pt x="447" y="131"/>
                  </a:lnTo>
                  <a:lnTo>
                    <a:pt x="447" y="170"/>
                  </a:lnTo>
                  <a:lnTo>
                    <a:pt x="434" y="200"/>
                  </a:lnTo>
                  <a:lnTo>
                    <a:pt x="424" y="241"/>
                  </a:lnTo>
                  <a:lnTo>
                    <a:pt x="422" y="280"/>
                  </a:lnTo>
                  <a:lnTo>
                    <a:pt x="438" y="280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B3B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7" name="Line 4">
              <a:extLst>
                <a:ext uri="{FF2B5EF4-FFF2-40B4-BE49-F238E27FC236}">
                  <a16:creationId xmlns:a16="http://schemas.microsoft.com/office/drawing/2014/main" id="{B27841E9-DAE5-42C5-A3EF-9D1B07901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8875" y="2991272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8" name="Line 5">
              <a:extLst>
                <a:ext uri="{FF2B5EF4-FFF2-40B4-BE49-F238E27FC236}">
                  <a16:creationId xmlns:a16="http://schemas.microsoft.com/office/drawing/2014/main" id="{80923F87-096C-44DB-B90E-2B813AB470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638" y="4088314"/>
              <a:ext cx="394176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5B81A8CD-5140-4943-9B0B-D3818258D7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725" y="2457872"/>
              <a:ext cx="3387725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4A09CC2-D431-4CCA-8C38-855ADB344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6488" y="4088314"/>
              <a:ext cx="3448050" cy="674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E7E30C24-1985-4EC7-B452-D9C27358C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4700" y="2659484"/>
              <a:ext cx="1739900" cy="1833379"/>
            </a:xfrm>
            <a:prstGeom prst="ellipse">
              <a:avLst/>
            </a:prstGeom>
            <a:gradFill rotWithShape="0">
              <a:gsLst>
                <a:gs pos="0">
                  <a:srgbClr val="FC0128">
                    <a:gamma/>
                    <a:shade val="49804"/>
                    <a:invGamma/>
                  </a:srgbClr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0AF361F-A35D-4833-9AE5-DB14F2FB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725" y="2010197"/>
              <a:ext cx="3387725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1F3D40B-7347-41E4-8373-45E182B80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4575" y="4610601"/>
              <a:ext cx="3448050" cy="674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1CD42CD1-D263-404F-91B3-1AACA8FCE0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58875" y="2534072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3869A4DA-52B8-405F-87D9-119280D680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638" y="4610601"/>
              <a:ext cx="394176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65C71325-62BE-4C26-A1AD-8BC8976F61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20788" y="2337222"/>
              <a:ext cx="5788025" cy="654050"/>
              <a:chOff x="853" y="1481"/>
              <a:chExt cx="3646" cy="412"/>
            </a:xfrm>
          </p:grpSpPr>
          <p:sp>
            <p:nvSpPr>
              <p:cNvPr id="19" name="Freeform 14">
                <a:extLst>
                  <a:ext uri="{FF2B5EF4-FFF2-40B4-BE49-F238E27FC236}">
                    <a16:creationId xmlns:a16="http://schemas.microsoft.com/office/drawing/2014/main" id="{B7CD8B59-538B-4E22-B65E-20A8ED5151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5" y="1481"/>
                <a:ext cx="194" cy="206"/>
              </a:xfrm>
              <a:custGeom>
                <a:avLst/>
                <a:gdLst/>
                <a:ahLst/>
                <a:cxnLst>
                  <a:cxn ang="0">
                    <a:pos x="438" y="280"/>
                  </a:cxn>
                  <a:cxn ang="0">
                    <a:pos x="427" y="312"/>
                  </a:cxn>
                  <a:cxn ang="0">
                    <a:pos x="423" y="354"/>
                  </a:cxn>
                  <a:cxn ang="0">
                    <a:pos x="413" y="388"/>
                  </a:cxn>
                  <a:cxn ang="0">
                    <a:pos x="391" y="416"/>
                  </a:cxn>
                  <a:cxn ang="0">
                    <a:pos x="370" y="443"/>
                  </a:cxn>
                  <a:cxn ang="0">
                    <a:pos x="343" y="464"/>
                  </a:cxn>
                  <a:cxn ang="0">
                    <a:pos x="306" y="449"/>
                  </a:cxn>
                  <a:cxn ang="0">
                    <a:pos x="267" y="464"/>
                  </a:cxn>
                  <a:cxn ang="0">
                    <a:pos x="233" y="450"/>
                  </a:cxn>
                  <a:cxn ang="0">
                    <a:pos x="179" y="438"/>
                  </a:cxn>
                  <a:cxn ang="0">
                    <a:pos x="136" y="436"/>
                  </a:cxn>
                  <a:cxn ang="0">
                    <a:pos x="106" y="423"/>
                  </a:cxn>
                  <a:cxn ang="0">
                    <a:pos x="77" y="403"/>
                  </a:cxn>
                  <a:cxn ang="0">
                    <a:pos x="47" y="382"/>
                  </a:cxn>
                  <a:cxn ang="0">
                    <a:pos x="33" y="350"/>
                  </a:cxn>
                  <a:cxn ang="0">
                    <a:pos x="14" y="307"/>
                  </a:cxn>
                  <a:cxn ang="0">
                    <a:pos x="4" y="268"/>
                  </a:cxn>
                  <a:cxn ang="0">
                    <a:pos x="4" y="223"/>
                  </a:cxn>
                  <a:cxn ang="0">
                    <a:pos x="10" y="186"/>
                  </a:cxn>
                  <a:cxn ang="0">
                    <a:pos x="0" y="133"/>
                  </a:cxn>
                  <a:cxn ang="0">
                    <a:pos x="10" y="104"/>
                  </a:cxn>
                  <a:cxn ang="0">
                    <a:pos x="35" y="77"/>
                  </a:cxn>
                  <a:cxn ang="0">
                    <a:pos x="63" y="57"/>
                  </a:cxn>
                  <a:cxn ang="0">
                    <a:pos x="118" y="44"/>
                  </a:cxn>
                  <a:cxn ang="0">
                    <a:pos x="145" y="22"/>
                  </a:cxn>
                  <a:cxn ang="0">
                    <a:pos x="186" y="0"/>
                  </a:cxn>
                  <a:cxn ang="0">
                    <a:pos x="236" y="2"/>
                  </a:cxn>
                  <a:cxn ang="0">
                    <a:pos x="281" y="5"/>
                  </a:cxn>
                  <a:cxn ang="0">
                    <a:pos x="308" y="28"/>
                  </a:cxn>
                  <a:cxn ang="0">
                    <a:pos x="337" y="38"/>
                  </a:cxn>
                  <a:cxn ang="0">
                    <a:pos x="366" y="62"/>
                  </a:cxn>
                  <a:cxn ang="0">
                    <a:pos x="397" y="85"/>
                  </a:cxn>
                  <a:cxn ang="0">
                    <a:pos x="421" y="105"/>
                  </a:cxn>
                  <a:cxn ang="0">
                    <a:pos x="447" y="131"/>
                  </a:cxn>
                  <a:cxn ang="0">
                    <a:pos x="447" y="170"/>
                  </a:cxn>
                  <a:cxn ang="0">
                    <a:pos x="434" y="200"/>
                  </a:cxn>
                  <a:cxn ang="0">
                    <a:pos x="424" y="241"/>
                  </a:cxn>
                  <a:cxn ang="0">
                    <a:pos x="422" y="280"/>
                  </a:cxn>
                  <a:cxn ang="0">
                    <a:pos x="438" y="280"/>
                  </a:cxn>
                </a:cxnLst>
                <a:rect l="0" t="0" r="r" b="b"/>
                <a:pathLst>
                  <a:path w="448" h="465">
                    <a:moveTo>
                      <a:pt x="438" y="280"/>
                    </a:moveTo>
                    <a:lnTo>
                      <a:pt x="427" y="312"/>
                    </a:lnTo>
                    <a:lnTo>
                      <a:pt x="423" y="354"/>
                    </a:lnTo>
                    <a:lnTo>
                      <a:pt x="413" y="388"/>
                    </a:lnTo>
                    <a:lnTo>
                      <a:pt x="391" y="416"/>
                    </a:lnTo>
                    <a:lnTo>
                      <a:pt x="370" y="443"/>
                    </a:lnTo>
                    <a:lnTo>
                      <a:pt x="343" y="464"/>
                    </a:lnTo>
                    <a:lnTo>
                      <a:pt x="306" y="449"/>
                    </a:lnTo>
                    <a:lnTo>
                      <a:pt x="267" y="464"/>
                    </a:lnTo>
                    <a:lnTo>
                      <a:pt x="233" y="450"/>
                    </a:lnTo>
                    <a:lnTo>
                      <a:pt x="179" y="438"/>
                    </a:lnTo>
                    <a:lnTo>
                      <a:pt x="136" y="436"/>
                    </a:lnTo>
                    <a:lnTo>
                      <a:pt x="106" y="423"/>
                    </a:lnTo>
                    <a:lnTo>
                      <a:pt x="77" y="403"/>
                    </a:lnTo>
                    <a:lnTo>
                      <a:pt x="47" y="382"/>
                    </a:lnTo>
                    <a:lnTo>
                      <a:pt x="33" y="350"/>
                    </a:lnTo>
                    <a:lnTo>
                      <a:pt x="14" y="307"/>
                    </a:lnTo>
                    <a:lnTo>
                      <a:pt x="4" y="268"/>
                    </a:lnTo>
                    <a:lnTo>
                      <a:pt x="4" y="223"/>
                    </a:lnTo>
                    <a:lnTo>
                      <a:pt x="10" y="186"/>
                    </a:lnTo>
                    <a:lnTo>
                      <a:pt x="0" y="133"/>
                    </a:lnTo>
                    <a:lnTo>
                      <a:pt x="10" y="104"/>
                    </a:lnTo>
                    <a:lnTo>
                      <a:pt x="35" y="77"/>
                    </a:lnTo>
                    <a:lnTo>
                      <a:pt x="63" y="57"/>
                    </a:lnTo>
                    <a:lnTo>
                      <a:pt x="118" y="44"/>
                    </a:lnTo>
                    <a:lnTo>
                      <a:pt x="145" y="22"/>
                    </a:lnTo>
                    <a:lnTo>
                      <a:pt x="186" y="0"/>
                    </a:lnTo>
                    <a:lnTo>
                      <a:pt x="236" y="2"/>
                    </a:lnTo>
                    <a:lnTo>
                      <a:pt x="281" y="5"/>
                    </a:lnTo>
                    <a:lnTo>
                      <a:pt x="308" y="28"/>
                    </a:lnTo>
                    <a:lnTo>
                      <a:pt x="337" y="38"/>
                    </a:lnTo>
                    <a:lnTo>
                      <a:pt x="366" y="62"/>
                    </a:lnTo>
                    <a:lnTo>
                      <a:pt x="397" y="85"/>
                    </a:lnTo>
                    <a:lnTo>
                      <a:pt x="421" y="105"/>
                    </a:lnTo>
                    <a:lnTo>
                      <a:pt x="447" y="131"/>
                    </a:lnTo>
                    <a:lnTo>
                      <a:pt x="447" y="170"/>
                    </a:lnTo>
                    <a:lnTo>
                      <a:pt x="434" y="200"/>
                    </a:lnTo>
                    <a:lnTo>
                      <a:pt x="424" y="241"/>
                    </a:lnTo>
                    <a:lnTo>
                      <a:pt x="422" y="280"/>
                    </a:lnTo>
                    <a:lnTo>
                      <a:pt x="438" y="280"/>
                    </a:lnTo>
                  </a:path>
                </a:pathLst>
              </a:custGeom>
              <a:gradFill rotWithShape="0">
                <a:gsLst>
                  <a:gs pos="0">
                    <a:srgbClr val="FAFD00"/>
                  </a:gs>
                  <a:gs pos="100000">
                    <a:srgbClr val="FAFD00">
                      <a:gamma/>
                      <a:shade val="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B3B9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  <p:sp>
            <p:nvSpPr>
              <p:cNvPr id="20" name="Freeform 15">
                <a:extLst>
                  <a:ext uri="{FF2B5EF4-FFF2-40B4-BE49-F238E27FC236}">
                    <a16:creationId xmlns:a16="http://schemas.microsoft.com/office/drawing/2014/main" id="{77B8AE47-0F42-431A-A259-E6C4DDA54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" y="1605"/>
                <a:ext cx="3491" cy="288"/>
              </a:xfrm>
              <a:custGeom>
                <a:avLst/>
                <a:gdLst/>
                <a:ahLst/>
                <a:cxnLst>
                  <a:cxn ang="0">
                    <a:pos x="0" y="344"/>
                  </a:cxn>
                  <a:cxn ang="0">
                    <a:pos x="576" y="392"/>
                  </a:cxn>
                  <a:cxn ang="0">
                    <a:pos x="2976" y="344"/>
                  </a:cxn>
                  <a:cxn ang="0">
                    <a:pos x="3840" y="56"/>
                  </a:cxn>
                  <a:cxn ang="0">
                    <a:pos x="4128" y="8"/>
                  </a:cxn>
                </a:cxnLst>
                <a:rect l="0" t="0" r="r" b="b"/>
                <a:pathLst>
                  <a:path w="4128" h="400">
                    <a:moveTo>
                      <a:pt x="0" y="344"/>
                    </a:moveTo>
                    <a:cubicBezTo>
                      <a:pt x="40" y="368"/>
                      <a:pt x="80" y="392"/>
                      <a:pt x="576" y="392"/>
                    </a:cubicBezTo>
                    <a:cubicBezTo>
                      <a:pt x="1072" y="392"/>
                      <a:pt x="2432" y="400"/>
                      <a:pt x="2976" y="344"/>
                    </a:cubicBezTo>
                    <a:cubicBezTo>
                      <a:pt x="3520" y="288"/>
                      <a:pt x="3648" y="112"/>
                      <a:pt x="3840" y="56"/>
                    </a:cubicBezTo>
                    <a:cubicBezTo>
                      <a:pt x="4032" y="0"/>
                      <a:pt x="4080" y="16"/>
                      <a:pt x="4128" y="8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dash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21" name="Rectangle 17">
            <a:extLst>
              <a:ext uri="{FF2B5EF4-FFF2-40B4-BE49-F238E27FC236}">
                <a16:creationId xmlns:a16="http://schemas.microsoft.com/office/drawing/2014/main" id="{15099A85-3EA6-4A0E-B4AD-31BF8D4BB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617" y="5419895"/>
            <a:ext cx="540503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Tamanho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da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artícula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capturada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: 0,5 a 3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  <a:sym typeface="Symbol" pitchFamily="18" charset="2"/>
              </a:rPr>
              <a:t>µ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m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6405D0FF-86BE-47EE-A09A-7675ADEC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638" y="6011709"/>
            <a:ext cx="3892654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Containment Systems Group, </a:t>
            </a:r>
            <a:r>
              <a:rPr lang="en-US" sz="1600" dirty="0" err="1">
                <a:latin typeface="Arial Narrow" panose="020B0606020202030204" pitchFamily="34" charset="0"/>
              </a:rPr>
              <a:t>Camfil</a:t>
            </a:r>
            <a:r>
              <a:rPr lang="en-US" sz="1600" dirty="0">
                <a:latin typeface="Arial Narrow" panose="020B0606020202030204" pitchFamily="34" charset="0"/>
              </a:rPr>
              <a:t>, USA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23" name="Espaço Reservado para Número de Slide 4">
            <a:extLst>
              <a:ext uri="{FF2B5EF4-FFF2-40B4-BE49-F238E27FC236}">
                <a16:creationId xmlns:a16="http://schemas.microsoft.com/office/drawing/2014/main" id="{2F814E24-9389-4219-8567-B9C2DA0B91ED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3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utoUpdateAnimBg="0"/>
      <p:bldP spid="22" grpId="0" autoUpdateAnimBg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Mecanismos de filtragem HEPA: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4C34DCC-C151-44B8-84EA-8B532DF1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617" y="1100802"/>
            <a:ext cx="7208281" cy="534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Difusão: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41AB14-4985-4756-93A9-54AB98459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642" y="4893588"/>
            <a:ext cx="41910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itchFamily="34" charset="0"/>
              </a:rPr>
              <a:t>diffusion effect,&lt; 0.5</a:t>
            </a:r>
            <a:r>
              <a:rPr lang="en-GB" kern="0" dirty="0">
                <a:latin typeface="Arial Narrow" panose="020B0606020202030204" pitchFamily="34" charset="0"/>
                <a:cs typeface="Arial" pitchFamily="34" charset="0"/>
                <a:sym typeface="Symbol" pitchFamily="18" charset="2"/>
              </a:rPr>
              <a:t>µ</a:t>
            </a: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 pitchFamily="34" charset="0"/>
                <a:sym typeface="Symbol" pitchFamily="18" charset="2"/>
              </a:rPr>
              <a:t>m</a:t>
            </a:r>
            <a:endParaRPr kumimoji="0" lang="en-GB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426016D-1705-4E81-A5AC-3E22740FF093}"/>
              </a:ext>
            </a:extLst>
          </p:cNvPr>
          <p:cNvGrpSpPr/>
          <p:nvPr/>
        </p:nvGrpSpPr>
        <p:grpSpPr>
          <a:xfrm>
            <a:off x="1938793" y="1728242"/>
            <a:ext cx="7389812" cy="3352800"/>
            <a:chOff x="1938793" y="1728242"/>
            <a:chExt cx="7389812" cy="3352800"/>
          </a:xfrm>
        </p:grpSpPr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3176BE27-D552-473D-9E8C-46C685363E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030" y="2709317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6A62E0B3-0844-4457-848F-C9D9BF3215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8793" y="3884067"/>
              <a:ext cx="394176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DD3EAE9A-E46C-4C09-9255-B63A2E21A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880" y="2175917"/>
              <a:ext cx="3387725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9F8B9F5D-89A0-4D8D-9ABD-7F2B7161E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8643" y="3884067"/>
              <a:ext cx="3448050" cy="6746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3" name="Oval 21">
              <a:extLst>
                <a:ext uri="{FF2B5EF4-FFF2-40B4-BE49-F238E27FC236}">
                  <a16:creationId xmlns:a16="http://schemas.microsoft.com/office/drawing/2014/main" id="{99A42359-681E-4257-A37D-416042E0F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0980" y="2478806"/>
              <a:ext cx="1739900" cy="1812911"/>
            </a:xfrm>
            <a:prstGeom prst="ellipse">
              <a:avLst/>
            </a:prstGeom>
            <a:gradFill rotWithShape="0">
              <a:gsLst>
                <a:gs pos="0">
                  <a:srgbClr val="FC0128">
                    <a:gamma/>
                    <a:shade val="49804"/>
                    <a:invGamma/>
                  </a:srgbClr>
                </a:gs>
                <a:gs pos="100000">
                  <a:srgbClr val="FC0128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FC012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AA2C6DA-A33F-492C-ADB9-5E51F3330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0880" y="1728242"/>
              <a:ext cx="3387725" cy="533400"/>
            </a:xfrm>
            <a:custGeom>
              <a:avLst/>
              <a:gdLst/>
              <a:ahLst/>
              <a:cxnLst>
                <a:cxn ang="0">
                  <a:pos x="0" y="392"/>
                </a:cxn>
                <a:cxn ang="0">
                  <a:pos x="528" y="296"/>
                </a:cxn>
                <a:cxn ang="0">
                  <a:pos x="864" y="104"/>
                </a:cxn>
                <a:cxn ang="0">
                  <a:pos x="1248" y="8"/>
                </a:cxn>
                <a:cxn ang="0">
                  <a:pos x="1632" y="56"/>
                </a:cxn>
                <a:cxn ang="0">
                  <a:pos x="2064" y="296"/>
                </a:cxn>
                <a:cxn ang="0">
                  <a:pos x="2640" y="344"/>
                </a:cxn>
              </a:cxnLst>
              <a:rect l="0" t="0" r="r" b="b"/>
              <a:pathLst>
                <a:path w="2640" h="392">
                  <a:moveTo>
                    <a:pt x="0" y="392"/>
                  </a:moveTo>
                  <a:cubicBezTo>
                    <a:pt x="192" y="368"/>
                    <a:pt x="384" y="344"/>
                    <a:pt x="528" y="296"/>
                  </a:cubicBezTo>
                  <a:cubicBezTo>
                    <a:pt x="672" y="248"/>
                    <a:pt x="744" y="152"/>
                    <a:pt x="864" y="104"/>
                  </a:cubicBezTo>
                  <a:cubicBezTo>
                    <a:pt x="984" y="56"/>
                    <a:pt x="1120" y="16"/>
                    <a:pt x="1248" y="8"/>
                  </a:cubicBezTo>
                  <a:cubicBezTo>
                    <a:pt x="1376" y="0"/>
                    <a:pt x="1496" y="8"/>
                    <a:pt x="1632" y="56"/>
                  </a:cubicBezTo>
                  <a:cubicBezTo>
                    <a:pt x="1768" y="104"/>
                    <a:pt x="1896" y="248"/>
                    <a:pt x="2064" y="296"/>
                  </a:cubicBezTo>
                  <a:cubicBezTo>
                    <a:pt x="2232" y="344"/>
                    <a:pt x="2544" y="336"/>
                    <a:pt x="2640" y="344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CDDF1DB-26DC-403A-9E41-4DB52622C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730" y="4406354"/>
              <a:ext cx="3448050" cy="674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96"/>
                </a:cxn>
                <a:cxn ang="0">
                  <a:pos x="912" y="384"/>
                </a:cxn>
                <a:cxn ang="0">
                  <a:pos x="1296" y="480"/>
                </a:cxn>
                <a:cxn ang="0">
                  <a:pos x="1776" y="432"/>
                </a:cxn>
                <a:cxn ang="0">
                  <a:pos x="2304" y="96"/>
                </a:cxn>
                <a:cxn ang="0">
                  <a:pos x="2688" y="48"/>
                </a:cxn>
              </a:cxnLst>
              <a:rect l="0" t="0" r="r" b="b"/>
              <a:pathLst>
                <a:path w="2688" h="496">
                  <a:moveTo>
                    <a:pt x="0" y="0"/>
                  </a:moveTo>
                  <a:cubicBezTo>
                    <a:pt x="164" y="16"/>
                    <a:pt x="328" y="32"/>
                    <a:pt x="480" y="96"/>
                  </a:cubicBezTo>
                  <a:cubicBezTo>
                    <a:pt x="632" y="160"/>
                    <a:pt x="776" y="320"/>
                    <a:pt x="912" y="384"/>
                  </a:cubicBezTo>
                  <a:cubicBezTo>
                    <a:pt x="1048" y="448"/>
                    <a:pt x="1152" y="472"/>
                    <a:pt x="1296" y="480"/>
                  </a:cubicBezTo>
                  <a:cubicBezTo>
                    <a:pt x="1440" y="488"/>
                    <a:pt x="1608" y="496"/>
                    <a:pt x="1776" y="432"/>
                  </a:cubicBezTo>
                  <a:cubicBezTo>
                    <a:pt x="1944" y="368"/>
                    <a:pt x="2152" y="160"/>
                    <a:pt x="2304" y="96"/>
                  </a:cubicBezTo>
                  <a:cubicBezTo>
                    <a:pt x="2456" y="32"/>
                    <a:pt x="2624" y="56"/>
                    <a:pt x="2688" y="48"/>
                  </a:cubicBezTo>
                </a:path>
              </a:pathLst>
            </a:custGeom>
            <a:noFill/>
            <a:ln w="38100">
              <a:solidFill>
                <a:srgbClr val="99CCFF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172393D6-7B9E-40B3-B986-FA2375BBD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1030" y="2252117"/>
              <a:ext cx="3941763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53290938-CE53-4C5E-A7EF-CC3B2F0DF0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38793" y="4406354"/>
              <a:ext cx="3941762" cy="0"/>
            </a:xfrm>
            <a:prstGeom prst="line">
              <a:avLst/>
            </a:prstGeom>
            <a:noFill/>
            <a:ln w="38100">
              <a:solidFill>
                <a:srgbClr val="99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8" name="Freeform 26">
              <a:extLst>
                <a:ext uri="{FF2B5EF4-FFF2-40B4-BE49-F238E27FC236}">
                  <a16:creationId xmlns:a16="http://schemas.microsoft.com/office/drawing/2014/main" id="{1CABD40B-B0C2-487F-9FC5-392E98ED1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6830" y="3166517"/>
              <a:ext cx="184150" cy="195262"/>
            </a:xfrm>
            <a:custGeom>
              <a:avLst/>
              <a:gdLst/>
              <a:ahLst/>
              <a:cxnLst>
                <a:cxn ang="0">
                  <a:pos x="438" y="280"/>
                </a:cxn>
                <a:cxn ang="0">
                  <a:pos x="427" y="312"/>
                </a:cxn>
                <a:cxn ang="0">
                  <a:pos x="423" y="354"/>
                </a:cxn>
                <a:cxn ang="0">
                  <a:pos x="413" y="388"/>
                </a:cxn>
                <a:cxn ang="0">
                  <a:pos x="391" y="416"/>
                </a:cxn>
                <a:cxn ang="0">
                  <a:pos x="370" y="443"/>
                </a:cxn>
                <a:cxn ang="0">
                  <a:pos x="343" y="464"/>
                </a:cxn>
                <a:cxn ang="0">
                  <a:pos x="306" y="449"/>
                </a:cxn>
                <a:cxn ang="0">
                  <a:pos x="267" y="464"/>
                </a:cxn>
                <a:cxn ang="0">
                  <a:pos x="233" y="450"/>
                </a:cxn>
                <a:cxn ang="0">
                  <a:pos x="179" y="438"/>
                </a:cxn>
                <a:cxn ang="0">
                  <a:pos x="136" y="436"/>
                </a:cxn>
                <a:cxn ang="0">
                  <a:pos x="106" y="423"/>
                </a:cxn>
                <a:cxn ang="0">
                  <a:pos x="77" y="403"/>
                </a:cxn>
                <a:cxn ang="0">
                  <a:pos x="47" y="382"/>
                </a:cxn>
                <a:cxn ang="0">
                  <a:pos x="33" y="350"/>
                </a:cxn>
                <a:cxn ang="0">
                  <a:pos x="14" y="307"/>
                </a:cxn>
                <a:cxn ang="0">
                  <a:pos x="4" y="268"/>
                </a:cxn>
                <a:cxn ang="0">
                  <a:pos x="4" y="223"/>
                </a:cxn>
                <a:cxn ang="0">
                  <a:pos x="10" y="186"/>
                </a:cxn>
                <a:cxn ang="0">
                  <a:pos x="0" y="133"/>
                </a:cxn>
                <a:cxn ang="0">
                  <a:pos x="10" y="104"/>
                </a:cxn>
                <a:cxn ang="0">
                  <a:pos x="35" y="77"/>
                </a:cxn>
                <a:cxn ang="0">
                  <a:pos x="63" y="57"/>
                </a:cxn>
                <a:cxn ang="0">
                  <a:pos x="118" y="44"/>
                </a:cxn>
                <a:cxn ang="0">
                  <a:pos x="145" y="22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5"/>
                </a:cxn>
                <a:cxn ang="0">
                  <a:pos x="308" y="28"/>
                </a:cxn>
                <a:cxn ang="0">
                  <a:pos x="337" y="38"/>
                </a:cxn>
                <a:cxn ang="0">
                  <a:pos x="366" y="62"/>
                </a:cxn>
                <a:cxn ang="0">
                  <a:pos x="397" y="85"/>
                </a:cxn>
                <a:cxn ang="0">
                  <a:pos x="421" y="105"/>
                </a:cxn>
                <a:cxn ang="0">
                  <a:pos x="447" y="131"/>
                </a:cxn>
                <a:cxn ang="0">
                  <a:pos x="447" y="170"/>
                </a:cxn>
                <a:cxn ang="0">
                  <a:pos x="434" y="200"/>
                </a:cxn>
                <a:cxn ang="0">
                  <a:pos x="424" y="241"/>
                </a:cxn>
                <a:cxn ang="0">
                  <a:pos x="422" y="280"/>
                </a:cxn>
                <a:cxn ang="0">
                  <a:pos x="438" y="280"/>
                </a:cxn>
              </a:cxnLst>
              <a:rect l="0" t="0" r="r" b="b"/>
              <a:pathLst>
                <a:path w="448" h="465">
                  <a:moveTo>
                    <a:pt x="438" y="280"/>
                  </a:moveTo>
                  <a:lnTo>
                    <a:pt x="427" y="312"/>
                  </a:lnTo>
                  <a:lnTo>
                    <a:pt x="423" y="354"/>
                  </a:lnTo>
                  <a:lnTo>
                    <a:pt x="413" y="388"/>
                  </a:lnTo>
                  <a:lnTo>
                    <a:pt x="391" y="416"/>
                  </a:lnTo>
                  <a:lnTo>
                    <a:pt x="370" y="443"/>
                  </a:lnTo>
                  <a:lnTo>
                    <a:pt x="343" y="464"/>
                  </a:lnTo>
                  <a:lnTo>
                    <a:pt x="306" y="449"/>
                  </a:lnTo>
                  <a:lnTo>
                    <a:pt x="267" y="464"/>
                  </a:lnTo>
                  <a:lnTo>
                    <a:pt x="233" y="450"/>
                  </a:lnTo>
                  <a:lnTo>
                    <a:pt x="179" y="438"/>
                  </a:lnTo>
                  <a:lnTo>
                    <a:pt x="136" y="436"/>
                  </a:lnTo>
                  <a:lnTo>
                    <a:pt x="106" y="423"/>
                  </a:lnTo>
                  <a:lnTo>
                    <a:pt x="77" y="403"/>
                  </a:lnTo>
                  <a:lnTo>
                    <a:pt x="47" y="382"/>
                  </a:lnTo>
                  <a:lnTo>
                    <a:pt x="33" y="350"/>
                  </a:lnTo>
                  <a:lnTo>
                    <a:pt x="14" y="307"/>
                  </a:lnTo>
                  <a:lnTo>
                    <a:pt x="4" y="268"/>
                  </a:lnTo>
                  <a:lnTo>
                    <a:pt x="4" y="223"/>
                  </a:lnTo>
                  <a:lnTo>
                    <a:pt x="10" y="186"/>
                  </a:lnTo>
                  <a:lnTo>
                    <a:pt x="0" y="133"/>
                  </a:lnTo>
                  <a:lnTo>
                    <a:pt x="10" y="104"/>
                  </a:lnTo>
                  <a:lnTo>
                    <a:pt x="35" y="77"/>
                  </a:lnTo>
                  <a:lnTo>
                    <a:pt x="63" y="57"/>
                  </a:lnTo>
                  <a:lnTo>
                    <a:pt x="118" y="44"/>
                  </a:lnTo>
                  <a:lnTo>
                    <a:pt x="145" y="22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5"/>
                  </a:lnTo>
                  <a:lnTo>
                    <a:pt x="308" y="28"/>
                  </a:lnTo>
                  <a:lnTo>
                    <a:pt x="337" y="38"/>
                  </a:lnTo>
                  <a:lnTo>
                    <a:pt x="366" y="62"/>
                  </a:lnTo>
                  <a:lnTo>
                    <a:pt x="397" y="85"/>
                  </a:lnTo>
                  <a:lnTo>
                    <a:pt x="421" y="105"/>
                  </a:lnTo>
                  <a:lnTo>
                    <a:pt x="447" y="131"/>
                  </a:lnTo>
                  <a:lnTo>
                    <a:pt x="447" y="170"/>
                  </a:lnTo>
                  <a:lnTo>
                    <a:pt x="434" y="200"/>
                  </a:lnTo>
                  <a:lnTo>
                    <a:pt x="424" y="241"/>
                  </a:lnTo>
                  <a:lnTo>
                    <a:pt x="422" y="280"/>
                  </a:lnTo>
                  <a:lnTo>
                    <a:pt x="438" y="280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B3B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19" name="Freeform 27">
              <a:extLst>
                <a:ext uri="{FF2B5EF4-FFF2-40B4-BE49-F238E27FC236}">
                  <a16:creationId xmlns:a16="http://schemas.microsoft.com/office/drawing/2014/main" id="{6B1F938D-397E-49F8-863E-4DE7E51EB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4855" y="1990179"/>
              <a:ext cx="4433888" cy="1882775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288" y="104"/>
                </a:cxn>
                <a:cxn ang="0">
                  <a:pos x="528" y="1112"/>
                </a:cxn>
                <a:cxn ang="0">
                  <a:pos x="624" y="920"/>
                </a:cxn>
                <a:cxn ang="0">
                  <a:pos x="768" y="1208"/>
                </a:cxn>
                <a:cxn ang="0">
                  <a:pos x="960" y="920"/>
                </a:cxn>
                <a:cxn ang="0">
                  <a:pos x="1008" y="1208"/>
                </a:cxn>
                <a:cxn ang="0">
                  <a:pos x="1584" y="824"/>
                </a:cxn>
                <a:cxn ang="0">
                  <a:pos x="1680" y="776"/>
                </a:cxn>
                <a:cxn ang="0">
                  <a:pos x="1728" y="1352"/>
                </a:cxn>
                <a:cxn ang="0">
                  <a:pos x="1968" y="584"/>
                </a:cxn>
                <a:cxn ang="0">
                  <a:pos x="2208" y="1064"/>
                </a:cxn>
                <a:cxn ang="0">
                  <a:pos x="2448" y="728"/>
                </a:cxn>
                <a:cxn ang="0">
                  <a:pos x="2544" y="968"/>
                </a:cxn>
                <a:cxn ang="0">
                  <a:pos x="2928" y="392"/>
                </a:cxn>
                <a:cxn ang="0">
                  <a:pos x="3024" y="920"/>
                </a:cxn>
                <a:cxn ang="0">
                  <a:pos x="3312" y="536"/>
                </a:cxn>
                <a:cxn ang="0">
                  <a:pos x="3456" y="872"/>
                </a:cxn>
              </a:cxnLst>
              <a:rect l="0" t="0" r="r" b="b"/>
              <a:pathLst>
                <a:path w="3456" h="1384">
                  <a:moveTo>
                    <a:pt x="0" y="488"/>
                  </a:moveTo>
                  <a:cubicBezTo>
                    <a:pt x="100" y="244"/>
                    <a:pt x="200" y="0"/>
                    <a:pt x="288" y="104"/>
                  </a:cubicBezTo>
                  <a:cubicBezTo>
                    <a:pt x="376" y="208"/>
                    <a:pt x="472" y="976"/>
                    <a:pt x="528" y="1112"/>
                  </a:cubicBezTo>
                  <a:cubicBezTo>
                    <a:pt x="584" y="1248"/>
                    <a:pt x="584" y="904"/>
                    <a:pt x="624" y="920"/>
                  </a:cubicBezTo>
                  <a:cubicBezTo>
                    <a:pt x="664" y="936"/>
                    <a:pt x="712" y="1208"/>
                    <a:pt x="768" y="1208"/>
                  </a:cubicBezTo>
                  <a:cubicBezTo>
                    <a:pt x="824" y="1208"/>
                    <a:pt x="920" y="920"/>
                    <a:pt x="960" y="920"/>
                  </a:cubicBezTo>
                  <a:cubicBezTo>
                    <a:pt x="1000" y="920"/>
                    <a:pt x="904" y="1224"/>
                    <a:pt x="1008" y="1208"/>
                  </a:cubicBezTo>
                  <a:cubicBezTo>
                    <a:pt x="1112" y="1192"/>
                    <a:pt x="1472" y="896"/>
                    <a:pt x="1584" y="824"/>
                  </a:cubicBezTo>
                  <a:cubicBezTo>
                    <a:pt x="1696" y="752"/>
                    <a:pt x="1656" y="688"/>
                    <a:pt x="1680" y="776"/>
                  </a:cubicBezTo>
                  <a:cubicBezTo>
                    <a:pt x="1704" y="864"/>
                    <a:pt x="1680" y="1384"/>
                    <a:pt x="1728" y="1352"/>
                  </a:cubicBezTo>
                  <a:cubicBezTo>
                    <a:pt x="1776" y="1320"/>
                    <a:pt x="1888" y="632"/>
                    <a:pt x="1968" y="584"/>
                  </a:cubicBezTo>
                  <a:cubicBezTo>
                    <a:pt x="2048" y="536"/>
                    <a:pt x="2128" y="1040"/>
                    <a:pt x="2208" y="1064"/>
                  </a:cubicBezTo>
                  <a:cubicBezTo>
                    <a:pt x="2288" y="1088"/>
                    <a:pt x="2392" y="744"/>
                    <a:pt x="2448" y="728"/>
                  </a:cubicBezTo>
                  <a:cubicBezTo>
                    <a:pt x="2504" y="712"/>
                    <a:pt x="2464" y="1024"/>
                    <a:pt x="2544" y="968"/>
                  </a:cubicBezTo>
                  <a:cubicBezTo>
                    <a:pt x="2624" y="912"/>
                    <a:pt x="2848" y="400"/>
                    <a:pt x="2928" y="392"/>
                  </a:cubicBezTo>
                  <a:cubicBezTo>
                    <a:pt x="3008" y="384"/>
                    <a:pt x="2960" y="896"/>
                    <a:pt x="3024" y="920"/>
                  </a:cubicBezTo>
                  <a:cubicBezTo>
                    <a:pt x="3088" y="944"/>
                    <a:pt x="3240" y="544"/>
                    <a:pt x="3312" y="536"/>
                  </a:cubicBezTo>
                  <a:cubicBezTo>
                    <a:pt x="3384" y="528"/>
                    <a:pt x="3420" y="700"/>
                    <a:pt x="3456" y="872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  <p:sp>
          <p:nvSpPr>
            <p:cNvPr id="20" name="Freeform 28">
              <a:extLst>
                <a:ext uri="{FF2B5EF4-FFF2-40B4-BE49-F238E27FC236}">
                  <a16:creationId xmlns:a16="http://schemas.microsoft.com/office/drawing/2014/main" id="{2D1CEE2A-9F86-482B-A301-FDEA64FF5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1030" y="2642642"/>
              <a:ext cx="184150" cy="196850"/>
            </a:xfrm>
            <a:custGeom>
              <a:avLst/>
              <a:gdLst/>
              <a:ahLst/>
              <a:cxnLst>
                <a:cxn ang="0">
                  <a:pos x="438" y="280"/>
                </a:cxn>
                <a:cxn ang="0">
                  <a:pos x="427" y="312"/>
                </a:cxn>
                <a:cxn ang="0">
                  <a:pos x="423" y="354"/>
                </a:cxn>
                <a:cxn ang="0">
                  <a:pos x="413" y="388"/>
                </a:cxn>
                <a:cxn ang="0">
                  <a:pos x="391" y="416"/>
                </a:cxn>
                <a:cxn ang="0">
                  <a:pos x="370" y="443"/>
                </a:cxn>
                <a:cxn ang="0">
                  <a:pos x="343" y="464"/>
                </a:cxn>
                <a:cxn ang="0">
                  <a:pos x="306" y="449"/>
                </a:cxn>
                <a:cxn ang="0">
                  <a:pos x="267" y="464"/>
                </a:cxn>
                <a:cxn ang="0">
                  <a:pos x="233" y="450"/>
                </a:cxn>
                <a:cxn ang="0">
                  <a:pos x="179" y="438"/>
                </a:cxn>
                <a:cxn ang="0">
                  <a:pos x="136" y="436"/>
                </a:cxn>
                <a:cxn ang="0">
                  <a:pos x="106" y="423"/>
                </a:cxn>
                <a:cxn ang="0">
                  <a:pos x="77" y="403"/>
                </a:cxn>
                <a:cxn ang="0">
                  <a:pos x="47" y="382"/>
                </a:cxn>
                <a:cxn ang="0">
                  <a:pos x="33" y="350"/>
                </a:cxn>
                <a:cxn ang="0">
                  <a:pos x="14" y="307"/>
                </a:cxn>
                <a:cxn ang="0">
                  <a:pos x="4" y="268"/>
                </a:cxn>
                <a:cxn ang="0">
                  <a:pos x="4" y="223"/>
                </a:cxn>
                <a:cxn ang="0">
                  <a:pos x="10" y="186"/>
                </a:cxn>
                <a:cxn ang="0">
                  <a:pos x="0" y="133"/>
                </a:cxn>
                <a:cxn ang="0">
                  <a:pos x="10" y="104"/>
                </a:cxn>
                <a:cxn ang="0">
                  <a:pos x="35" y="77"/>
                </a:cxn>
                <a:cxn ang="0">
                  <a:pos x="63" y="57"/>
                </a:cxn>
                <a:cxn ang="0">
                  <a:pos x="118" y="44"/>
                </a:cxn>
                <a:cxn ang="0">
                  <a:pos x="145" y="22"/>
                </a:cxn>
                <a:cxn ang="0">
                  <a:pos x="186" y="0"/>
                </a:cxn>
                <a:cxn ang="0">
                  <a:pos x="236" y="2"/>
                </a:cxn>
                <a:cxn ang="0">
                  <a:pos x="281" y="5"/>
                </a:cxn>
                <a:cxn ang="0">
                  <a:pos x="308" y="28"/>
                </a:cxn>
                <a:cxn ang="0">
                  <a:pos x="337" y="38"/>
                </a:cxn>
                <a:cxn ang="0">
                  <a:pos x="366" y="62"/>
                </a:cxn>
                <a:cxn ang="0">
                  <a:pos x="397" y="85"/>
                </a:cxn>
                <a:cxn ang="0">
                  <a:pos x="421" y="105"/>
                </a:cxn>
                <a:cxn ang="0">
                  <a:pos x="447" y="131"/>
                </a:cxn>
                <a:cxn ang="0">
                  <a:pos x="447" y="170"/>
                </a:cxn>
                <a:cxn ang="0">
                  <a:pos x="434" y="200"/>
                </a:cxn>
                <a:cxn ang="0">
                  <a:pos x="424" y="241"/>
                </a:cxn>
                <a:cxn ang="0">
                  <a:pos x="422" y="280"/>
                </a:cxn>
                <a:cxn ang="0">
                  <a:pos x="438" y="280"/>
                </a:cxn>
              </a:cxnLst>
              <a:rect l="0" t="0" r="r" b="b"/>
              <a:pathLst>
                <a:path w="448" h="465">
                  <a:moveTo>
                    <a:pt x="438" y="280"/>
                  </a:moveTo>
                  <a:lnTo>
                    <a:pt x="427" y="312"/>
                  </a:lnTo>
                  <a:lnTo>
                    <a:pt x="423" y="354"/>
                  </a:lnTo>
                  <a:lnTo>
                    <a:pt x="413" y="388"/>
                  </a:lnTo>
                  <a:lnTo>
                    <a:pt x="391" y="416"/>
                  </a:lnTo>
                  <a:lnTo>
                    <a:pt x="370" y="443"/>
                  </a:lnTo>
                  <a:lnTo>
                    <a:pt x="343" y="464"/>
                  </a:lnTo>
                  <a:lnTo>
                    <a:pt x="306" y="449"/>
                  </a:lnTo>
                  <a:lnTo>
                    <a:pt x="267" y="464"/>
                  </a:lnTo>
                  <a:lnTo>
                    <a:pt x="233" y="450"/>
                  </a:lnTo>
                  <a:lnTo>
                    <a:pt x="179" y="438"/>
                  </a:lnTo>
                  <a:lnTo>
                    <a:pt x="136" y="436"/>
                  </a:lnTo>
                  <a:lnTo>
                    <a:pt x="106" y="423"/>
                  </a:lnTo>
                  <a:lnTo>
                    <a:pt x="77" y="403"/>
                  </a:lnTo>
                  <a:lnTo>
                    <a:pt x="47" y="382"/>
                  </a:lnTo>
                  <a:lnTo>
                    <a:pt x="33" y="350"/>
                  </a:lnTo>
                  <a:lnTo>
                    <a:pt x="14" y="307"/>
                  </a:lnTo>
                  <a:lnTo>
                    <a:pt x="4" y="268"/>
                  </a:lnTo>
                  <a:lnTo>
                    <a:pt x="4" y="223"/>
                  </a:lnTo>
                  <a:lnTo>
                    <a:pt x="10" y="186"/>
                  </a:lnTo>
                  <a:lnTo>
                    <a:pt x="0" y="133"/>
                  </a:lnTo>
                  <a:lnTo>
                    <a:pt x="10" y="104"/>
                  </a:lnTo>
                  <a:lnTo>
                    <a:pt x="35" y="77"/>
                  </a:lnTo>
                  <a:lnTo>
                    <a:pt x="63" y="57"/>
                  </a:lnTo>
                  <a:lnTo>
                    <a:pt x="118" y="44"/>
                  </a:lnTo>
                  <a:lnTo>
                    <a:pt x="145" y="22"/>
                  </a:lnTo>
                  <a:lnTo>
                    <a:pt x="186" y="0"/>
                  </a:lnTo>
                  <a:lnTo>
                    <a:pt x="236" y="2"/>
                  </a:lnTo>
                  <a:lnTo>
                    <a:pt x="281" y="5"/>
                  </a:lnTo>
                  <a:lnTo>
                    <a:pt x="308" y="28"/>
                  </a:lnTo>
                  <a:lnTo>
                    <a:pt x="337" y="38"/>
                  </a:lnTo>
                  <a:lnTo>
                    <a:pt x="366" y="62"/>
                  </a:lnTo>
                  <a:lnTo>
                    <a:pt x="397" y="85"/>
                  </a:lnTo>
                  <a:lnTo>
                    <a:pt x="421" y="105"/>
                  </a:lnTo>
                  <a:lnTo>
                    <a:pt x="447" y="131"/>
                  </a:lnTo>
                  <a:lnTo>
                    <a:pt x="447" y="170"/>
                  </a:lnTo>
                  <a:lnTo>
                    <a:pt x="434" y="200"/>
                  </a:lnTo>
                  <a:lnTo>
                    <a:pt x="424" y="241"/>
                  </a:lnTo>
                  <a:lnTo>
                    <a:pt x="422" y="280"/>
                  </a:lnTo>
                  <a:lnTo>
                    <a:pt x="438" y="280"/>
                  </a:lnTo>
                </a:path>
              </a:pathLst>
            </a:custGeom>
            <a:gradFill rotWithShape="0">
              <a:gsLst>
                <a:gs pos="0">
                  <a:srgbClr val="FAFD00"/>
                </a:gs>
                <a:gs pos="100000">
                  <a:srgbClr val="FAFD00">
                    <a:gamma/>
                    <a:shade val="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B3B9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21" name="Rectangle 17">
            <a:extLst>
              <a:ext uri="{FF2B5EF4-FFF2-40B4-BE49-F238E27FC236}">
                <a16:creationId xmlns:a16="http://schemas.microsoft.com/office/drawing/2014/main" id="{A8D5BB78-665E-4B59-9EC0-F22BA8FFC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617" y="5399908"/>
            <a:ext cx="540503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Tamanho</a:t>
            </a:r>
            <a:r>
              <a:rPr kumimoji="0" lang="en-GB" sz="24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da </a:t>
            </a:r>
            <a:r>
              <a:rPr kumimoji="0" lang="en-GB" sz="24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p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artícula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capturada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: &lt;0,5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Arial"/>
                <a:sym typeface="Symbol" pitchFamily="18" charset="2"/>
              </a:rPr>
              <a:t>µ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m</a:t>
            </a: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BFA3D2A9-58CC-43D7-9658-3138FBBDA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743" y="5838852"/>
            <a:ext cx="3892654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Containment Systems Group, </a:t>
            </a:r>
            <a:r>
              <a:rPr lang="en-US" sz="1600" dirty="0" err="1">
                <a:latin typeface="Arial Narrow" panose="020B0606020202030204" pitchFamily="34" charset="0"/>
              </a:rPr>
              <a:t>Camfil</a:t>
            </a:r>
            <a:r>
              <a:rPr lang="en-US" sz="1600" dirty="0">
                <a:latin typeface="Arial Narrow" panose="020B0606020202030204" pitchFamily="34" charset="0"/>
              </a:rPr>
              <a:t>, USA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23" name="Espaço Reservado para Número de Slide 4">
            <a:extLst>
              <a:ext uri="{FF2B5EF4-FFF2-40B4-BE49-F238E27FC236}">
                <a16:creationId xmlns:a16="http://schemas.microsoft.com/office/drawing/2014/main" id="{FBE6F4DD-22F4-49F7-B7E7-266EDEA8860F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0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21" grpId="0" autoUpdateAnimBg="0"/>
      <p:bldP spid="22" grpId="0" autoUpdateAnimBg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061" y="471642"/>
            <a:ext cx="6995495" cy="59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 com Rotores Centrífugos:</a:t>
            </a:r>
          </a:p>
        </p:txBody>
      </p:sp>
      <p:pic>
        <p:nvPicPr>
          <p:cNvPr id="6" name="Imagem 5" descr="Ventilador.JPG">
            <a:extLst>
              <a:ext uri="{FF2B5EF4-FFF2-40B4-BE49-F238E27FC236}">
                <a16:creationId xmlns:a16="http://schemas.microsoft.com/office/drawing/2014/main" id="{1BBFE123-C9DF-452F-A9D9-D3B699C778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3646" y="1163279"/>
            <a:ext cx="7810058" cy="5223079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ABF67B60-5CC3-4172-8A3D-E4287E619F6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014350" y="3780555"/>
            <a:ext cx="3973359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ASHRAE – System &amp; Equipment Handbook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59A092D3-2B3D-4ADE-8A17-D02881A94FCB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950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C12AFDA-6B64-4769-A68E-794F96E91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393" y="665831"/>
            <a:ext cx="6903208" cy="5737391"/>
          </a:xfrm>
          <a:prstGeom prst="rect">
            <a:avLst/>
          </a:prstGeom>
        </p:spPr>
      </p:pic>
      <p:sp>
        <p:nvSpPr>
          <p:cNvPr id="46" name="Rectangle 9">
            <a:extLst>
              <a:ext uri="{FF2B5EF4-FFF2-40B4-BE49-F238E27FC236}">
                <a16:creationId xmlns:a16="http://schemas.microsoft.com/office/drawing/2014/main" id="{5D70CE18-C56F-478B-97E0-D41D3E107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1201" y="2568751"/>
            <a:ext cx="3714750" cy="172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ctr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  <a:p>
            <a:pPr algn="ctr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Tipos de rotores centrífugos</a:t>
            </a:r>
            <a:endParaRPr lang="pt-BR" sz="36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7" name="Rectangle 17">
            <a:extLst>
              <a:ext uri="{FF2B5EF4-FFF2-40B4-BE49-F238E27FC236}">
                <a16:creationId xmlns:a16="http://schemas.microsoft.com/office/drawing/2014/main" id="{C08C776C-3428-4BC7-8B94-0B7F9627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2" y="5700558"/>
            <a:ext cx="2636006" cy="61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ASHRAE – System &amp; Equipment Handbook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D8777086-51CC-4320-A281-12A51FA163A9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utoUpdateAnimBg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6316" y="2254602"/>
            <a:ext cx="3406634" cy="234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  <a:p>
            <a:pPr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Curvas típicas para rotores centrífugos</a:t>
            </a:r>
            <a:endParaRPr lang="pt-BR" sz="32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7543577-5303-40AE-8C4B-D83F27E5D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68" y="463273"/>
            <a:ext cx="7208148" cy="6001074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BEA57958-70D1-423A-8AF6-719DCA0E8D9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81353" y="4609550"/>
            <a:ext cx="749325" cy="33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Sirocco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6BDFF13D-1CD6-4660-AAC8-4904C8571B2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81354" y="3294994"/>
            <a:ext cx="749325" cy="33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Radial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15B8E8A3-C9E2-45A6-A964-A7875B5EAB8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91263" y="2128694"/>
            <a:ext cx="968503" cy="565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Limit Load</a:t>
            </a:r>
          </a:p>
          <a:p>
            <a:pPr lvl="0" algn="ctr" eaLnBrk="0" hangingPunct="0">
              <a:defRPr/>
            </a:pPr>
            <a:r>
              <a:rPr lang="en-GB" sz="1600" kern="0" dirty="0" err="1"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Pás</a:t>
            </a:r>
            <a:r>
              <a:rPr lang="en-GB" sz="1600" kern="0" dirty="0"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 </a:t>
            </a:r>
            <a:r>
              <a:rPr lang="en-GB" sz="1600" kern="0" dirty="0" err="1"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retas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0" name="Rectangle 17">
            <a:extLst>
              <a:ext uri="{FF2B5EF4-FFF2-40B4-BE49-F238E27FC236}">
                <a16:creationId xmlns:a16="http://schemas.microsoft.com/office/drawing/2014/main" id="{6F793AEE-E8BF-43D1-9C96-031E8B6AF8D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47261" y="1026530"/>
            <a:ext cx="1020912" cy="53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r>
              <a:rPr lang="en-GB" sz="1600" kern="0" dirty="0">
                <a:latin typeface="Arial Narrow" panose="020B0606020202030204" pitchFamily="34" charset="0"/>
                <a:sym typeface="Symbol" pitchFamily="18" charset="2"/>
              </a:rPr>
              <a:t>Limit Load</a:t>
            </a:r>
          </a:p>
          <a:p>
            <a:pPr lvl="0" algn="ct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Air Foil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D8BCEC0F-E8A8-477C-AB00-E0E354F1CC3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772207" y="5762473"/>
            <a:ext cx="1167623" cy="33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ctr" eaLnBrk="0" hangingPunct="0">
              <a:defRPr/>
            </a:pP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Plenu</a:t>
            </a:r>
            <a:r>
              <a:rPr lang="en-GB" sz="1600" kern="0" dirty="0">
                <a:latin typeface="Arial Narrow" panose="020B0606020202030204" pitchFamily="34" charset="0"/>
                <a:ea typeface="+mj-ea"/>
                <a:cs typeface="+mj-cs"/>
                <a:sym typeface="Symbol" pitchFamily="18" charset="2"/>
              </a:rPr>
              <a:t>m-Fan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5A1BF65E-BADB-4187-B8DF-B415A717B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650" y="5624465"/>
            <a:ext cx="2345358" cy="61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ASHRAE – System &amp; Equipment Handbook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F52D7FC3-7710-439F-924B-41C1EEED6B74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6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  <p:bldP spid="9" grpId="0" autoUpdateAnimBg="0"/>
      <p:bldP spid="10" grpId="0" autoUpdateAnimBg="0"/>
      <p:bldP spid="12" grpId="0" autoUpdateAnimBg="0"/>
      <p:bldP spid="13" grpId="0" autoUpdateAnimBg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361ACF5C-F957-4464-B31A-0B479DE8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190" y="1204367"/>
            <a:ext cx="733895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Ponto de Funcionamento</a:t>
            </a:r>
          </a:p>
        </p:txBody>
      </p:sp>
      <p:grpSp>
        <p:nvGrpSpPr>
          <p:cNvPr id="24" name="Grupo 33">
            <a:extLst>
              <a:ext uri="{FF2B5EF4-FFF2-40B4-BE49-F238E27FC236}">
                <a16:creationId xmlns:a16="http://schemas.microsoft.com/office/drawing/2014/main" id="{A9E94C27-6493-46F3-80A8-1DB6551099D3}"/>
              </a:ext>
            </a:extLst>
          </p:cNvPr>
          <p:cNvGrpSpPr>
            <a:grpSpLocks/>
          </p:cNvGrpSpPr>
          <p:nvPr/>
        </p:nvGrpSpPr>
        <p:grpSpPr bwMode="auto">
          <a:xfrm>
            <a:off x="2847686" y="2047463"/>
            <a:ext cx="6127184" cy="4002087"/>
            <a:chOff x="1591293" y="2090717"/>
            <a:chExt cx="6127131" cy="4002088"/>
          </a:xfrm>
          <a:solidFill>
            <a:schemeClr val="tx1"/>
          </a:solidFill>
        </p:grpSpPr>
        <p:sp>
          <p:nvSpPr>
            <p:cNvPr id="25" name="Retângulo 11">
              <a:extLst>
                <a:ext uri="{FF2B5EF4-FFF2-40B4-BE49-F238E27FC236}">
                  <a16:creationId xmlns:a16="http://schemas.microsoft.com/office/drawing/2014/main" id="{19CB21E9-81AF-4C4F-88E8-23A16BB66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293" y="2090717"/>
              <a:ext cx="6127131" cy="4002088"/>
            </a:xfrm>
            <a:prstGeom prst="rect">
              <a:avLst/>
            </a:prstGeom>
            <a:grpFill/>
            <a:ln w="1587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>
                <a:solidFill>
                  <a:schemeClr val="bg1"/>
                </a:solidFill>
              </a:endParaRPr>
            </a:p>
          </p:txBody>
        </p:sp>
        <p:cxnSp>
          <p:nvCxnSpPr>
            <p:cNvPr id="26" name="Conector de seta reta 18">
              <a:extLst>
                <a:ext uri="{FF2B5EF4-FFF2-40B4-BE49-F238E27FC236}">
                  <a16:creationId xmlns:a16="http://schemas.microsoft.com/office/drawing/2014/main" id="{5B77B9FC-7D48-4BDE-87C0-E67CAB196F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48057" y="3949250"/>
              <a:ext cx="3431265" cy="797"/>
            </a:xfrm>
            <a:prstGeom prst="straightConnector1">
              <a:avLst/>
            </a:prstGeom>
            <a:grpFill/>
            <a:ln w="9525" algn="ctr">
              <a:solidFill>
                <a:schemeClr val="bg1"/>
              </a:solidFill>
              <a:round/>
              <a:headEnd type="triangle" w="lg" len="lg"/>
              <a:tailEnd/>
            </a:ln>
          </p:spPr>
        </p:cxnSp>
        <p:cxnSp>
          <p:nvCxnSpPr>
            <p:cNvPr id="27" name="Conector de seta reta 20">
              <a:extLst>
                <a:ext uri="{FF2B5EF4-FFF2-40B4-BE49-F238E27FC236}">
                  <a16:creationId xmlns:a16="http://schemas.microsoft.com/office/drawing/2014/main" id="{96CEBB81-1162-46EF-A506-68278573490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63285" y="5665281"/>
              <a:ext cx="5022665" cy="1588"/>
            </a:xfrm>
            <a:prstGeom prst="straightConnector1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 type="triangle" w="lg" len="lg"/>
            </a:ln>
          </p:spPr>
        </p:cxnSp>
        <p:sp>
          <p:nvSpPr>
            <p:cNvPr id="28" name="CaixaDeTexto 22">
              <a:extLst>
                <a:ext uri="{FF2B5EF4-FFF2-40B4-BE49-F238E27FC236}">
                  <a16:creationId xmlns:a16="http://schemas.microsoft.com/office/drawing/2014/main" id="{00725AE6-BE9B-4910-8068-5682121CD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9463" y="2292601"/>
              <a:ext cx="79498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P [</a:t>
              </a:r>
              <a:r>
                <a:rPr lang="pt-BR" sz="1600" dirty="0" err="1">
                  <a:solidFill>
                    <a:schemeClr val="bg1"/>
                  </a:solidFill>
                </a:rPr>
                <a:t>mmca</a:t>
              </a:r>
              <a:r>
                <a:rPr lang="pt-BR" sz="1600" dirty="0">
                  <a:solidFill>
                    <a:schemeClr val="bg1"/>
                  </a:solidFill>
                </a:rPr>
                <a:t>]</a:t>
              </a:r>
            </a:p>
          </p:txBody>
        </p:sp>
        <p:sp>
          <p:nvSpPr>
            <p:cNvPr id="29" name="CaixaDeTexto 23">
              <a:extLst>
                <a:ext uri="{FF2B5EF4-FFF2-40B4-BE49-F238E27FC236}">
                  <a16:creationId xmlns:a16="http://schemas.microsoft.com/office/drawing/2014/main" id="{F6D81B33-29BD-4B95-B5CC-1DBD28F5D0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8530" y="5700908"/>
              <a:ext cx="938039" cy="3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</a:rPr>
                <a:t>Q [m³/h]</a:t>
              </a:r>
            </a:p>
          </p:txBody>
        </p:sp>
      </p:grpSp>
      <p:sp>
        <p:nvSpPr>
          <p:cNvPr id="31" name="Forma livre 28">
            <a:extLst>
              <a:ext uri="{FF2B5EF4-FFF2-40B4-BE49-F238E27FC236}">
                <a16:creationId xmlns:a16="http://schemas.microsoft.com/office/drawing/2014/main" id="{4E8056CA-9A00-4CAD-8D97-890BEAFFB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8645" y="4196938"/>
            <a:ext cx="4227512" cy="1425575"/>
          </a:xfrm>
          <a:custGeom>
            <a:avLst/>
            <a:gdLst>
              <a:gd name="T0" fmla="*/ 0 w 4227616"/>
              <a:gd name="T1" fmla="*/ 1426148 h 1425039"/>
              <a:gd name="T2" fmla="*/ 1840363 w 4227616"/>
              <a:gd name="T3" fmla="*/ 1176572 h 1425039"/>
              <a:gd name="T4" fmla="*/ 4226904 w 4227616"/>
              <a:gd name="T5" fmla="*/ 0 h 1425039"/>
              <a:gd name="T6" fmla="*/ 0 60000 65536"/>
              <a:gd name="T7" fmla="*/ 0 60000 65536"/>
              <a:gd name="T8" fmla="*/ 0 60000 65536"/>
              <a:gd name="T9" fmla="*/ 0 w 4227616"/>
              <a:gd name="T10" fmla="*/ 0 h 1425039"/>
              <a:gd name="T11" fmla="*/ 4227616 w 4227616"/>
              <a:gd name="T12" fmla="*/ 1425039 h 1425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7616" h="1425039">
                <a:moveTo>
                  <a:pt x="0" y="1425039"/>
                </a:moveTo>
                <a:cubicBezTo>
                  <a:pt x="568036" y="1419101"/>
                  <a:pt x="1136072" y="1413163"/>
                  <a:pt x="1840675" y="1175657"/>
                </a:cubicBezTo>
                <a:cubicBezTo>
                  <a:pt x="2545278" y="938151"/>
                  <a:pt x="3843647" y="195943"/>
                  <a:pt x="4227616" y="0"/>
                </a:cubicBezTo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2" name="CaixaDeTexto 35">
            <a:extLst>
              <a:ext uri="{FF2B5EF4-FFF2-40B4-BE49-F238E27FC236}">
                <a16:creationId xmlns:a16="http://schemas.microsoft.com/office/drawing/2014/main" id="{B8D6F790-F989-4AAF-AA0D-B17520806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9382" y="5052600"/>
            <a:ext cx="6778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</a:p>
        </p:txBody>
      </p:sp>
      <p:sp>
        <p:nvSpPr>
          <p:cNvPr id="33" name="CaixaDeTexto 37">
            <a:extLst>
              <a:ext uri="{FF2B5EF4-FFF2-40B4-BE49-F238E27FC236}">
                <a16:creationId xmlns:a16="http://schemas.microsoft.com/office/drawing/2014/main" id="{BC856B6C-C2CB-41FF-A8B5-6EEA5A7D0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3782" y="3865150"/>
            <a:ext cx="55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CCI</a:t>
            </a:r>
          </a:p>
        </p:txBody>
      </p:sp>
      <p:cxnSp>
        <p:nvCxnSpPr>
          <p:cNvPr id="34" name="Conector reto 43">
            <a:extLst>
              <a:ext uri="{FF2B5EF4-FFF2-40B4-BE49-F238E27FC236}">
                <a16:creationId xmlns:a16="http://schemas.microsoft.com/office/drawing/2014/main" id="{31C1FC94-9F4B-4A74-8256-F904BE5A5D6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747607" y="5081175"/>
            <a:ext cx="1104900" cy="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5" name="CaixaDeTexto 45">
            <a:extLst>
              <a:ext uri="{FF2B5EF4-FFF2-40B4-BE49-F238E27FC236}">
                <a16:creationId xmlns:a16="http://schemas.microsoft.com/office/drawing/2014/main" id="{4AF55704-507D-493B-A670-780B23B27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2082" y="5646325"/>
            <a:ext cx="6397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Q</a:t>
            </a:r>
            <a:r>
              <a:rPr lang="pt-BR" sz="1600" baseline="-25000" dirty="0">
                <a:solidFill>
                  <a:schemeClr val="bg1"/>
                </a:solidFill>
              </a:rPr>
              <a:t>OP</a:t>
            </a:r>
          </a:p>
        </p:txBody>
      </p:sp>
      <p:cxnSp>
        <p:nvCxnSpPr>
          <p:cNvPr id="36" name="Conector reto 58">
            <a:extLst>
              <a:ext uri="{FF2B5EF4-FFF2-40B4-BE49-F238E27FC236}">
                <a16:creationId xmlns:a16="http://schemas.microsoft.com/office/drawing/2014/main" id="{4231BBAB-97F1-4558-A22E-F472AE23E96C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618645" y="4476338"/>
            <a:ext cx="3646487" cy="635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7" name="CaixaDeTexto 59">
            <a:extLst>
              <a:ext uri="{FF2B5EF4-FFF2-40B4-BE49-F238E27FC236}">
                <a16:creationId xmlns:a16="http://schemas.microsoft.com/office/drawing/2014/main" id="{9F29B6AD-4F91-4163-8D3C-0353DC2C4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107" y="4327113"/>
            <a:ext cx="6302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</a:t>
            </a:r>
            <a:r>
              <a:rPr lang="pt-BR" sz="1600" baseline="-25000" dirty="0">
                <a:solidFill>
                  <a:schemeClr val="bg1"/>
                </a:solidFill>
              </a:rPr>
              <a:t>OP</a:t>
            </a:r>
          </a:p>
        </p:txBody>
      </p:sp>
      <p:sp>
        <p:nvSpPr>
          <p:cNvPr id="38" name="CaixaDeTexto 71">
            <a:extLst>
              <a:ext uri="{FF2B5EF4-FFF2-40B4-BE49-F238E27FC236}">
                <a16:creationId xmlns:a16="http://schemas.microsoft.com/office/drawing/2014/main" id="{D1A3CA3D-BB31-4C8C-84DD-759042A7F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157" y="3152363"/>
            <a:ext cx="1638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Ponto de Funcionamento</a:t>
            </a:r>
            <a:endParaRPr lang="pt-BR" sz="1600" baseline="-25000" dirty="0">
              <a:solidFill>
                <a:schemeClr val="bg1"/>
              </a:solidFill>
            </a:endParaRPr>
          </a:p>
        </p:txBody>
      </p:sp>
      <p:cxnSp>
        <p:nvCxnSpPr>
          <p:cNvPr id="39" name="Conector em curva 35">
            <a:extLst>
              <a:ext uri="{FF2B5EF4-FFF2-40B4-BE49-F238E27FC236}">
                <a16:creationId xmlns:a16="http://schemas.microsoft.com/office/drawing/2014/main" id="{64AF2A32-239F-4F67-97C6-450325CE95E3}"/>
              </a:ext>
            </a:extLst>
          </p:cNvPr>
          <p:cNvCxnSpPr>
            <a:cxnSpLocks noChangeShapeType="1"/>
            <a:stCxn id="38" idx="2"/>
          </p:cNvCxnSpPr>
          <p:nvPr/>
        </p:nvCxnSpPr>
        <p:spPr bwMode="auto">
          <a:xfrm rot="5400000">
            <a:off x="7028594" y="4008026"/>
            <a:ext cx="638175" cy="9525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8DB6C40C-D683-4378-8507-E36E296F0CD5}"/>
              </a:ext>
            </a:extLst>
          </p:cNvPr>
          <p:cNvSpPr/>
          <p:nvPr/>
        </p:nvSpPr>
        <p:spPr>
          <a:xfrm>
            <a:off x="4876800" y="3362325"/>
            <a:ext cx="3371850" cy="1762125"/>
          </a:xfrm>
          <a:custGeom>
            <a:avLst/>
            <a:gdLst>
              <a:gd name="connsiteX0" fmla="*/ 3371850 w 3371850"/>
              <a:gd name="connsiteY0" fmla="*/ 1762125 h 1762125"/>
              <a:gd name="connsiteX1" fmla="*/ 2419350 w 3371850"/>
              <a:gd name="connsiteY1" fmla="*/ 1123950 h 1762125"/>
              <a:gd name="connsiteX2" fmla="*/ 1609725 w 3371850"/>
              <a:gd name="connsiteY2" fmla="*/ 600075 h 1762125"/>
              <a:gd name="connsiteX3" fmla="*/ 695325 w 3371850"/>
              <a:gd name="connsiteY3" fmla="*/ 142875 h 1762125"/>
              <a:gd name="connsiteX4" fmla="*/ 0 w 3371850"/>
              <a:gd name="connsiteY4" fmla="*/ 0 h 1762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1850" h="1762125">
                <a:moveTo>
                  <a:pt x="3371850" y="1762125"/>
                </a:moveTo>
                <a:lnTo>
                  <a:pt x="2419350" y="1123950"/>
                </a:lnTo>
                <a:cubicBezTo>
                  <a:pt x="2125663" y="930275"/>
                  <a:pt x="1897062" y="763587"/>
                  <a:pt x="1609725" y="600075"/>
                </a:cubicBezTo>
                <a:cubicBezTo>
                  <a:pt x="1322388" y="436563"/>
                  <a:pt x="963612" y="242887"/>
                  <a:pt x="695325" y="142875"/>
                </a:cubicBezTo>
                <a:cubicBezTo>
                  <a:pt x="427038" y="42863"/>
                  <a:pt x="209550" y="3175"/>
                  <a:pt x="0" y="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lipse 33">
            <a:extLst>
              <a:ext uri="{FF2B5EF4-FFF2-40B4-BE49-F238E27FC236}">
                <a16:creationId xmlns:a16="http://schemas.microsoft.com/office/drawing/2014/main" id="{99F6E564-A7A3-414C-9126-944C2B9B2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1320" y="4422363"/>
            <a:ext cx="130175" cy="1317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28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4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5" grpId="0"/>
      <p:bldP spid="37" grpId="0"/>
      <p:bldP spid="38" grpId="0"/>
      <p:bldP spid="2" grpId="0" animBg="1"/>
      <p:bldP spid="4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2DEC2A2-3DB6-40FC-AB69-2B55402A9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284" y="1004816"/>
            <a:ext cx="5391398" cy="5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Associação em Paralelo: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7500AF8-8496-43CB-9117-3BBCD96D9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283" y="1633466"/>
            <a:ext cx="8608991" cy="5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Traçando a curva para </a:t>
            </a:r>
            <a:r>
              <a:rPr lang="pt-BR" sz="2800" b="1" kern="0" dirty="0">
                <a:ln w="3175">
                  <a:solidFill>
                    <a:schemeClr val="tx1"/>
                  </a:solidFill>
                </a:ln>
              </a:rPr>
              <a:t>Associação em Paralelo:</a:t>
            </a:r>
          </a:p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6" name="Retângulo 11">
            <a:extLst>
              <a:ext uri="{FF2B5EF4-FFF2-40B4-BE49-F238E27FC236}">
                <a16:creationId xmlns:a16="http://schemas.microsoft.com/office/drawing/2014/main" id="{9FA7DC48-1F9C-46B1-AEC4-3EE03BA0F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381" y="2294007"/>
            <a:ext cx="6419850" cy="4002087"/>
          </a:xfrm>
          <a:prstGeom prst="rect">
            <a:avLst/>
          </a:prstGeom>
          <a:solidFill>
            <a:schemeClr val="tx1"/>
          </a:solidFill>
          <a:ln w="15875" algn="ctr">
            <a:noFill/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47" name="Conector de seta reta 18">
            <a:extLst>
              <a:ext uri="{FF2B5EF4-FFF2-40B4-BE49-F238E27FC236}">
                <a16:creationId xmlns:a16="http://schemas.microsoft.com/office/drawing/2014/main" id="{7353AADA-4A44-4B34-B6BC-7D74B1709C7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88083" y="3844811"/>
            <a:ext cx="2813422" cy="1588"/>
          </a:xfrm>
          <a:prstGeom prst="straightConnector1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 type="triangle" w="lg" len="lg"/>
            <a:tailEnd/>
          </a:ln>
        </p:spPr>
      </p:cxnSp>
      <p:cxnSp>
        <p:nvCxnSpPr>
          <p:cNvPr id="48" name="Conector de seta reta 20">
            <a:extLst>
              <a:ext uri="{FF2B5EF4-FFF2-40B4-BE49-F238E27FC236}">
                <a16:creationId xmlns:a16="http://schemas.microsoft.com/office/drawing/2014/main" id="{79CD7972-2383-4508-9EA8-2F264EFC03B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93195" y="5247540"/>
            <a:ext cx="5352009" cy="1588"/>
          </a:xfrm>
          <a:prstGeom prst="straightConnector1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49" name="CaixaDeTexto 22">
            <a:extLst>
              <a:ext uri="{FF2B5EF4-FFF2-40B4-BE49-F238E27FC236}">
                <a16:creationId xmlns:a16="http://schemas.microsoft.com/office/drawing/2014/main" id="{900D0A28-4016-48CA-841F-544094E29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5856" y="2495891"/>
            <a:ext cx="876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 [</a:t>
            </a:r>
            <a:r>
              <a:rPr lang="pt-BR" sz="1600" dirty="0" err="1">
                <a:solidFill>
                  <a:schemeClr val="bg1"/>
                </a:solidFill>
              </a:rPr>
              <a:t>mmca</a:t>
            </a:r>
            <a:r>
              <a:rPr lang="pt-BR" sz="1600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0" name="CaixaDeTexto 23">
            <a:extLst>
              <a:ext uri="{FF2B5EF4-FFF2-40B4-BE49-F238E27FC236}">
                <a16:creationId xmlns:a16="http://schemas.microsoft.com/office/drawing/2014/main" id="{ADB4FA35-9B63-4D5F-B6EF-87F0983C2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428" y="5304122"/>
            <a:ext cx="938047" cy="3385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Q [m³/h]</a:t>
            </a:r>
          </a:p>
        </p:txBody>
      </p:sp>
      <p:sp>
        <p:nvSpPr>
          <p:cNvPr id="9" name="Forma livre 27">
            <a:extLst>
              <a:ext uri="{FF2B5EF4-FFF2-40B4-BE49-F238E27FC236}">
                <a16:creationId xmlns:a16="http://schemas.microsoft.com/office/drawing/2014/main" id="{6CD7200B-D150-4A76-B779-C3D309453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8623" y="3279844"/>
            <a:ext cx="3336963" cy="1438275"/>
          </a:xfrm>
          <a:custGeom>
            <a:avLst/>
            <a:gdLst>
              <a:gd name="T0" fmla="*/ 0 w 4643252"/>
              <a:gd name="T1" fmla="*/ 0 h 2220686"/>
              <a:gd name="T2" fmla="*/ 2468280 w 4643252"/>
              <a:gd name="T3" fmla="*/ 401155 h 2220686"/>
              <a:gd name="T4" fmla="*/ 4639891 w 4643252"/>
              <a:gd name="T5" fmla="*/ 1056566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337944"/>
              <a:gd name="connsiteY0" fmla="*/ 0 h 1842437"/>
              <a:gd name="connsiteX1" fmla="*/ 1164759 w 3337944"/>
              <a:gd name="connsiteY1" fmla="*/ 464899 h 1842437"/>
              <a:gd name="connsiteX2" fmla="*/ 3337944 w 3337944"/>
              <a:gd name="connsiteY2" fmla="*/ 1842437 h 1842437"/>
              <a:gd name="connsiteX0" fmla="*/ 0 w 3337944"/>
              <a:gd name="connsiteY0" fmla="*/ 0 h 1842437"/>
              <a:gd name="connsiteX1" fmla="*/ 1593510 w 3337944"/>
              <a:gd name="connsiteY1" fmla="*/ 696729 h 1842437"/>
              <a:gd name="connsiteX2" fmla="*/ 3337944 w 3337944"/>
              <a:gd name="connsiteY2" fmla="*/ 1842437 h 1842437"/>
              <a:gd name="connsiteX0" fmla="*/ 0 w 3337944"/>
              <a:gd name="connsiteY0" fmla="*/ 0 h 1842437"/>
              <a:gd name="connsiteX1" fmla="*/ 1593510 w 3337944"/>
              <a:gd name="connsiteY1" fmla="*/ 696729 h 1842437"/>
              <a:gd name="connsiteX2" fmla="*/ 3337944 w 3337944"/>
              <a:gd name="connsiteY2" fmla="*/ 1842437 h 1842437"/>
              <a:gd name="connsiteX0" fmla="*/ 0 w 3337944"/>
              <a:gd name="connsiteY0" fmla="*/ 0 h 1842437"/>
              <a:gd name="connsiteX1" fmla="*/ 1593510 w 3337944"/>
              <a:gd name="connsiteY1" fmla="*/ 696729 h 1842437"/>
              <a:gd name="connsiteX2" fmla="*/ 3337944 w 3337944"/>
              <a:gd name="connsiteY2" fmla="*/ 1842437 h 184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37944" h="1842437">
                <a:moveTo>
                  <a:pt x="0" y="0"/>
                </a:moveTo>
                <a:cubicBezTo>
                  <a:pt x="848096" y="236517"/>
                  <a:pt x="848218" y="314414"/>
                  <a:pt x="1593510" y="696729"/>
                </a:cubicBezTo>
                <a:cubicBezTo>
                  <a:pt x="2367385" y="1115649"/>
                  <a:pt x="3001476" y="1606910"/>
                  <a:pt x="3337944" y="1842437"/>
                </a:cubicBezTo>
              </a:path>
            </a:pathLst>
          </a:cu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35">
            <a:extLst>
              <a:ext uri="{FF2B5EF4-FFF2-40B4-BE49-F238E27FC236}">
                <a16:creationId xmlns:a16="http://schemas.microsoft.com/office/drawing/2014/main" id="{69929C46-3963-433E-B886-691938627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4868" y="3984694"/>
            <a:ext cx="1341449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PARALELO</a:t>
            </a:r>
          </a:p>
        </p:txBody>
      </p:sp>
      <p:sp>
        <p:nvSpPr>
          <p:cNvPr id="12" name="Forma livre 27">
            <a:extLst>
              <a:ext uri="{FF2B5EF4-FFF2-40B4-BE49-F238E27FC236}">
                <a16:creationId xmlns:a16="http://schemas.microsoft.com/office/drawing/2014/main" id="{1F897740-0614-4DBF-B821-948AC5C52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5673" y="3251269"/>
            <a:ext cx="1765319" cy="1466850"/>
          </a:xfrm>
          <a:custGeom>
            <a:avLst/>
            <a:gdLst>
              <a:gd name="T0" fmla="*/ 0 w 4643252"/>
              <a:gd name="T1" fmla="*/ 0 h 2220686"/>
              <a:gd name="T2" fmla="*/ 311042 w 4643252"/>
              <a:gd name="T3" fmla="*/ 401155 h 2220686"/>
              <a:gd name="T4" fmla="*/ 584701 w 4643252"/>
              <a:gd name="T5" fmla="*/ 1056566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522039"/>
              <a:gd name="connsiteY0" fmla="*/ 0 h 1879042"/>
              <a:gd name="connsiteX1" fmla="*/ 1348854 w 3522039"/>
              <a:gd name="connsiteY1" fmla="*/ 501504 h 1879042"/>
              <a:gd name="connsiteX2" fmla="*/ 3522039 w 3522039"/>
              <a:gd name="connsiteY2" fmla="*/ 1879042 h 1879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2039" h="1879042">
                <a:moveTo>
                  <a:pt x="0" y="0"/>
                </a:moveTo>
                <a:cubicBezTo>
                  <a:pt x="848096" y="236517"/>
                  <a:pt x="574979" y="131390"/>
                  <a:pt x="1348854" y="501504"/>
                </a:cubicBezTo>
                <a:cubicBezTo>
                  <a:pt x="2122729" y="871618"/>
                  <a:pt x="3185571" y="1643515"/>
                  <a:pt x="3522039" y="1879042"/>
                </a:cubicBezTo>
              </a:path>
            </a:pathLst>
          </a:custGeom>
          <a:solidFill>
            <a:schemeClr val="tx1"/>
          </a:solidFill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CaixaDeTexto 35">
            <a:extLst>
              <a:ext uri="{FF2B5EF4-FFF2-40B4-BE49-F238E27FC236}">
                <a16:creationId xmlns:a16="http://schemas.microsoft.com/office/drawing/2014/main" id="{8C789600-4739-4B74-9275-7EA420A6E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300" y="2740094"/>
            <a:ext cx="119857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SIMPLES</a:t>
            </a:r>
          </a:p>
        </p:txBody>
      </p:sp>
      <p:sp>
        <p:nvSpPr>
          <p:cNvPr id="14" name="CaixaDeTexto 45">
            <a:extLst>
              <a:ext uri="{FF2B5EF4-FFF2-40B4-BE49-F238E27FC236}">
                <a16:creationId xmlns:a16="http://schemas.microsoft.com/office/drawing/2014/main" id="{AFA3679B-F846-4FCD-999D-B1D2D2E20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9340" y="5302319"/>
            <a:ext cx="285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5" name="CaixaDeTexto 59">
            <a:extLst>
              <a:ext uri="{FF2B5EF4-FFF2-40B4-BE49-F238E27FC236}">
                <a16:creationId xmlns:a16="http://schemas.microsoft.com/office/drawing/2014/main" id="{FD5C7DE7-11C6-415B-8C46-CC29113A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382" y="4418082"/>
            <a:ext cx="465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</a:t>
            </a:r>
            <a:r>
              <a:rPr lang="pt-BR" sz="1600" baseline="-25000" dirty="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16" name="Conector reto 58">
            <a:extLst>
              <a:ext uri="{FF2B5EF4-FFF2-40B4-BE49-F238E27FC236}">
                <a16:creationId xmlns:a16="http://schemas.microsoft.com/office/drawing/2014/main" id="{6A2F6299-9D5C-4752-8345-0CA75CA450EC}"/>
              </a:ext>
            </a:extLst>
          </p:cNvPr>
          <p:cNvCxnSpPr>
            <a:cxnSpLocks noChangeShapeType="1"/>
            <a:stCxn id="45" idx="2"/>
          </p:cNvCxnSpPr>
          <p:nvPr/>
        </p:nvCxnSpPr>
        <p:spPr bwMode="auto">
          <a:xfrm rot="10800000">
            <a:off x="3890523" y="4568894"/>
            <a:ext cx="4368836" cy="26194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cxnSp>
        <p:nvCxnSpPr>
          <p:cNvPr id="17" name="Conector reto 58">
            <a:extLst>
              <a:ext uri="{FF2B5EF4-FFF2-40B4-BE49-F238E27FC236}">
                <a16:creationId xmlns:a16="http://schemas.microsoft.com/office/drawing/2014/main" id="{157A3DF0-B3C5-4D19-BBDB-5D809509CEB9}"/>
              </a:ext>
            </a:extLst>
          </p:cNvPr>
          <p:cNvCxnSpPr>
            <a:cxnSpLocks noChangeShapeType="1"/>
            <a:stCxn id="36" idx="2"/>
          </p:cNvCxnSpPr>
          <p:nvPr/>
        </p:nvCxnSpPr>
        <p:spPr bwMode="auto">
          <a:xfrm rot="10800000">
            <a:off x="3890524" y="4197419"/>
            <a:ext cx="3673505" cy="26194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cxnSp>
        <p:nvCxnSpPr>
          <p:cNvPr id="18" name="Conector reto 58">
            <a:extLst>
              <a:ext uri="{FF2B5EF4-FFF2-40B4-BE49-F238E27FC236}">
                <a16:creationId xmlns:a16="http://schemas.microsoft.com/office/drawing/2014/main" id="{AA7FAD6A-FBC7-4F19-9780-939EC3C4E09D}"/>
              </a:ext>
            </a:extLst>
          </p:cNvPr>
          <p:cNvCxnSpPr>
            <a:cxnSpLocks noChangeShapeType="1"/>
            <a:stCxn id="33" idx="2"/>
          </p:cNvCxnSpPr>
          <p:nvPr/>
        </p:nvCxnSpPr>
        <p:spPr bwMode="auto">
          <a:xfrm rot="10800000">
            <a:off x="3890524" y="3797369"/>
            <a:ext cx="2835298" cy="7144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cxnSp>
        <p:nvCxnSpPr>
          <p:cNvPr id="19" name="Conector reto 58">
            <a:extLst>
              <a:ext uri="{FF2B5EF4-FFF2-40B4-BE49-F238E27FC236}">
                <a16:creationId xmlns:a16="http://schemas.microsoft.com/office/drawing/2014/main" id="{5FE2E2F2-7545-47C2-9520-80EC76214EB9}"/>
              </a:ext>
            </a:extLst>
          </p:cNvPr>
          <p:cNvCxnSpPr>
            <a:cxnSpLocks noChangeShapeType="1"/>
            <a:stCxn id="27" idx="2"/>
          </p:cNvCxnSpPr>
          <p:nvPr/>
        </p:nvCxnSpPr>
        <p:spPr bwMode="auto">
          <a:xfrm rot="10800000" flipV="1">
            <a:off x="3890524" y="3356839"/>
            <a:ext cx="1587514" cy="238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20" name="CaixaDeTexto 59">
            <a:extLst>
              <a:ext uri="{FF2B5EF4-FFF2-40B4-BE49-F238E27FC236}">
                <a16:creationId xmlns:a16="http://schemas.microsoft.com/office/drawing/2014/main" id="{AE7F5AAF-29FC-42D7-84CF-9ABBA6560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382" y="4037082"/>
            <a:ext cx="465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</a:t>
            </a:r>
            <a:r>
              <a:rPr lang="pt-BR" sz="16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CaixaDeTexto 59">
            <a:extLst>
              <a:ext uri="{FF2B5EF4-FFF2-40B4-BE49-F238E27FC236}">
                <a16:creationId xmlns:a16="http://schemas.microsoft.com/office/drawing/2014/main" id="{42384094-A054-4C21-8672-468CAC019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382" y="3627507"/>
            <a:ext cx="465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</a:t>
            </a:r>
            <a:r>
              <a:rPr lang="pt-BR" sz="160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CaixaDeTexto 59">
            <a:extLst>
              <a:ext uri="{FF2B5EF4-FFF2-40B4-BE49-F238E27FC236}">
                <a16:creationId xmlns:a16="http://schemas.microsoft.com/office/drawing/2014/main" id="{7357E967-2BB8-4262-91FC-72C61E803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382" y="3208407"/>
            <a:ext cx="465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</a:t>
            </a:r>
            <a:r>
              <a:rPr lang="pt-BR" sz="1600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23" name="Conector reto 43">
            <a:extLst>
              <a:ext uri="{FF2B5EF4-FFF2-40B4-BE49-F238E27FC236}">
                <a16:creationId xmlns:a16="http://schemas.microsoft.com/office/drawing/2014/main" id="{92498FED-ED16-4267-9E55-134273E6C5B3}"/>
              </a:ext>
            </a:extLst>
          </p:cNvPr>
          <p:cNvCxnSpPr>
            <a:cxnSpLocks noChangeShapeType="1"/>
            <a:stCxn id="24" idx="4"/>
            <a:endCxn id="14" idx="0"/>
          </p:cNvCxnSpPr>
          <p:nvPr/>
        </p:nvCxnSpPr>
        <p:spPr bwMode="auto">
          <a:xfrm rot="5400000">
            <a:off x="3754402" y="4360535"/>
            <a:ext cx="1879600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24" name="Elipse 33">
            <a:extLst>
              <a:ext uri="{FF2B5EF4-FFF2-40B4-BE49-F238E27FC236}">
                <a16:creationId xmlns:a16="http://schemas.microsoft.com/office/drawing/2014/main" id="{101C46E1-5C69-4F83-9497-BA4242D49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0304" y="3290957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25" name="CaixaDeTexto 45">
            <a:extLst>
              <a:ext uri="{FF2B5EF4-FFF2-40B4-BE49-F238E27FC236}">
                <a16:creationId xmlns:a16="http://schemas.microsoft.com/office/drawing/2014/main" id="{84931069-D33D-43D5-8150-B18BFC4AF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0398" y="5721420"/>
            <a:ext cx="4286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2Q</a:t>
            </a:r>
            <a:r>
              <a:rPr lang="pt-BR" sz="1600" baseline="-25000">
                <a:solidFill>
                  <a:schemeClr val="bg1"/>
                </a:solidFill>
              </a:rPr>
              <a:t>1</a:t>
            </a:r>
          </a:p>
        </p:txBody>
      </p:sp>
      <p:cxnSp>
        <p:nvCxnSpPr>
          <p:cNvPr id="26" name="Conector reto 43">
            <a:extLst>
              <a:ext uri="{FF2B5EF4-FFF2-40B4-BE49-F238E27FC236}">
                <a16:creationId xmlns:a16="http://schemas.microsoft.com/office/drawing/2014/main" id="{184EBC06-032C-4A19-91B8-C8EB382D05EF}"/>
              </a:ext>
            </a:extLst>
          </p:cNvPr>
          <p:cNvCxnSpPr>
            <a:cxnSpLocks noChangeShapeType="1"/>
            <a:stCxn id="27" idx="4"/>
            <a:endCxn id="25" idx="0"/>
          </p:cNvCxnSpPr>
          <p:nvPr/>
        </p:nvCxnSpPr>
        <p:spPr bwMode="auto">
          <a:xfrm rot="16200000" flipH="1">
            <a:off x="4394965" y="4571673"/>
            <a:ext cx="2298700" cy="793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27" name="Elipse 33">
            <a:extLst>
              <a:ext uri="{FF2B5EF4-FFF2-40B4-BE49-F238E27FC236}">
                <a16:creationId xmlns:a16="http://schemas.microsoft.com/office/drawing/2014/main" id="{4E9BD8AE-A97D-419F-888C-B054D42A1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037" y="3290958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28" name="CaixaDeTexto 45">
            <a:extLst>
              <a:ext uri="{FF2B5EF4-FFF2-40B4-BE49-F238E27FC236}">
                <a16:creationId xmlns:a16="http://schemas.microsoft.com/office/drawing/2014/main" id="{1E8DE0F5-4357-402E-94DD-877D1AE65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724" y="5302319"/>
            <a:ext cx="285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29" name="Conector reto 43">
            <a:extLst>
              <a:ext uri="{FF2B5EF4-FFF2-40B4-BE49-F238E27FC236}">
                <a16:creationId xmlns:a16="http://schemas.microsoft.com/office/drawing/2014/main" id="{CAF2A405-43D0-438B-8C82-88724E6A6D7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753470" y="4270444"/>
            <a:ext cx="24606" cy="1031875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0" name="Elipse 33">
            <a:extLst>
              <a:ext uri="{FF2B5EF4-FFF2-40B4-BE49-F238E27FC236}">
                <a16:creationId xmlns:a16="http://schemas.microsoft.com/office/drawing/2014/main" id="{FC5FCEBE-CA3D-4930-A97A-892C09F61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7113" y="4138682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31" name="CaixaDeTexto 45">
            <a:extLst>
              <a:ext uri="{FF2B5EF4-FFF2-40B4-BE49-F238E27FC236}">
                <a16:creationId xmlns:a16="http://schemas.microsoft.com/office/drawing/2014/main" id="{D9859702-CEDF-464F-AF9A-E50CA47BC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657" y="5683319"/>
            <a:ext cx="438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2Q</a:t>
            </a:r>
            <a:r>
              <a:rPr lang="pt-BR" sz="1600" baseline="-2500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32" name="Conector reto 43">
            <a:extLst>
              <a:ext uri="{FF2B5EF4-FFF2-40B4-BE49-F238E27FC236}">
                <a16:creationId xmlns:a16="http://schemas.microsoft.com/office/drawing/2014/main" id="{7419F9A8-46DA-46AE-B7FC-F130F25DB208}"/>
              </a:ext>
            </a:extLst>
          </p:cNvPr>
          <p:cNvCxnSpPr>
            <a:cxnSpLocks noChangeShapeType="1"/>
            <a:stCxn id="33" idx="4"/>
            <a:endCxn id="31" idx="0"/>
          </p:cNvCxnSpPr>
          <p:nvPr/>
        </p:nvCxnSpPr>
        <p:spPr bwMode="auto">
          <a:xfrm rot="5400000">
            <a:off x="5883257" y="4774872"/>
            <a:ext cx="1812925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3" name="Elipse 33">
            <a:extLst>
              <a:ext uri="{FF2B5EF4-FFF2-40B4-BE49-F238E27FC236}">
                <a16:creationId xmlns:a16="http://schemas.microsoft.com/office/drawing/2014/main" id="{A0F88D1C-21F8-4080-A98F-F03E2BCF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5822" y="3738632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34" name="CaixaDeTexto 45">
            <a:extLst>
              <a:ext uri="{FF2B5EF4-FFF2-40B4-BE49-F238E27FC236}">
                <a16:creationId xmlns:a16="http://schemas.microsoft.com/office/drawing/2014/main" id="{CB55DC13-5C41-4538-A73C-A7DED09CE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6864" y="5683319"/>
            <a:ext cx="438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2Q</a:t>
            </a:r>
            <a:r>
              <a:rPr lang="pt-BR" sz="1600" baseline="-2500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35" name="Conector reto 43">
            <a:extLst>
              <a:ext uri="{FF2B5EF4-FFF2-40B4-BE49-F238E27FC236}">
                <a16:creationId xmlns:a16="http://schemas.microsoft.com/office/drawing/2014/main" id="{45E85D35-DECF-473D-9528-A925EF96818D}"/>
              </a:ext>
            </a:extLst>
          </p:cNvPr>
          <p:cNvCxnSpPr>
            <a:cxnSpLocks noChangeShapeType="1"/>
            <a:stCxn id="36" idx="4"/>
            <a:endCxn id="34" idx="0"/>
          </p:cNvCxnSpPr>
          <p:nvPr/>
        </p:nvCxnSpPr>
        <p:spPr bwMode="auto">
          <a:xfrm rot="5400000">
            <a:off x="6931014" y="4984422"/>
            <a:ext cx="1393825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6" name="Elipse 33">
            <a:extLst>
              <a:ext uri="{FF2B5EF4-FFF2-40B4-BE49-F238E27FC236}">
                <a16:creationId xmlns:a16="http://schemas.microsoft.com/office/drawing/2014/main" id="{E9F36300-9CF0-4FB1-A1E4-5D72B6DEA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028" y="4157732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37" name="CaixaDeTexto 45">
            <a:extLst>
              <a:ext uri="{FF2B5EF4-FFF2-40B4-BE49-F238E27FC236}">
                <a16:creationId xmlns:a16="http://schemas.microsoft.com/office/drawing/2014/main" id="{03DF943A-8D5C-4F8B-8A0F-239B0DCC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8470" y="5302319"/>
            <a:ext cx="285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3</a:t>
            </a:r>
          </a:p>
        </p:txBody>
      </p:sp>
      <p:cxnSp>
        <p:nvCxnSpPr>
          <p:cNvPr id="38" name="Conector reto 43">
            <a:extLst>
              <a:ext uri="{FF2B5EF4-FFF2-40B4-BE49-F238E27FC236}">
                <a16:creationId xmlns:a16="http://schemas.microsoft.com/office/drawing/2014/main" id="{9DF20305-B419-4CD8-A357-F5B81D336D03}"/>
              </a:ext>
            </a:extLst>
          </p:cNvPr>
          <p:cNvCxnSpPr>
            <a:cxnSpLocks noChangeShapeType="1"/>
            <a:stCxn id="39" idx="4"/>
            <a:endCxn id="37" idx="0"/>
          </p:cNvCxnSpPr>
          <p:nvPr/>
        </p:nvCxnSpPr>
        <p:spPr bwMode="auto">
          <a:xfrm rot="5400000">
            <a:off x="4587845" y="4574847"/>
            <a:ext cx="1450975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39" name="Elipse 33">
            <a:extLst>
              <a:ext uri="{FF2B5EF4-FFF2-40B4-BE49-F238E27FC236}">
                <a16:creationId xmlns:a16="http://schemas.microsoft.com/office/drawing/2014/main" id="{9E4B60AD-6DBC-429F-B4B6-ACC6A7DC0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434" y="3719582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40" name="CaixaDeTexto 45">
            <a:extLst>
              <a:ext uri="{FF2B5EF4-FFF2-40B4-BE49-F238E27FC236}">
                <a16:creationId xmlns:a16="http://schemas.microsoft.com/office/drawing/2014/main" id="{12CC1F96-D104-4553-9A0E-5F04AE00E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051" y="5302319"/>
            <a:ext cx="2857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Q4</a:t>
            </a:r>
            <a:endParaRPr lang="pt-BR" sz="1600" baseline="-25000">
              <a:solidFill>
                <a:schemeClr val="bg1"/>
              </a:solidFill>
            </a:endParaRPr>
          </a:p>
        </p:txBody>
      </p:sp>
      <p:cxnSp>
        <p:nvCxnSpPr>
          <p:cNvPr id="41" name="Conector reto 43">
            <a:extLst>
              <a:ext uri="{FF2B5EF4-FFF2-40B4-BE49-F238E27FC236}">
                <a16:creationId xmlns:a16="http://schemas.microsoft.com/office/drawing/2014/main" id="{DA08922F-2FBE-4A10-98CB-5F214515370A}"/>
              </a:ext>
            </a:extLst>
          </p:cNvPr>
          <p:cNvCxnSpPr>
            <a:cxnSpLocks noChangeShapeType="1"/>
            <a:stCxn id="42" idx="4"/>
          </p:cNvCxnSpPr>
          <p:nvPr/>
        </p:nvCxnSpPr>
        <p:spPr bwMode="auto">
          <a:xfrm rot="5400000">
            <a:off x="5764188" y="4970135"/>
            <a:ext cx="660400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42" name="Elipse 33">
            <a:extLst>
              <a:ext uri="{FF2B5EF4-FFF2-40B4-BE49-F238E27FC236}">
                <a16:creationId xmlns:a16="http://schemas.microsoft.com/office/drawing/2014/main" id="{4B3E0A0D-4049-430D-8C85-0F68AF445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491" y="4510157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43" name="CaixaDeTexto 45">
            <a:extLst>
              <a:ext uri="{FF2B5EF4-FFF2-40B4-BE49-F238E27FC236}">
                <a16:creationId xmlns:a16="http://schemas.microsoft.com/office/drawing/2014/main" id="{AC942BCC-994D-4374-AEF1-824FF39F08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2195" y="5683319"/>
            <a:ext cx="4381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2Q</a:t>
            </a:r>
            <a:r>
              <a:rPr lang="pt-BR" sz="1600" baseline="-2500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57EBE2E6-311A-4CAE-A0B4-4BCD29715C3B}"/>
              </a:ext>
            </a:extLst>
          </p:cNvPr>
          <p:cNvCxnSpPr>
            <a:cxnSpLocks noChangeShapeType="1"/>
            <a:stCxn id="45" idx="4"/>
            <a:endCxn id="43" idx="0"/>
          </p:cNvCxnSpPr>
          <p:nvPr/>
        </p:nvCxnSpPr>
        <p:spPr bwMode="auto">
          <a:xfrm rot="5400000">
            <a:off x="7812082" y="5170160"/>
            <a:ext cx="1022350" cy="3969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45" name="Elipse 33">
            <a:extLst>
              <a:ext uri="{FF2B5EF4-FFF2-40B4-BE49-F238E27FC236}">
                <a16:creationId xmlns:a16="http://schemas.microsoft.com/office/drawing/2014/main" id="{06A795FC-34A7-4981-8F24-06DB19FCB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9359" y="4529207"/>
            <a:ext cx="131763" cy="1317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51" name="Conector em curva 101">
            <a:extLst>
              <a:ext uri="{FF2B5EF4-FFF2-40B4-BE49-F238E27FC236}">
                <a16:creationId xmlns:a16="http://schemas.microsoft.com/office/drawing/2014/main" id="{BC5AA573-7031-49C9-B9A6-23707AD128C6}"/>
              </a:ext>
            </a:extLst>
          </p:cNvPr>
          <p:cNvCxnSpPr>
            <a:cxnSpLocks noChangeShapeType="1"/>
            <a:stCxn id="13" idx="2"/>
          </p:cNvCxnSpPr>
          <p:nvPr/>
        </p:nvCxnSpPr>
        <p:spPr bwMode="auto">
          <a:xfrm rot="5400000">
            <a:off x="5439174" y="3255238"/>
            <a:ext cx="1011237" cy="65722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52" name="Espaço Reservado para Número de Slide 4">
            <a:extLst>
              <a:ext uri="{FF2B5EF4-FFF2-40B4-BE49-F238E27FC236}">
                <a16:creationId xmlns:a16="http://schemas.microsoft.com/office/drawing/2014/main" id="{A284287C-CDE2-4230-B1FC-255CBF86E5F3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8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grpSp>
        <p:nvGrpSpPr>
          <p:cNvPr id="5" name="Grupo 7">
            <a:extLst>
              <a:ext uri="{FF2B5EF4-FFF2-40B4-BE49-F238E27FC236}">
                <a16:creationId xmlns:a16="http://schemas.microsoft.com/office/drawing/2014/main" id="{54109836-0AE3-4369-8A87-99D66327A57E}"/>
              </a:ext>
            </a:extLst>
          </p:cNvPr>
          <p:cNvGrpSpPr>
            <a:grpSpLocks/>
          </p:cNvGrpSpPr>
          <p:nvPr/>
        </p:nvGrpSpPr>
        <p:grpSpPr bwMode="auto">
          <a:xfrm>
            <a:off x="3083358" y="1988086"/>
            <a:ext cx="6411912" cy="4002087"/>
            <a:chOff x="1306513" y="2090717"/>
            <a:chExt cx="6411912" cy="4002088"/>
          </a:xfrm>
          <a:solidFill>
            <a:srgbClr val="FFFFFF"/>
          </a:solidFill>
        </p:grpSpPr>
        <p:sp>
          <p:nvSpPr>
            <p:cNvPr id="6" name="Retângulo 11">
              <a:extLst>
                <a:ext uri="{FF2B5EF4-FFF2-40B4-BE49-F238E27FC236}">
                  <a16:creationId xmlns:a16="http://schemas.microsoft.com/office/drawing/2014/main" id="{C6572C36-9D07-47B9-8A8F-F5A6878FF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6513" y="2090717"/>
              <a:ext cx="6411912" cy="4002088"/>
            </a:xfrm>
            <a:prstGeom prst="rect">
              <a:avLst/>
            </a:prstGeom>
            <a:grpFill/>
            <a:ln w="15875" algn="ctr">
              <a:noFill/>
              <a:round/>
              <a:headEnd/>
              <a:tailEnd/>
            </a:ln>
          </p:spPr>
          <p:txBody>
            <a:bodyPr/>
            <a:lstStyle/>
            <a:p>
              <a:pPr defTabSz="968375"/>
              <a:endParaRPr lang="pt-BR">
                <a:solidFill>
                  <a:schemeClr val="bg1"/>
                </a:solidFill>
              </a:endParaRPr>
            </a:p>
          </p:txBody>
        </p:sp>
        <p:cxnSp>
          <p:nvCxnSpPr>
            <p:cNvPr id="7" name="Conector de seta reta 18">
              <a:extLst>
                <a:ext uri="{FF2B5EF4-FFF2-40B4-BE49-F238E27FC236}">
                  <a16:creationId xmlns:a16="http://schemas.microsoft.com/office/drawing/2014/main" id="{CECB49DC-3EA6-4B04-9320-84A22DFAAD2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638532" y="3949250"/>
              <a:ext cx="3431265" cy="797"/>
            </a:xfrm>
            <a:prstGeom prst="straightConnector1">
              <a:avLst/>
            </a:prstGeom>
            <a:grpFill/>
            <a:ln w="9525" algn="ctr">
              <a:solidFill>
                <a:schemeClr val="bg1"/>
              </a:solidFill>
              <a:round/>
              <a:headEnd type="triangle" w="lg" len="lg"/>
              <a:tailEnd/>
            </a:ln>
          </p:spPr>
        </p:cxnSp>
        <p:cxnSp>
          <p:nvCxnSpPr>
            <p:cNvPr id="8" name="Conector de seta reta 20">
              <a:extLst>
                <a:ext uri="{FF2B5EF4-FFF2-40B4-BE49-F238E27FC236}">
                  <a16:creationId xmlns:a16="http://schemas.microsoft.com/office/drawing/2014/main" id="{8A869852-79AB-4D0C-8C53-674D405402F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63285" y="5665281"/>
              <a:ext cx="5022665" cy="1588"/>
            </a:xfrm>
            <a:prstGeom prst="straightConnector1">
              <a:avLst/>
            </a:prstGeom>
            <a:grpFill/>
            <a:ln w="9525" algn="ctr">
              <a:solidFill>
                <a:schemeClr val="bg1"/>
              </a:solidFill>
              <a:round/>
              <a:headEnd/>
              <a:tailEnd type="triangle" w="lg" len="lg"/>
            </a:ln>
          </p:spPr>
        </p:cxnSp>
        <p:sp>
          <p:nvSpPr>
            <p:cNvPr id="9" name="CaixaDeTexto 22">
              <a:extLst>
                <a:ext uri="{FF2B5EF4-FFF2-40B4-BE49-F238E27FC236}">
                  <a16:creationId xmlns:a16="http://schemas.microsoft.com/office/drawing/2014/main" id="{28DF7195-82EB-424C-80E3-3FF033CCED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176" y="2292601"/>
              <a:ext cx="891872" cy="5847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</a:rPr>
                <a:t>P [</a:t>
              </a:r>
              <a:r>
                <a:rPr lang="pt-BR" sz="1600" dirty="0" err="1">
                  <a:solidFill>
                    <a:schemeClr val="bg1"/>
                  </a:solidFill>
                </a:rPr>
                <a:t>mmca</a:t>
              </a:r>
              <a:r>
                <a:rPr lang="pt-BR" sz="1600" dirty="0">
                  <a:solidFill>
                    <a:schemeClr val="bg1"/>
                  </a:solidFill>
                </a:rPr>
                <a:t>]</a:t>
              </a:r>
            </a:p>
          </p:txBody>
        </p:sp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3CC033FA-0364-470F-B922-3418DAC764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8530" y="5700908"/>
              <a:ext cx="938039" cy="3385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600" dirty="0">
                  <a:solidFill>
                    <a:schemeClr val="bg1"/>
                  </a:solidFill>
                </a:rPr>
                <a:t>Q [m³/h]</a:t>
              </a:r>
            </a:p>
          </p:txBody>
        </p:sp>
      </p:grpSp>
      <p:sp>
        <p:nvSpPr>
          <p:cNvPr id="12" name="Forma livre 27">
            <a:extLst>
              <a:ext uri="{FF2B5EF4-FFF2-40B4-BE49-F238E27FC236}">
                <a16:creationId xmlns:a16="http://schemas.microsoft.com/office/drawing/2014/main" id="{EA840833-F9C7-4788-90B6-AB0F99106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9858" y="3926423"/>
            <a:ext cx="3222625" cy="1409700"/>
          </a:xfrm>
          <a:custGeom>
            <a:avLst/>
            <a:gdLst>
              <a:gd name="T0" fmla="*/ 0 w 4643252"/>
              <a:gd name="T1" fmla="*/ 0 h 2220686"/>
              <a:gd name="T2" fmla="*/ 2468280 w 4643252"/>
              <a:gd name="T3" fmla="*/ 401155 h 2220686"/>
              <a:gd name="T4" fmla="*/ 4639891 w 4643252"/>
              <a:gd name="T5" fmla="*/ 1056566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223598"/>
              <a:gd name="connsiteY0" fmla="*/ 0 h 1805833"/>
              <a:gd name="connsiteX1" fmla="*/ 1050413 w 3223598"/>
              <a:gd name="connsiteY1" fmla="*/ 428295 h 1805833"/>
              <a:gd name="connsiteX2" fmla="*/ 3223598 w 3223598"/>
              <a:gd name="connsiteY2" fmla="*/ 1805833 h 1805833"/>
              <a:gd name="connsiteX0" fmla="*/ 0 w 3223598"/>
              <a:gd name="connsiteY0" fmla="*/ 0 h 1805833"/>
              <a:gd name="connsiteX1" fmla="*/ 1050413 w 3223598"/>
              <a:gd name="connsiteY1" fmla="*/ 428295 h 1805833"/>
              <a:gd name="connsiteX2" fmla="*/ 3223598 w 3223598"/>
              <a:gd name="connsiteY2" fmla="*/ 1805833 h 1805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3598" h="1805833">
                <a:moveTo>
                  <a:pt x="0" y="0"/>
                </a:moveTo>
                <a:cubicBezTo>
                  <a:pt x="829040" y="285323"/>
                  <a:pt x="276538" y="58181"/>
                  <a:pt x="1050413" y="428295"/>
                </a:cubicBezTo>
                <a:cubicBezTo>
                  <a:pt x="1824288" y="798409"/>
                  <a:pt x="2887130" y="1570306"/>
                  <a:pt x="3223598" y="1805833"/>
                </a:cubicBezTo>
              </a:path>
            </a:pathLst>
          </a:cu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Forma livre 28">
            <a:extLst>
              <a:ext uri="{FF2B5EF4-FFF2-40B4-BE49-F238E27FC236}">
                <a16:creationId xmlns:a16="http://schemas.microsoft.com/office/drawing/2014/main" id="{4EA3D7B1-68DA-4130-8B12-5E74E9A33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633" y="3626386"/>
            <a:ext cx="4225925" cy="1936750"/>
          </a:xfrm>
          <a:custGeom>
            <a:avLst/>
            <a:gdLst>
              <a:gd name="T0" fmla="*/ 0 w 4227616"/>
              <a:gd name="T1" fmla="*/ 3576804 h 1425039"/>
              <a:gd name="T2" fmla="*/ 1838982 w 4227616"/>
              <a:gd name="T3" fmla="*/ 2950863 h 1425039"/>
              <a:gd name="T4" fmla="*/ 4223730 w 4227616"/>
              <a:gd name="T5" fmla="*/ 0 h 1425039"/>
              <a:gd name="T6" fmla="*/ 0 60000 65536"/>
              <a:gd name="T7" fmla="*/ 0 60000 65536"/>
              <a:gd name="T8" fmla="*/ 0 60000 65536"/>
              <a:gd name="T9" fmla="*/ 0 w 4227616"/>
              <a:gd name="T10" fmla="*/ 0 h 1425039"/>
              <a:gd name="T11" fmla="*/ 4227616 w 4227616"/>
              <a:gd name="T12" fmla="*/ 1425039 h 1425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7616" h="1425039">
                <a:moveTo>
                  <a:pt x="0" y="1425039"/>
                </a:moveTo>
                <a:cubicBezTo>
                  <a:pt x="568036" y="1419101"/>
                  <a:pt x="1136072" y="1413163"/>
                  <a:pt x="1840675" y="1175657"/>
                </a:cubicBezTo>
                <a:cubicBezTo>
                  <a:pt x="2545278" y="938151"/>
                  <a:pt x="3843647" y="195943"/>
                  <a:pt x="4227616" y="0"/>
                </a:cubicBezTo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4720272C-1F8D-4A40-B5B7-6A2780BFF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095" y="4612223"/>
            <a:ext cx="13414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PARALELO</a:t>
            </a:r>
          </a:p>
        </p:txBody>
      </p:sp>
      <p:sp>
        <p:nvSpPr>
          <p:cNvPr id="15" name="CaixaDeTexto 37">
            <a:extLst>
              <a:ext uri="{FF2B5EF4-FFF2-40B4-BE49-F238E27FC236}">
                <a16:creationId xmlns:a16="http://schemas.microsoft.com/office/drawing/2014/main" id="{F2A5423C-68AE-41F3-BCEA-CE2174C4B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370" y="3697823"/>
            <a:ext cx="55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>
                <a:solidFill>
                  <a:schemeClr val="bg1"/>
                </a:solidFill>
              </a:rPr>
              <a:t>CCI</a:t>
            </a:r>
          </a:p>
        </p:txBody>
      </p:sp>
      <p:cxnSp>
        <p:nvCxnSpPr>
          <p:cNvPr id="16" name="Conector reto 43">
            <a:extLst>
              <a:ext uri="{FF2B5EF4-FFF2-40B4-BE49-F238E27FC236}">
                <a16:creationId xmlns:a16="http://schemas.microsoft.com/office/drawing/2014/main" id="{31420F16-F121-43AE-BCB7-1B836BE3226C}"/>
              </a:ext>
            </a:extLst>
          </p:cNvPr>
          <p:cNvCxnSpPr>
            <a:cxnSpLocks noChangeShapeType="1"/>
            <a:stCxn id="22" idx="4"/>
            <a:endCxn id="17" idx="0"/>
          </p:cNvCxnSpPr>
          <p:nvPr/>
        </p:nvCxnSpPr>
        <p:spPr bwMode="auto">
          <a:xfrm rot="16200000" flipH="1">
            <a:off x="6654439" y="5060692"/>
            <a:ext cx="1020762" cy="6350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17" name="CaixaDeTexto 45">
            <a:extLst>
              <a:ext uri="{FF2B5EF4-FFF2-40B4-BE49-F238E27FC236}">
                <a16:creationId xmlns:a16="http://schemas.microsoft.com/office/drawing/2014/main" id="{6960FC77-9F67-4919-BFC8-5752F507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3008" y="5574248"/>
            <a:ext cx="106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PARALELO</a:t>
            </a:r>
          </a:p>
        </p:txBody>
      </p:sp>
      <p:cxnSp>
        <p:nvCxnSpPr>
          <p:cNvPr id="18" name="Conector reto 58">
            <a:extLst>
              <a:ext uri="{FF2B5EF4-FFF2-40B4-BE49-F238E27FC236}">
                <a16:creationId xmlns:a16="http://schemas.microsoft.com/office/drawing/2014/main" id="{9F3D1042-9923-494C-B8B0-D1F756E91B4D}"/>
              </a:ext>
            </a:extLst>
          </p:cNvPr>
          <p:cNvCxnSpPr>
            <a:cxnSpLocks noChangeShapeType="1"/>
            <a:stCxn id="22" idx="2"/>
            <a:endCxn id="19" idx="3"/>
          </p:cNvCxnSpPr>
          <p:nvPr/>
        </p:nvCxnSpPr>
        <p:spPr bwMode="auto">
          <a:xfrm rot="10800000">
            <a:off x="4151745" y="4461411"/>
            <a:ext cx="2944813" cy="26987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19" name="CaixaDeTexto 59">
            <a:extLst>
              <a:ext uri="{FF2B5EF4-FFF2-40B4-BE49-F238E27FC236}">
                <a16:creationId xmlns:a16="http://schemas.microsoft.com/office/drawing/2014/main" id="{D4769A77-712B-43A3-B931-ED05117E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6233" y="4291548"/>
            <a:ext cx="9255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P(</a:t>
            </a:r>
            <a:r>
              <a:rPr lang="pt-BR" sz="1600" dirty="0" err="1">
                <a:solidFill>
                  <a:schemeClr val="bg1"/>
                </a:solidFill>
              </a:rPr>
              <a:t>Q</a:t>
            </a:r>
            <a:r>
              <a:rPr lang="pt-BR" sz="1600" baseline="-25000" dirty="0" err="1">
                <a:solidFill>
                  <a:schemeClr val="bg1"/>
                </a:solidFill>
              </a:rPr>
              <a:t>paral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  <a:endParaRPr lang="pt-BR" sz="1600" baseline="-25000" dirty="0">
              <a:solidFill>
                <a:schemeClr val="bg1"/>
              </a:solidFill>
            </a:endParaRP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E2E9C3C8-B9A1-4A82-9783-293490968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895" y="2985036"/>
            <a:ext cx="16383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Ponto de Funcionamento Paralelo</a:t>
            </a:r>
          </a:p>
        </p:txBody>
      </p:sp>
      <p:cxnSp>
        <p:nvCxnSpPr>
          <p:cNvPr id="21" name="Conector em curva 24">
            <a:extLst>
              <a:ext uri="{FF2B5EF4-FFF2-40B4-BE49-F238E27FC236}">
                <a16:creationId xmlns:a16="http://schemas.microsoft.com/office/drawing/2014/main" id="{3E60F486-D4E0-42E5-AA67-C3F40D20B2E4}"/>
              </a:ext>
            </a:extLst>
          </p:cNvPr>
          <p:cNvCxnSpPr>
            <a:cxnSpLocks noChangeShapeType="1"/>
            <a:stCxn id="20" idx="2"/>
            <a:endCxn id="22" idx="0"/>
          </p:cNvCxnSpPr>
          <p:nvPr/>
        </p:nvCxnSpPr>
        <p:spPr bwMode="auto">
          <a:xfrm rot="5400000">
            <a:off x="6997338" y="3979605"/>
            <a:ext cx="608013" cy="279400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2" name="Elipse 33">
            <a:extLst>
              <a:ext uri="{FF2B5EF4-FFF2-40B4-BE49-F238E27FC236}">
                <a16:creationId xmlns:a16="http://schemas.microsoft.com/office/drawing/2014/main" id="{5FF3EDBA-0DE6-468B-A15C-AAA657C92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558" y="4423311"/>
            <a:ext cx="131762" cy="130175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Forma livre 27">
            <a:extLst>
              <a:ext uri="{FF2B5EF4-FFF2-40B4-BE49-F238E27FC236}">
                <a16:creationId xmlns:a16="http://schemas.microsoft.com/office/drawing/2014/main" id="{A6C38C57-C8B6-46C8-8860-993CA1024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1664" y="3897848"/>
            <a:ext cx="1708150" cy="1438275"/>
          </a:xfrm>
          <a:custGeom>
            <a:avLst/>
            <a:gdLst>
              <a:gd name="T0" fmla="*/ 0 w 4643252"/>
              <a:gd name="T1" fmla="*/ 0 h 2220686"/>
              <a:gd name="T2" fmla="*/ 311042 w 4643252"/>
              <a:gd name="T3" fmla="*/ 401155 h 2220686"/>
              <a:gd name="T4" fmla="*/ 584701 w 4643252"/>
              <a:gd name="T5" fmla="*/ 1056566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408008"/>
              <a:gd name="connsiteY0" fmla="*/ 0 h 1842437"/>
              <a:gd name="connsiteX1" fmla="*/ 1234823 w 3408008"/>
              <a:gd name="connsiteY1" fmla="*/ 464899 h 1842437"/>
              <a:gd name="connsiteX2" fmla="*/ 3408008 w 3408008"/>
              <a:gd name="connsiteY2" fmla="*/ 1842437 h 1842437"/>
              <a:gd name="connsiteX0" fmla="*/ 0 w 3408008"/>
              <a:gd name="connsiteY0" fmla="*/ 0 h 1842437"/>
              <a:gd name="connsiteX1" fmla="*/ 1234823 w 3408008"/>
              <a:gd name="connsiteY1" fmla="*/ 464899 h 1842437"/>
              <a:gd name="connsiteX2" fmla="*/ 3408008 w 3408008"/>
              <a:gd name="connsiteY2" fmla="*/ 1842437 h 184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08008" h="1842437">
                <a:moveTo>
                  <a:pt x="0" y="0"/>
                </a:moveTo>
                <a:cubicBezTo>
                  <a:pt x="886104" y="285323"/>
                  <a:pt x="460948" y="94785"/>
                  <a:pt x="1234823" y="464899"/>
                </a:cubicBezTo>
                <a:cubicBezTo>
                  <a:pt x="2008698" y="835013"/>
                  <a:pt x="3071540" y="1606910"/>
                  <a:pt x="3408008" y="1842437"/>
                </a:cubicBezTo>
              </a:path>
            </a:pathLst>
          </a:cu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123AE057-FFD2-44F7-8F42-2301D360A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729" y="1204367"/>
            <a:ext cx="5391398" cy="5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Associação em Paralelo: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A458B90-5F50-4E70-9E5F-9D8B64F47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795" y="4624923"/>
            <a:ext cx="11985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SIMPLES</a:t>
            </a:r>
          </a:p>
        </p:txBody>
      </p:sp>
      <p:cxnSp>
        <p:nvCxnSpPr>
          <p:cNvPr id="26" name="Conector reto 43">
            <a:extLst>
              <a:ext uri="{FF2B5EF4-FFF2-40B4-BE49-F238E27FC236}">
                <a16:creationId xmlns:a16="http://schemas.microsoft.com/office/drawing/2014/main" id="{94063327-1981-4883-909A-E1CA6990CE29}"/>
              </a:ext>
            </a:extLst>
          </p:cNvPr>
          <p:cNvCxnSpPr>
            <a:cxnSpLocks noChangeShapeType="1"/>
            <a:stCxn id="32" idx="4"/>
            <a:endCxn id="27" idx="0"/>
          </p:cNvCxnSpPr>
          <p:nvPr/>
        </p:nvCxnSpPr>
        <p:spPr bwMode="auto">
          <a:xfrm rot="16200000" flipH="1">
            <a:off x="6035314" y="5368667"/>
            <a:ext cx="450850" cy="4762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27" name="CaixaDeTexto 45">
            <a:extLst>
              <a:ext uri="{FF2B5EF4-FFF2-40B4-BE49-F238E27FC236}">
                <a16:creationId xmlns:a16="http://schemas.microsoft.com/office/drawing/2014/main" id="{5F31E03D-AADE-4FC7-B504-DFE6F2A1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720" y="5596473"/>
            <a:ext cx="10683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SIMPLES</a:t>
            </a:r>
          </a:p>
        </p:txBody>
      </p:sp>
      <p:cxnSp>
        <p:nvCxnSpPr>
          <p:cNvPr id="28" name="Conector reto 58">
            <a:extLst>
              <a:ext uri="{FF2B5EF4-FFF2-40B4-BE49-F238E27FC236}">
                <a16:creationId xmlns:a16="http://schemas.microsoft.com/office/drawing/2014/main" id="{DAE8F40D-B7B6-4C69-B303-35CAF9D1F199}"/>
              </a:ext>
            </a:extLst>
          </p:cNvPr>
          <p:cNvCxnSpPr>
            <a:cxnSpLocks noChangeShapeType="1"/>
            <a:stCxn id="32" idx="2"/>
            <a:endCxn id="29" idx="3"/>
          </p:cNvCxnSpPr>
          <p:nvPr/>
        </p:nvCxnSpPr>
        <p:spPr bwMode="auto">
          <a:xfrm rot="10800000">
            <a:off x="4137458" y="5053548"/>
            <a:ext cx="2054225" cy="26988"/>
          </a:xfrm>
          <a:prstGeom prst="line">
            <a:avLst/>
          </a:prstGeom>
          <a:noFill/>
          <a:ln w="9525" algn="ctr">
            <a:solidFill>
              <a:schemeClr val="bg1"/>
            </a:solidFill>
            <a:prstDash val="dash"/>
            <a:round/>
            <a:headEnd/>
            <a:tailEnd/>
          </a:ln>
        </p:spPr>
      </p:cxnSp>
      <p:sp>
        <p:nvSpPr>
          <p:cNvPr id="29" name="CaixaDeTexto 59">
            <a:extLst>
              <a:ext uri="{FF2B5EF4-FFF2-40B4-BE49-F238E27FC236}">
                <a16:creationId xmlns:a16="http://schemas.microsoft.com/office/drawing/2014/main" id="{F2129B22-0186-442C-BC33-58FC73713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1945" y="4883686"/>
            <a:ext cx="925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P(</a:t>
            </a:r>
            <a:r>
              <a:rPr lang="pt-BR" sz="1600" dirty="0" err="1">
                <a:solidFill>
                  <a:schemeClr val="bg1"/>
                </a:solidFill>
              </a:rPr>
              <a:t>Q</a:t>
            </a:r>
            <a:r>
              <a:rPr lang="pt-BR" sz="1600" baseline="-25000" dirty="0" err="1">
                <a:solidFill>
                  <a:schemeClr val="bg1"/>
                </a:solidFill>
              </a:rPr>
              <a:t>simp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  <a:endParaRPr lang="pt-BR" sz="1600" baseline="-25000" dirty="0">
              <a:solidFill>
                <a:schemeClr val="bg1"/>
              </a:solidFill>
            </a:endParaRP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83FBD364-D2A9-47F6-8092-DB99473EA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2270" y="2758023"/>
            <a:ext cx="1638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Ponto de Funcionamento Simples</a:t>
            </a:r>
          </a:p>
        </p:txBody>
      </p:sp>
      <p:cxnSp>
        <p:nvCxnSpPr>
          <p:cNvPr id="31" name="Conector em curva 41">
            <a:extLst>
              <a:ext uri="{FF2B5EF4-FFF2-40B4-BE49-F238E27FC236}">
                <a16:creationId xmlns:a16="http://schemas.microsoft.com/office/drawing/2014/main" id="{5232252D-F28E-48F7-8334-8238EDFD998E}"/>
              </a:ext>
            </a:extLst>
          </p:cNvPr>
          <p:cNvCxnSpPr>
            <a:cxnSpLocks noChangeShapeType="1"/>
            <a:stCxn id="30" idx="2"/>
            <a:endCxn id="32" idx="0"/>
          </p:cNvCxnSpPr>
          <p:nvPr/>
        </p:nvCxnSpPr>
        <p:spPr bwMode="auto">
          <a:xfrm rot="16200000" flipH="1">
            <a:off x="5097101" y="3852605"/>
            <a:ext cx="1425575" cy="896938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32" name="Elipse 33">
            <a:extLst>
              <a:ext uri="{FF2B5EF4-FFF2-40B4-BE49-F238E27FC236}">
                <a16:creationId xmlns:a16="http://schemas.microsoft.com/office/drawing/2014/main" id="{5AE17A07-249A-4250-BCE3-654A98200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683" y="5013861"/>
            <a:ext cx="131762" cy="131762"/>
          </a:xfrm>
          <a:prstGeom prst="ellipse">
            <a:avLst/>
          </a:prstGeom>
          <a:solidFill>
            <a:srgbClr val="FFFFFF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02C66671-AFD2-41F7-94B4-8C9EC9BD94A0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85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8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0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7" grpId="0"/>
      <p:bldP spid="19" grpId="0"/>
      <p:bldP spid="20" grpId="0"/>
      <p:bldP spid="22" grpId="0" animBg="1"/>
      <p:bldP spid="23" grpId="0" animBg="1"/>
      <p:bldP spid="25" grpId="0"/>
      <p:bldP spid="27" grpId="0"/>
      <p:bldP spid="29" grpId="0"/>
      <p:bldP spid="30" grpId="0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1592" y="1962166"/>
            <a:ext cx="4954054" cy="2693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indent="0"/>
            <a:r>
              <a:rPr lang="pt-BR" dirty="0"/>
              <a:t>Mas, como fazer isso quando o meio-ambiente se encontra “mais quente” do que se deseja resfriar a “fonte fria”?</a:t>
            </a: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78E53E32-722E-4E14-8731-E954B849994C}"/>
              </a:ext>
            </a:extLst>
          </p:cNvPr>
          <p:cNvSpPr txBox="1">
            <a:spLocks/>
          </p:cNvSpPr>
          <p:nvPr/>
        </p:nvSpPr>
        <p:spPr>
          <a:xfrm>
            <a:off x="9112827" y="5610225"/>
            <a:ext cx="1960312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www.significados.com.br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5CDCBC-2B42-4A89-904F-6934FC7C6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354" y="1610369"/>
            <a:ext cx="5089970" cy="3397100"/>
          </a:xfrm>
          <a:prstGeom prst="rect">
            <a:avLst/>
          </a:prstGeom>
        </p:spPr>
      </p:pic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E2C2EC0F-A5DF-44B6-A604-E8EBFB8BC2CB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0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6" name="Retângulo 11">
            <a:extLst>
              <a:ext uri="{FF2B5EF4-FFF2-40B4-BE49-F238E27FC236}">
                <a16:creationId xmlns:a16="http://schemas.microsoft.com/office/drawing/2014/main" id="{C3007017-7FF2-4B27-B8A1-4C5C84CA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022" y="2171547"/>
            <a:ext cx="6411912" cy="4214812"/>
          </a:xfrm>
          <a:prstGeom prst="rect">
            <a:avLst/>
          </a:prstGeom>
          <a:solidFill>
            <a:srgbClr val="FFFFFF"/>
          </a:solidFill>
          <a:ln w="158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7" name="Conector de seta reta 18">
            <a:extLst>
              <a:ext uri="{FF2B5EF4-FFF2-40B4-BE49-F238E27FC236}">
                <a16:creationId xmlns:a16="http://schemas.microsoft.com/office/drawing/2014/main" id="{39B83AE6-7A3E-46D3-828A-35F810E5D4D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123675" y="4029962"/>
            <a:ext cx="3431046" cy="797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lg" len="lg"/>
            <a:tailEnd/>
          </a:ln>
        </p:spPr>
      </p:cxnSp>
      <p:cxnSp>
        <p:nvCxnSpPr>
          <p:cNvPr id="8" name="Conector de seta reta 20">
            <a:extLst>
              <a:ext uri="{FF2B5EF4-FFF2-40B4-BE49-F238E27FC236}">
                <a16:creationId xmlns:a16="http://schemas.microsoft.com/office/drawing/2014/main" id="{05D3DAEA-0184-44D4-909A-732C4938A9C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38794" y="5745884"/>
            <a:ext cx="5022665" cy="1588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/>
            <a:tailEnd type="triangle" w="lg" len="lg"/>
          </a:ln>
        </p:spPr>
      </p:cxnSp>
      <p:sp>
        <p:nvSpPr>
          <p:cNvPr id="9" name="CaixaDeTexto 22">
            <a:extLst>
              <a:ext uri="{FF2B5EF4-FFF2-40B4-BE49-F238E27FC236}">
                <a16:creationId xmlns:a16="http://schemas.microsoft.com/office/drawing/2014/main" id="{744973B1-F7D2-4E88-8438-AC8A2C390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3309" y="2373419"/>
            <a:ext cx="8442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 [</a:t>
            </a:r>
            <a:r>
              <a:rPr lang="pt-BR" sz="1600" dirty="0" err="1">
                <a:solidFill>
                  <a:schemeClr val="bg1"/>
                </a:solidFill>
              </a:rPr>
              <a:t>mmca</a:t>
            </a:r>
            <a:r>
              <a:rPr lang="pt-BR" sz="1600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10" name="CaixaDeTexto 23">
            <a:extLst>
              <a:ext uri="{FF2B5EF4-FFF2-40B4-BE49-F238E27FC236}">
                <a16:creationId xmlns:a16="http://schemas.microsoft.com/office/drawing/2014/main" id="{ECFB9B6C-0A4E-4569-81B0-D21BB3B5DB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39" y="5781509"/>
            <a:ext cx="938039" cy="33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Q [m³/h]</a:t>
            </a:r>
          </a:p>
        </p:txBody>
      </p:sp>
      <p:sp>
        <p:nvSpPr>
          <p:cNvPr id="12" name="Forma livre 27">
            <a:extLst>
              <a:ext uri="{FF2B5EF4-FFF2-40B4-BE49-F238E27FC236}">
                <a16:creationId xmlns:a16="http://schemas.microsoft.com/office/drawing/2014/main" id="{34608FC7-435E-4CDE-A750-E397F31263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897" y="2814483"/>
            <a:ext cx="3154362" cy="2503489"/>
          </a:xfrm>
          <a:custGeom>
            <a:avLst/>
            <a:gdLst>
              <a:gd name="T0" fmla="*/ 0 w 4643252"/>
              <a:gd name="T1" fmla="*/ 0 h 2220686"/>
              <a:gd name="T2" fmla="*/ 1315907 w 4643252"/>
              <a:gd name="T3" fmla="*/ 1653117 h 2220686"/>
              <a:gd name="T4" fmla="*/ 2473654 w 4643252"/>
              <a:gd name="T5" fmla="*/ 4353981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891245"/>
              <a:gd name="connsiteY0" fmla="*/ 0 h 2000013"/>
              <a:gd name="connsiteX1" fmla="*/ 1718060 w 3891245"/>
              <a:gd name="connsiteY1" fmla="*/ 622475 h 2000013"/>
              <a:gd name="connsiteX2" fmla="*/ 3891245 w 3891245"/>
              <a:gd name="connsiteY2" fmla="*/ 2000013 h 2000013"/>
              <a:gd name="connsiteX0" fmla="*/ 0 w 3891245"/>
              <a:gd name="connsiteY0" fmla="*/ 0 h 2000013"/>
              <a:gd name="connsiteX1" fmla="*/ 1718060 w 3891245"/>
              <a:gd name="connsiteY1" fmla="*/ 622475 h 2000013"/>
              <a:gd name="connsiteX2" fmla="*/ 3891245 w 3891245"/>
              <a:gd name="connsiteY2" fmla="*/ 2000013 h 2000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91245" h="2000013">
                <a:moveTo>
                  <a:pt x="0" y="0"/>
                </a:moveTo>
                <a:cubicBezTo>
                  <a:pt x="812846" y="251736"/>
                  <a:pt x="944185" y="252361"/>
                  <a:pt x="1718060" y="622475"/>
                </a:cubicBezTo>
                <a:cubicBezTo>
                  <a:pt x="2491935" y="992589"/>
                  <a:pt x="3554777" y="1764486"/>
                  <a:pt x="3891245" y="2000013"/>
                </a:cubicBezTo>
              </a:path>
            </a:pathLst>
          </a:cu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3" name="Forma livre 28">
            <a:extLst>
              <a:ext uri="{FF2B5EF4-FFF2-40B4-BE49-F238E27FC236}">
                <a16:creationId xmlns:a16="http://schemas.microsoft.com/office/drawing/2014/main" id="{5347AD2B-4D50-4220-8647-0BBF8F08F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9297" y="3298672"/>
            <a:ext cx="2659062" cy="2447925"/>
          </a:xfrm>
          <a:custGeom>
            <a:avLst/>
            <a:gdLst>
              <a:gd name="T0" fmla="*/ 0 w 4227616"/>
              <a:gd name="T1" fmla="*/ 7220856 h 1425039"/>
              <a:gd name="T2" fmla="*/ 458167 w 4227616"/>
              <a:gd name="T3" fmla="*/ 5957207 h 1425039"/>
              <a:gd name="T4" fmla="*/ 1052307 w 4227616"/>
              <a:gd name="T5" fmla="*/ 0 h 1425039"/>
              <a:gd name="T6" fmla="*/ 0 60000 65536"/>
              <a:gd name="T7" fmla="*/ 0 60000 65536"/>
              <a:gd name="T8" fmla="*/ 0 60000 65536"/>
              <a:gd name="T9" fmla="*/ 0 w 4227616"/>
              <a:gd name="T10" fmla="*/ 0 h 1425039"/>
              <a:gd name="T11" fmla="*/ 4227616 w 4227616"/>
              <a:gd name="T12" fmla="*/ 1425039 h 14250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27616" h="1425039">
                <a:moveTo>
                  <a:pt x="0" y="1425039"/>
                </a:moveTo>
                <a:cubicBezTo>
                  <a:pt x="568036" y="1419101"/>
                  <a:pt x="1136072" y="1413163"/>
                  <a:pt x="1840675" y="1175657"/>
                </a:cubicBezTo>
                <a:cubicBezTo>
                  <a:pt x="2545278" y="938151"/>
                  <a:pt x="3843647" y="195943"/>
                  <a:pt x="4227616" y="0"/>
                </a:cubicBezTo>
              </a:path>
            </a:pathLst>
          </a:custGeom>
          <a:noFill/>
          <a:ln w="190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14" name="CaixaDeTexto 35">
            <a:extLst>
              <a:ext uri="{FF2B5EF4-FFF2-40B4-BE49-F238E27FC236}">
                <a16:creationId xmlns:a16="http://schemas.microsoft.com/office/drawing/2014/main" id="{52EB3717-7C1F-4C23-AFCD-2733B4F7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5134" y="4665509"/>
            <a:ext cx="106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SÉRIE</a:t>
            </a:r>
          </a:p>
        </p:txBody>
      </p:sp>
      <p:sp>
        <p:nvSpPr>
          <p:cNvPr id="15" name="CaixaDeTexto 37">
            <a:extLst>
              <a:ext uri="{FF2B5EF4-FFF2-40B4-BE49-F238E27FC236}">
                <a16:creationId xmlns:a16="http://schemas.microsoft.com/office/drawing/2014/main" id="{89455078-A12A-4C58-B248-C0EC811C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9297" y="2966884"/>
            <a:ext cx="558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CCI</a:t>
            </a:r>
          </a:p>
        </p:txBody>
      </p:sp>
      <p:cxnSp>
        <p:nvCxnSpPr>
          <p:cNvPr id="16" name="Conector reto 43">
            <a:extLst>
              <a:ext uri="{FF2B5EF4-FFF2-40B4-BE49-F238E27FC236}">
                <a16:creationId xmlns:a16="http://schemas.microsoft.com/office/drawing/2014/main" id="{2B02E73F-F03C-4260-A66B-2C6A32DA6F30}"/>
              </a:ext>
            </a:extLst>
          </p:cNvPr>
          <p:cNvCxnSpPr>
            <a:cxnSpLocks noChangeShapeType="1"/>
            <a:stCxn id="22" idx="4"/>
            <a:endCxn id="17" idx="0"/>
          </p:cNvCxnSpPr>
          <p:nvPr/>
        </p:nvCxnSpPr>
        <p:spPr bwMode="auto">
          <a:xfrm rot="16200000" flipH="1">
            <a:off x="5085484" y="4921097"/>
            <a:ext cx="2090738" cy="11112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7" name="CaixaDeTexto 45">
            <a:extLst>
              <a:ext uri="{FF2B5EF4-FFF2-40B4-BE49-F238E27FC236}">
                <a16:creationId xmlns:a16="http://schemas.microsoft.com/office/drawing/2014/main" id="{53B02EEF-3E5C-42D9-AC37-47B111034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0647" y="5972022"/>
            <a:ext cx="771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SÉRIE</a:t>
            </a:r>
          </a:p>
        </p:txBody>
      </p:sp>
      <p:cxnSp>
        <p:nvCxnSpPr>
          <p:cNvPr id="18" name="Conector reto 58">
            <a:extLst>
              <a:ext uri="{FF2B5EF4-FFF2-40B4-BE49-F238E27FC236}">
                <a16:creationId xmlns:a16="http://schemas.microsoft.com/office/drawing/2014/main" id="{FA0C8010-F331-4748-A4AE-CA8C92E0F20F}"/>
              </a:ext>
            </a:extLst>
          </p:cNvPr>
          <p:cNvCxnSpPr>
            <a:cxnSpLocks noChangeShapeType="1"/>
            <a:stCxn id="22" idx="2"/>
            <a:endCxn id="19" idx="3"/>
          </p:cNvCxnSpPr>
          <p:nvPr/>
        </p:nvCxnSpPr>
        <p:spPr bwMode="auto">
          <a:xfrm rot="10800000">
            <a:off x="3850409" y="3813022"/>
            <a:ext cx="2208213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19" name="CaixaDeTexto 59">
            <a:extLst>
              <a:ext uri="{FF2B5EF4-FFF2-40B4-BE49-F238E27FC236}">
                <a16:creationId xmlns:a16="http://schemas.microsoft.com/office/drawing/2014/main" id="{7B85A6FF-9D63-473B-9391-9F0BFD37A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897" y="3644747"/>
            <a:ext cx="9255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P(</a:t>
            </a:r>
            <a:r>
              <a:rPr lang="pt-BR" sz="1600" dirty="0" err="1">
                <a:solidFill>
                  <a:schemeClr val="bg1"/>
                </a:solidFill>
              </a:rPr>
              <a:t>Q</a:t>
            </a:r>
            <a:r>
              <a:rPr lang="pt-BR" sz="1600" baseline="-25000" dirty="0" err="1">
                <a:solidFill>
                  <a:schemeClr val="bg1"/>
                </a:solidFill>
              </a:rPr>
              <a:t>série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  <a:endParaRPr lang="pt-BR" sz="1600" baseline="-25000" dirty="0">
              <a:solidFill>
                <a:schemeClr val="bg1"/>
              </a:solidFill>
            </a:endParaRPr>
          </a:p>
        </p:txBody>
      </p:sp>
      <p:sp>
        <p:nvSpPr>
          <p:cNvPr id="20" name="CaixaDeTexto 71">
            <a:extLst>
              <a:ext uri="{FF2B5EF4-FFF2-40B4-BE49-F238E27FC236}">
                <a16:creationId xmlns:a16="http://schemas.microsoft.com/office/drawing/2014/main" id="{A429ACA5-6364-412D-9B8A-FA1F850F2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7509" y="2919259"/>
            <a:ext cx="1638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Ponto de Funcionamento Série</a:t>
            </a:r>
          </a:p>
        </p:txBody>
      </p:sp>
      <p:cxnSp>
        <p:nvCxnSpPr>
          <p:cNvPr id="21" name="Conector em curva 24">
            <a:extLst>
              <a:ext uri="{FF2B5EF4-FFF2-40B4-BE49-F238E27FC236}">
                <a16:creationId xmlns:a16="http://schemas.microsoft.com/office/drawing/2014/main" id="{5B19A9C4-F128-4038-BD0F-225BDFB6C3F3}"/>
              </a:ext>
            </a:extLst>
          </p:cNvPr>
          <p:cNvCxnSpPr>
            <a:cxnSpLocks noChangeShapeType="1"/>
            <a:stCxn id="20" idx="1"/>
            <a:endCxn id="22" idx="6"/>
          </p:cNvCxnSpPr>
          <p:nvPr/>
        </p:nvCxnSpPr>
        <p:spPr bwMode="auto">
          <a:xfrm rot="10800000" flipV="1">
            <a:off x="6190384" y="3335184"/>
            <a:ext cx="1127125" cy="481013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22" name="Elipse 33">
            <a:extLst>
              <a:ext uri="{FF2B5EF4-FFF2-40B4-BE49-F238E27FC236}">
                <a16:creationId xmlns:a16="http://schemas.microsoft.com/office/drawing/2014/main" id="{FACE780B-ED38-478E-8AD7-144B313EF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8622" y="3751109"/>
            <a:ext cx="131762" cy="130175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23" name="Forma livre 27">
            <a:extLst>
              <a:ext uri="{FF2B5EF4-FFF2-40B4-BE49-F238E27FC236}">
                <a16:creationId xmlns:a16="http://schemas.microsoft.com/office/drawing/2014/main" id="{1525AD16-823A-497A-9976-FF24277EB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997" y="4311497"/>
            <a:ext cx="3021012" cy="1208087"/>
          </a:xfrm>
          <a:custGeom>
            <a:avLst/>
            <a:gdLst>
              <a:gd name="T0" fmla="*/ 0 w 4643252"/>
              <a:gd name="T1" fmla="*/ 0 h 2220686"/>
              <a:gd name="T2" fmla="*/ 1218600 w 4643252"/>
              <a:gd name="T3" fmla="*/ 185912 h 2220686"/>
              <a:gd name="T4" fmla="*/ 2290734 w 4643252"/>
              <a:gd name="T5" fmla="*/ 489654 h 2220686"/>
              <a:gd name="T6" fmla="*/ 0 60000 65536"/>
              <a:gd name="T7" fmla="*/ 0 60000 65536"/>
              <a:gd name="T8" fmla="*/ 0 60000 65536"/>
              <a:gd name="T9" fmla="*/ 0 w 4643252"/>
              <a:gd name="T10" fmla="*/ 0 h 2220686"/>
              <a:gd name="T11" fmla="*/ 4643252 w 4643252"/>
              <a:gd name="T12" fmla="*/ 2220686 h 2220686"/>
              <a:gd name="connsiteX0" fmla="*/ 0 w 3823500"/>
              <a:gd name="connsiteY0" fmla="*/ 0 h 1999931"/>
              <a:gd name="connsiteX1" fmla="*/ 1650315 w 3823500"/>
              <a:gd name="connsiteY1" fmla="*/ 622393 h 1999931"/>
              <a:gd name="connsiteX2" fmla="*/ 3823500 w 3823500"/>
              <a:gd name="connsiteY2" fmla="*/ 1999931 h 1999931"/>
              <a:gd name="connsiteX0" fmla="*/ 0 w 3823500"/>
              <a:gd name="connsiteY0" fmla="*/ 0 h 1999931"/>
              <a:gd name="connsiteX1" fmla="*/ 1650315 w 3823500"/>
              <a:gd name="connsiteY1" fmla="*/ 622393 h 1999931"/>
              <a:gd name="connsiteX2" fmla="*/ 3823500 w 3823500"/>
              <a:gd name="connsiteY2" fmla="*/ 1999931 h 199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3500" h="1999931">
                <a:moveTo>
                  <a:pt x="0" y="0"/>
                </a:moveTo>
                <a:cubicBezTo>
                  <a:pt x="848096" y="283821"/>
                  <a:pt x="876440" y="252279"/>
                  <a:pt x="1650315" y="622393"/>
                </a:cubicBezTo>
                <a:cubicBezTo>
                  <a:pt x="2424190" y="992507"/>
                  <a:pt x="3487032" y="1764404"/>
                  <a:pt x="3823500" y="1999931"/>
                </a:cubicBezTo>
              </a:path>
            </a:pathLst>
          </a:custGeom>
          <a:noFill/>
          <a:ln w="19050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660AB3D6-DB56-4649-A0DC-90D01ECEB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6060" y="1343374"/>
            <a:ext cx="5391398" cy="59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Associação em Série: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45F8A6A-390C-4799-9196-8B04278BA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1759" y="3893984"/>
            <a:ext cx="1200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CCV</a:t>
            </a:r>
            <a:r>
              <a:rPr lang="pt-BR" sz="1600" baseline="-25000" dirty="0">
                <a:solidFill>
                  <a:schemeClr val="bg1"/>
                </a:solidFill>
              </a:rPr>
              <a:t>SIMPLES</a:t>
            </a:r>
          </a:p>
        </p:txBody>
      </p:sp>
      <p:cxnSp>
        <p:nvCxnSpPr>
          <p:cNvPr id="26" name="Conector reto 43">
            <a:extLst>
              <a:ext uri="{FF2B5EF4-FFF2-40B4-BE49-F238E27FC236}">
                <a16:creationId xmlns:a16="http://schemas.microsoft.com/office/drawing/2014/main" id="{C7AEEC90-9EEB-4D15-8AC9-70C749E2CE64}"/>
              </a:ext>
            </a:extLst>
          </p:cNvPr>
          <p:cNvCxnSpPr>
            <a:cxnSpLocks noChangeShapeType="1"/>
            <a:stCxn id="32" idx="4"/>
            <a:endCxn id="27" idx="0"/>
          </p:cNvCxnSpPr>
          <p:nvPr/>
        </p:nvCxnSpPr>
        <p:spPr bwMode="auto">
          <a:xfrm rot="16200000" flipH="1">
            <a:off x="5027540" y="5212403"/>
            <a:ext cx="1055688" cy="635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7" name="CaixaDeTexto 45">
            <a:extLst>
              <a:ext uri="{FF2B5EF4-FFF2-40B4-BE49-F238E27FC236}">
                <a16:creationId xmlns:a16="http://schemas.microsoft.com/office/drawing/2014/main" id="{DAC51A44-4C71-4A5E-B4B9-CD2C6F472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3572" y="5743422"/>
            <a:ext cx="10699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Q</a:t>
            </a:r>
            <a:r>
              <a:rPr lang="pt-BR" sz="1600" baseline="-25000">
                <a:solidFill>
                  <a:schemeClr val="bg1"/>
                </a:solidFill>
              </a:rPr>
              <a:t>SIMPLES</a:t>
            </a:r>
          </a:p>
        </p:txBody>
      </p:sp>
      <p:cxnSp>
        <p:nvCxnSpPr>
          <p:cNvPr id="28" name="Conector reto 58">
            <a:extLst>
              <a:ext uri="{FF2B5EF4-FFF2-40B4-BE49-F238E27FC236}">
                <a16:creationId xmlns:a16="http://schemas.microsoft.com/office/drawing/2014/main" id="{F0FC0705-07B9-466F-90AD-B2D7C351D533}"/>
              </a:ext>
            </a:extLst>
          </p:cNvPr>
          <p:cNvCxnSpPr>
            <a:cxnSpLocks noChangeShapeType="1"/>
            <a:stCxn id="32" idx="2"/>
            <a:endCxn id="29" idx="3"/>
          </p:cNvCxnSpPr>
          <p:nvPr/>
        </p:nvCxnSpPr>
        <p:spPr bwMode="auto">
          <a:xfrm rot="10800000">
            <a:off x="3836122" y="4619472"/>
            <a:ext cx="16510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</p:spPr>
      </p:cxnSp>
      <p:sp>
        <p:nvSpPr>
          <p:cNvPr id="29" name="CaixaDeTexto 59">
            <a:extLst>
              <a:ext uri="{FF2B5EF4-FFF2-40B4-BE49-F238E27FC236}">
                <a16:creationId xmlns:a16="http://schemas.microsoft.com/office/drawing/2014/main" id="{054E6711-D660-4BDF-9C9E-516E71C27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609" y="4449609"/>
            <a:ext cx="9255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P(</a:t>
            </a:r>
            <a:r>
              <a:rPr lang="pt-BR" sz="1600" dirty="0" err="1">
                <a:solidFill>
                  <a:schemeClr val="bg1"/>
                </a:solidFill>
              </a:rPr>
              <a:t>Q</a:t>
            </a:r>
            <a:r>
              <a:rPr lang="pt-BR" sz="1600" baseline="-25000" dirty="0" err="1">
                <a:solidFill>
                  <a:schemeClr val="bg1"/>
                </a:solidFill>
              </a:rPr>
              <a:t>simp</a:t>
            </a:r>
            <a:r>
              <a:rPr lang="pt-BR" sz="1600" dirty="0">
                <a:solidFill>
                  <a:schemeClr val="bg1"/>
                </a:solidFill>
              </a:rPr>
              <a:t>)</a:t>
            </a:r>
            <a:endParaRPr lang="pt-BR" sz="1600" baseline="-25000" dirty="0">
              <a:solidFill>
                <a:schemeClr val="bg1"/>
              </a:solidFill>
            </a:endParaRPr>
          </a:p>
        </p:txBody>
      </p:sp>
      <p:sp>
        <p:nvSpPr>
          <p:cNvPr id="30" name="CaixaDeTexto 71">
            <a:extLst>
              <a:ext uri="{FF2B5EF4-FFF2-40B4-BE49-F238E27FC236}">
                <a16:creationId xmlns:a16="http://schemas.microsoft.com/office/drawing/2014/main" id="{BACC66D9-6E77-4791-A15C-06FE01C51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622" y="3760634"/>
            <a:ext cx="1638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600">
                <a:solidFill>
                  <a:schemeClr val="bg1"/>
                </a:solidFill>
              </a:rPr>
              <a:t>Ponto de Funcionamento Simples</a:t>
            </a:r>
          </a:p>
        </p:txBody>
      </p:sp>
      <p:cxnSp>
        <p:nvCxnSpPr>
          <p:cNvPr id="31" name="Conector em curva 41">
            <a:extLst>
              <a:ext uri="{FF2B5EF4-FFF2-40B4-BE49-F238E27FC236}">
                <a16:creationId xmlns:a16="http://schemas.microsoft.com/office/drawing/2014/main" id="{29E502C3-A5C7-44EF-9E41-97C6625FA9F4}"/>
              </a:ext>
            </a:extLst>
          </p:cNvPr>
          <p:cNvCxnSpPr>
            <a:cxnSpLocks noChangeShapeType="1"/>
            <a:stCxn id="30" idx="1"/>
            <a:endCxn id="32" idx="6"/>
          </p:cNvCxnSpPr>
          <p:nvPr/>
        </p:nvCxnSpPr>
        <p:spPr bwMode="auto">
          <a:xfrm rot="10800000" flipV="1">
            <a:off x="5617297" y="4174972"/>
            <a:ext cx="1711325" cy="447675"/>
          </a:xfrm>
          <a:prstGeom prst="curvedConnector3">
            <a:avLst>
              <a:gd name="adj1" fmla="val 50000"/>
            </a:avLst>
          </a:prstGeom>
          <a:noFill/>
          <a:ln w="9525" algn="ctr">
            <a:solidFill>
              <a:schemeClr val="bg1"/>
            </a:solidFill>
            <a:round/>
            <a:headEnd/>
            <a:tailEnd type="arrow" w="med" len="med"/>
          </a:ln>
        </p:spPr>
      </p:cxnSp>
      <p:sp>
        <p:nvSpPr>
          <p:cNvPr id="32" name="Elipse 33">
            <a:extLst>
              <a:ext uri="{FF2B5EF4-FFF2-40B4-BE49-F238E27FC236}">
                <a16:creationId xmlns:a16="http://schemas.microsoft.com/office/drawing/2014/main" id="{AB0F9BD0-1AE9-43D8-9C09-9710658A1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7122" y="4555972"/>
            <a:ext cx="130175" cy="131762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968375"/>
            <a:endParaRPr lang="pt-BR">
              <a:solidFill>
                <a:schemeClr val="bg1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D9946CE3-31D2-4474-B762-E93AF0F54AC6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8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000"/>
                            </p:stCondLst>
                            <p:childTnLst>
                              <p:par>
                                <p:cTn id="9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7" grpId="0"/>
      <p:bldP spid="19" grpId="0"/>
      <p:bldP spid="20" grpId="0"/>
      <p:bldP spid="22" grpId="0" animBg="1"/>
      <p:bldP spid="23" grpId="0" animBg="1"/>
      <p:bldP spid="25" grpId="0"/>
      <p:bldP spid="27" grpId="0"/>
      <p:bldP spid="29" grpId="0"/>
      <p:bldP spid="30" grpId="0"/>
      <p:bldP spid="3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47398C93-525E-4BC9-B86E-62A9305A4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1299874"/>
            <a:ext cx="8404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</a:rPr>
              <a:t>Verificar as Curvas “Pressão x Vazão”</a:t>
            </a:r>
            <a:endParaRPr lang="pt-BR" sz="2800" b="1" kern="0" dirty="0"/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endParaRPr lang="pt-BR" sz="2800" b="1" kern="0" dirty="0">
              <a:latin typeface="+mn-lt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CEE3D62-B38A-42A3-AC9A-D2329A5DE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3938299"/>
            <a:ext cx="84042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/>
              <a:t>Avaliar: 		Classe, Rotação e Rendimento</a:t>
            </a:r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</a:rPr>
              <a:t>			Velocidade de Descarga</a:t>
            </a:r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</a:rPr>
              <a:t>			Velocidade Periférica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B143C9F-4F18-4505-83B2-CB7E43E9B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1745" y="5733761"/>
            <a:ext cx="84042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</a:rPr>
              <a:t>Definir:		Arranjo e Base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04249B8C-24A5-4471-AF68-A2A863214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0159" y="2647661"/>
            <a:ext cx="5405436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/>
              <a:t>Ajustar :    		Altitude</a:t>
            </a:r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/>
              <a:t>			Temperatura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D7EFA6F-CA7A-4488-BB85-F61177766528}"/>
              </a:ext>
            </a:extLst>
          </p:cNvPr>
          <p:cNvSpPr/>
          <p:nvPr/>
        </p:nvSpPr>
        <p:spPr>
          <a:xfrm>
            <a:off x="7925684" y="2908239"/>
            <a:ext cx="1963999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/>
              <a:t>densidade</a:t>
            </a:r>
          </a:p>
        </p:txBody>
      </p:sp>
      <p:sp>
        <p:nvSpPr>
          <p:cNvPr id="10" name="Seta para a direita 13">
            <a:extLst>
              <a:ext uri="{FF2B5EF4-FFF2-40B4-BE49-F238E27FC236}">
                <a16:creationId xmlns:a16="http://schemas.microsoft.com/office/drawing/2014/main" id="{622AB44F-FF11-40BD-BD17-76DD9C723D84}"/>
              </a:ext>
            </a:extLst>
          </p:cNvPr>
          <p:cNvSpPr/>
          <p:nvPr/>
        </p:nvSpPr>
        <p:spPr bwMode="auto">
          <a:xfrm>
            <a:off x="7110846" y="2939761"/>
            <a:ext cx="647700" cy="37147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683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09C763D-002F-4D74-BF07-58E4D6829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846" y="1836449"/>
            <a:ext cx="78041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600" b="1" kern="0" dirty="0">
                <a:cs typeface="+mn-cs"/>
              </a:rPr>
              <a:t>Estabelecer Limites compatíveis com aplicação </a:t>
            </a:r>
            <a:endParaRPr lang="pt-BR" sz="2600" b="1" kern="0" dirty="0">
              <a:latin typeface="+mn-lt"/>
              <a:cs typeface="+mn-cs"/>
            </a:endParaRP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08B41815-8E08-48B7-A4B0-BA53F14B1E8B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  <p:bldP spid="8" grpId="0" uiExpand="1" build="p"/>
      <p:bldP spid="9" grpId="0"/>
      <p:bldP spid="10" grpId="0" animBg="1"/>
      <p:bldP spid="12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32B6DC0-F059-4D05-A36E-F3210648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0687" y="1196271"/>
            <a:ext cx="881062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600" b="1" kern="0" dirty="0">
                <a:latin typeface="+mn-lt"/>
                <a:cs typeface="+mn-cs"/>
              </a:rPr>
              <a:t>Escolher rotor adequado &amp; avaliar curva e rendimento</a:t>
            </a:r>
            <a:endParaRPr lang="pt-BR" sz="2600" b="1" kern="0" dirty="0">
              <a:cs typeface="+mn-cs"/>
            </a:endParaRPr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endParaRPr lang="pt-BR" sz="2600" b="1" kern="0" dirty="0">
              <a:latin typeface="+mn-lt"/>
              <a:cs typeface="+mn-cs"/>
            </a:endParaRPr>
          </a:p>
        </p:txBody>
      </p:sp>
      <p:pic>
        <p:nvPicPr>
          <p:cNvPr id="6" name="Imagem 5" descr="Sirocco.jpg">
            <a:extLst>
              <a:ext uri="{FF2B5EF4-FFF2-40B4-BE49-F238E27FC236}">
                <a16:creationId xmlns:a16="http://schemas.microsoft.com/office/drawing/2014/main" id="{015C6240-C3F1-4514-B6C0-54DE54DB3CB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6543" y="1797203"/>
            <a:ext cx="2989263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6" descr="Limit Load.jpg">
            <a:extLst>
              <a:ext uri="{FF2B5EF4-FFF2-40B4-BE49-F238E27FC236}">
                <a16:creationId xmlns:a16="http://schemas.microsoft.com/office/drawing/2014/main" id="{3681F198-51CC-4208-9398-10743BA8AE7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593" y="1803553"/>
            <a:ext cx="2944813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m 7" descr="Air Foil.jpg">
            <a:extLst>
              <a:ext uri="{FF2B5EF4-FFF2-40B4-BE49-F238E27FC236}">
                <a16:creationId xmlns:a16="http://schemas.microsoft.com/office/drawing/2014/main" id="{A0DBA5BD-67D4-4559-B731-31118B7C024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6193" y="1808316"/>
            <a:ext cx="2841625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9">
            <a:extLst>
              <a:ext uri="{FF2B5EF4-FFF2-40B4-BE49-F238E27FC236}">
                <a16:creationId xmlns:a16="http://schemas.microsoft.com/office/drawing/2014/main" id="{25FB9D22-D204-4FEB-92D4-11BC22E51D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981" y="5369078"/>
            <a:ext cx="28590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Rotor </a:t>
            </a:r>
            <a:r>
              <a:rPr lang="pt-BR" sz="2800" kern="0" dirty="0" err="1">
                <a:cs typeface="+mn-cs"/>
              </a:rPr>
              <a:t>Sirocco</a:t>
            </a:r>
            <a:endParaRPr lang="pt-BR" sz="2800" kern="0" dirty="0">
              <a:cs typeface="+mn-cs"/>
            </a:endParaRPr>
          </a:p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DN 450mm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9AD8B5-B332-4092-8A84-536CBF816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043" y="5359553"/>
            <a:ext cx="285908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Rotor </a:t>
            </a:r>
            <a:r>
              <a:rPr lang="pt-BR" sz="2800" kern="0" dirty="0" err="1">
                <a:cs typeface="+mn-cs"/>
              </a:rPr>
              <a:t>Limit</a:t>
            </a:r>
            <a:r>
              <a:rPr lang="pt-BR" sz="2800" kern="0" dirty="0">
                <a:cs typeface="+mn-cs"/>
              </a:rPr>
              <a:t> </a:t>
            </a:r>
            <a:r>
              <a:rPr lang="pt-BR" sz="2800" kern="0" dirty="0" err="1">
                <a:cs typeface="+mn-cs"/>
              </a:rPr>
              <a:t>Load</a:t>
            </a:r>
            <a:endParaRPr lang="pt-BR" sz="2800" kern="0" dirty="0">
              <a:cs typeface="+mn-cs"/>
            </a:endParaRPr>
          </a:p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DN 450mm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FEA8A137-A87E-4B6A-8E84-61E40FC9B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2856" y="5359553"/>
            <a:ext cx="2859087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Rotor </a:t>
            </a:r>
            <a:r>
              <a:rPr lang="pt-BR" sz="2800" kern="0" dirty="0" err="1">
                <a:cs typeface="+mn-cs"/>
              </a:rPr>
              <a:t>Air</a:t>
            </a:r>
            <a:r>
              <a:rPr lang="pt-BR" sz="2800" kern="0" dirty="0">
                <a:cs typeface="+mn-cs"/>
              </a:rPr>
              <a:t> </a:t>
            </a:r>
            <a:r>
              <a:rPr lang="pt-BR" sz="2800" kern="0" dirty="0" err="1">
                <a:cs typeface="+mn-cs"/>
              </a:rPr>
              <a:t>Foil</a:t>
            </a:r>
            <a:endParaRPr lang="pt-BR" sz="2800" kern="0" dirty="0">
              <a:cs typeface="+mn-cs"/>
            </a:endParaRPr>
          </a:p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kern="0" dirty="0">
                <a:cs typeface="+mn-cs"/>
              </a:rPr>
              <a:t>DN 450mm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E89DF5C5-2A1E-46C7-9209-DDB39289B39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241120" y="3770066"/>
            <a:ext cx="2963222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Soler Palau (</a:t>
            </a:r>
            <a:r>
              <a:rPr lang="en-US" sz="1600" dirty="0" err="1">
                <a:latin typeface="Arial Narrow" panose="020B0606020202030204" pitchFamily="34" charset="0"/>
              </a:rPr>
              <a:t>Otam</a:t>
            </a:r>
            <a:r>
              <a:rPr lang="en-US" sz="1600" dirty="0">
                <a:latin typeface="Arial Narrow" panose="020B0606020202030204" pitchFamily="34" charset="0"/>
              </a:rPr>
              <a:t>)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1534A2D7-73E0-4E2D-9F67-142FDAE5C865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2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0" grpId="0"/>
      <p:bldP spid="12" grpId="0"/>
      <p:bldP spid="13" grpId="0" autoUpdateAnimBg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49A4A1E-88F8-4696-94AD-ADE3336D9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343" y="1874684"/>
            <a:ext cx="66357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u="sng" kern="0" dirty="0">
                <a:cs typeface="+mn-cs"/>
              </a:rPr>
              <a:t>Fatores de conversão para pressão: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1FCC23F-154D-4865-B03B-5A7F5770C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343" y="2468409"/>
            <a:ext cx="8215313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cs typeface="+mn-cs"/>
              </a:rPr>
              <a:t> 1 mmH</a:t>
            </a:r>
            <a:r>
              <a:rPr lang="pt-BR" sz="2800" b="1" kern="0" baseline="-25000" dirty="0">
                <a:cs typeface="+mn-cs"/>
              </a:rPr>
              <a:t>2</a:t>
            </a:r>
            <a:r>
              <a:rPr lang="pt-BR" sz="2800" b="1" kern="0" dirty="0">
                <a:cs typeface="+mn-cs"/>
              </a:rPr>
              <a:t>O = 9,8065 </a:t>
            </a:r>
            <a:r>
              <a:rPr lang="pt-BR" sz="2800" b="1" kern="0" dirty="0" err="1">
                <a:cs typeface="+mn-cs"/>
              </a:rPr>
              <a:t>Pa</a:t>
            </a:r>
            <a:endParaRPr lang="pt-BR" sz="2800" b="1" kern="0" dirty="0">
              <a:cs typeface="+mn-cs"/>
            </a:endParaRPr>
          </a:p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cs typeface="+mn-cs"/>
              </a:rPr>
              <a:t>1mmHg = 133,3224 </a:t>
            </a:r>
            <a:r>
              <a:rPr lang="pt-BR" sz="2800" b="1" kern="0" dirty="0" err="1">
                <a:cs typeface="+mn-cs"/>
              </a:rPr>
              <a:t>Pa</a:t>
            </a:r>
            <a:endParaRPr lang="pt-BR" sz="2800" b="1" kern="0" dirty="0"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F72B5F6-27C0-4995-BC51-48BCFAA26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343" y="3720947"/>
            <a:ext cx="8215313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cs typeface="+mn-cs"/>
              </a:rPr>
              <a:t>Arredondamento	→	rotação 1 a 3% menor</a:t>
            </a:r>
          </a:p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800" b="1" kern="0" dirty="0">
                <a:cs typeface="+mn-cs"/>
              </a:rPr>
              <a:t>	      Requer →	potência 3% a 9% maior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8D237AAF-328A-4120-8996-D5F5B81E9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918" y="5233834"/>
            <a:ext cx="38687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600" b="1" u="sng" kern="0" dirty="0">
                <a:cs typeface="+mn-cs"/>
              </a:rPr>
              <a:t>Lei dos Ventiladores: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46C3143-30D8-427A-A076-FB56348D4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343" y="5856134"/>
            <a:ext cx="82153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600" b="1" kern="0" dirty="0">
                <a:latin typeface="Arial" charset="0"/>
              </a:rPr>
              <a:t>n</a:t>
            </a:r>
            <a:r>
              <a:rPr lang="pt-BR" sz="2600" b="1" kern="0" baseline="-25000" dirty="0">
                <a:latin typeface="Arial" charset="0"/>
              </a:rPr>
              <a:t>1</a:t>
            </a:r>
            <a:r>
              <a:rPr lang="pt-BR" sz="2600" b="1" kern="0" dirty="0">
                <a:latin typeface="Arial" charset="0"/>
              </a:rPr>
              <a:t>/n</a:t>
            </a:r>
            <a:r>
              <a:rPr lang="pt-BR" sz="2600" b="1" kern="0" baseline="-25000" dirty="0">
                <a:latin typeface="Arial" charset="0"/>
              </a:rPr>
              <a:t>2</a:t>
            </a:r>
            <a:r>
              <a:rPr lang="pt-BR" sz="2600" b="1" kern="0" dirty="0">
                <a:latin typeface="Arial" charset="0"/>
              </a:rPr>
              <a:t> =  Q</a:t>
            </a:r>
            <a:r>
              <a:rPr lang="pt-BR" sz="2600" b="1" kern="0" baseline="-25000" dirty="0">
                <a:latin typeface="Arial" charset="0"/>
              </a:rPr>
              <a:t>1</a:t>
            </a:r>
            <a:r>
              <a:rPr lang="pt-BR" sz="2600" b="1" kern="0" dirty="0">
                <a:latin typeface="Arial" charset="0"/>
              </a:rPr>
              <a:t>/Q</a:t>
            </a:r>
            <a:r>
              <a:rPr lang="pt-BR" sz="2600" b="1" kern="0" baseline="-25000" dirty="0">
                <a:latin typeface="Arial" charset="0"/>
              </a:rPr>
              <a:t>2</a:t>
            </a:r>
            <a:r>
              <a:rPr lang="pt-BR" sz="2600" b="1" kern="0" dirty="0">
                <a:latin typeface="Arial" charset="0"/>
              </a:rPr>
              <a:t>  =  (dP</a:t>
            </a:r>
            <a:r>
              <a:rPr lang="pt-BR" sz="2600" b="1" kern="0" baseline="-25000" dirty="0">
                <a:latin typeface="Arial" charset="0"/>
              </a:rPr>
              <a:t>1</a:t>
            </a:r>
            <a:r>
              <a:rPr lang="pt-BR" sz="2600" b="1" kern="0" dirty="0">
                <a:latin typeface="Arial" charset="0"/>
              </a:rPr>
              <a:t>/dP</a:t>
            </a:r>
            <a:r>
              <a:rPr lang="pt-BR" sz="2600" b="1" kern="0" baseline="-25000" dirty="0">
                <a:latin typeface="Arial" charset="0"/>
              </a:rPr>
              <a:t>2</a:t>
            </a:r>
            <a:r>
              <a:rPr lang="pt-BR" sz="2600" b="1" kern="0" dirty="0">
                <a:latin typeface="Arial" charset="0"/>
              </a:rPr>
              <a:t>)</a:t>
            </a:r>
            <a:r>
              <a:rPr lang="pt-BR" sz="2600" b="1" kern="0" baseline="30000" dirty="0">
                <a:latin typeface="Arial" charset="0"/>
              </a:rPr>
              <a:t>2</a:t>
            </a:r>
            <a:r>
              <a:rPr lang="pt-BR" sz="2600" b="1" kern="0" dirty="0">
                <a:latin typeface="Arial" charset="0"/>
              </a:rPr>
              <a:t>  =  (N</a:t>
            </a:r>
            <a:r>
              <a:rPr lang="pt-BR" sz="2600" b="1" kern="0" baseline="-25000" dirty="0">
                <a:latin typeface="Arial" charset="0"/>
              </a:rPr>
              <a:t>1</a:t>
            </a:r>
            <a:r>
              <a:rPr lang="pt-BR" sz="2600" b="1" kern="0" dirty="0">
                <a:latin typeface="Arial" charset="0"/>
              </a:rPr>
              <a:t>/N</a:t>
            </a:r>
            <a:r>
              <a:rPr lang="pt-BR" sz="2600" b="1" kern="0" baseline="-25000" dirty="0">
                <a:latin typeface="Arial" charset="0"/>
              </a:rPr>
              <a:t>2</a:t>
            </a:r>
            <a:r>
              <a:rPr lang="pt-BR" sz="2600" b="1" kern="0" dirty="0">
                <a:latin typeface="Arial" charset="0"/>
              </a:rPr>
              <a:t>)</a:t>
            </a:r>
            <a:r>
              <a:rPr lang="pt-BR" sz="2600" b="1" kern="0" baseline="30000" dirty="0">
                <a:latin typeface="Arial" charset="0"/>
              </a:rPr>
              <a:t>3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pt-BR" sz="2600" b="1" kern="0" dirty="0">
                <a:latin typeface="Arial" charset="0"/>
              </a:rPr>
              <a:t> 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1CE86A0F-6882-454F-90F4-2F8573832B25}"/>
              </a:ext>
            </a:extLst>
          </p:cNvPr>
          <p:cNvSpPr/>
          <p:nvPr/>
        </p:nvSpPr>
        <p:spPr>
          <a:xfrm>
            <a:off x="1991518" y="1128787"/>
            <a:ext cx="7492133" cy="480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defTabSz="968375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800" b="1" u="sng" kern="0" dirty="0" err="1">
                <a:cs typeface="+mn-cs"/>
              </a:rPr>
              <a:t>Ar</a:t>
            </a:r>
            <a:r>
              <a:rPr lang="en-GB" sz="2800" b="1" u="sng" kern="0" dirty="0">
                <a:cs typeface="+mn-cs"/>
              </a:rPr>
              <a:t> </a:t>
            </a:r>
            <a:r>
              <a:rPr lang="en-GB" sz="2800" b="1" u="sng" kern="0" dirty="0" err="1">
                <a:cs typeface="+mn-cs"/>
              </a:rPr>
              <a:t>padrão</a:t>
            </a:r>
            <a:r>
              <a:rPr lang="en-GB" sz="2800" b="1" u="sng" kern="0" dirty="0">
                <a:cs typeface="+mn-cs"/>
              </a:rPr>
              <a:t>:</a:t>
            </a:r>
            <a:r>
              <a:rPr lang="en-GB" sz="2800" b="1" kern="0" dirty="0">
                <a:cs typeface="+mn-cs"/>
              </a:rPr>
              <a:t>	20 ºC, 760mmHg; 1,204kg/m³</a:t>
            </a:r>
            <a:endParaRPr lang="pt-BR" sz="2800" b="1" kern="0" dirty="0">
              <a:cs typeface="+mn-cs"/>
            </a:endParaRPr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4A46B751-9057-45CF-8C55-8E3570A2AD63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0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uiExpand="1" build="p"/>
      <p:bldP spid="8" grpId="0" build="p"/>
      <p:bldP spid="9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471641"/>
            <a:ext cx="8500232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</a:t>
            </a: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 – Efeito do Sistema: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55BDC27-2AA5-4FE6-9B0D-76F757685EE7}"/>
              </a:ext>
            </a:extLst>
          </p:cNvPr>
          <p:cNvSpPr txBox="1">
            <a:spLocks noChangeArrowheads="1"/>
          </p:cNvSpPr>
          <p:nvPr/>
        </p:nvSpPr>
        <p:spPr>
          <a:xfrm>
            <a:off x="1588291" y="1215713"/>
            <a:ext cx="2084299" cy="5170646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58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800"/>
              <a:t>Vórtices formados devido à proximidade da montagem de curvas ou plenos de sucção e/ou descarga em um ventilador.</a:t>
            </a:r>
            <a:endParaRPr lang="en-GB" sz="2800" dirty="0"/>
          </a:p>
        </p:txBody>
      </p:sp>
      <p:pic>
        <p:nvPicPr>
          <p:cNvPr id="6" name="Imagem 5" descr="Sistema.JPG">
            <a:extLst>
              <a:ext uri="{FF2B5EF4-FFF2-40B4-BE49-F238E27FC236}">
                <a16:creationId xmlns:a16="http://schemas.microsoft.com/office/drawing/2014/main" id="{6CA3F37A-4BEE-4B4D-9B64-EB83AD234C1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9521" y="1417070"/>
            <a:ext cx="6413771" cy="4710113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F7B686EC-E394-4BF9-AF68-A11C918C38A6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617030" y="3613710"/>
            <a:ext cx="3973359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ASHRAE – System &amp; Equipment Handbook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B17DA81B-214E-4A6A-8BA3-37E0EE3687F9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5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26" y="463273"/>
            <a:ext cx="8500232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 – Efeito do Sistema: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0A62CB6-568B-4227-BB8E-3F51601C363A}"/>
              </a:ext>
            </a:extLst>
          </p:cNvPr>
          <p:cNvSpPr txBox="1">
            <a:spLocks noChangeArrowheads="1"/>
          </p:cNvSpPr>
          <p:nvPr/>
        </p:nvSpPr>
        <p:spPr>
          <a:xfrm>
            <a:off x="1923096" y="4036371"/>
            <a:ext cx="8484783" cy="2297360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58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800" dirty="0" err="1"/>
              <a:t>Comprimento</a:t>
            </a:r>
            <a:r>
              <a:rPr lang="en-GB" sz="2800" dirty="0"/>
              <a:t> </a:t>
            </a:r>
            <a:r>
              <a:rPr lang="en-GB" sz="2800" dirty="0" err="1"/>
              <a:t>efetivo</a:t>
            </a:r>
            <a:r>
              <a:rPr lang="en-GB" sz="2800" dirty="0"/>
              <a:t> para </a:t>
            </a:r>
            <a:r>
              <a:rPr lang="en-GB" sz="2800" dirty="0" err="1"/>
              <a:t>evitar</a:t>
            </a:r>
            <a:r>
              <a:rPr lang="en-GB" sz="2800" dirty="0"/>
              <a:t> o </a:t>
            </a:r>
            <a:r>
              <a:rPr lang="en-GB" sz="2800" dirty="0" err="1"/>
              <a:t>Ef</a:t>
            </a:r>
            <a:r>
              <a:rPr lang="en-GB" sz="2800" dirty="0"/>
              <a:t>. Sistema: </a:t>
            </a:r>
          </a:p>
          <a:p>
            <a:pPr marL="0" indent="0" algn="ctr">
              <a:spcBef>
                <a:spcPts val="658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800" dirty="0"/>
              <a:t>V &lt;= 2000 fpm → L= 2,5 D</a:t>
            </a:r>
            <a:r>
              <a:rPr lang="en-GB" sz="2800" baseline="-25000" dirty="0"/>
              <a:t>H</a:t>
            </a:r>
          </a:p>
          <a:p>
            <a:pPr marL="0" indent="0" algn="ctr">
              <a:spcBef>
                <a:spcPts val="658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800" dirty="0">
                <a:latin typeface="Arial Narrow" pitchFamily="34" charset="0"/>
              </a:rPr>
              <a:t>(</a:t>
            </a:r>
            <a:r>
              <a:rPr lang="en-GB" sz="2800" dirty="0" err="1">
                <a:latin typeface="Arial Narrow" pitchFamily="34" charset="0"/>
              </a:rPr>
              <a:t>Acrescentar</a:t>
            </a:r>
            <a:r>
              <a:rPr lang="en-GB" sz="2800" dirty="0">
                <a:latin typeface="Arial Narrow" pitchFamily="34" charset="0"/>
              </a:rPr>
              <a:t> 1 D</a:t>
            </a:r>
            <a:r>
              <a:rPr lang="en-GB" sz="2800" baseline="-25000" dirty="0">
                <a:latin typeface="Arial Narrow" pitchFamily="34" charset="0"/>
              </a:rPr>
              <a:t>H</a:t>
            </a:r>
            <a:r>
              <a:rPr lang="en-GB" sz="2800" dirty="0">
                <a:latin typeface="Arial Narrow" pitchFamily="34" charset="0"/>
              </a:rPr>
              <a:t> para </a:t>
            </a:r>
            <a:r>
              <a:rPr lang="en-GB" sz="2800" dirty="0" err="1">
                <a:latin typeface="Arial Narrow" pitchFamily="34" charset="0"/>
              </a:rPr>
              <a:t>cada</a:t>
            </a:r>
            <a:r>
              <a:rPr lang="en-GB" sz="2800" dirty="0">
                <a:latin typeface="Arial Narrow" pitchFamily="34" charset="0"/>
              </a:rPr>
              <a:t> 1000 fpm </a:t>
            </a:r>
            <a:r>
              <a:rPr lang="en-GB" sz="2800" dirty="0" err="1">
                <a:latin typeface="Arial Narrow" pitchFamily="34" charset="0"/>
              </a:rPr>
              <a:t>adicional</a:t>
            </a:r>
            <a:r>
              <a:rPr lang="en-GB" sz="2800" dirty="0">
                <a:latin typeface="Arial Narrow" pitchFamily="34" charset="0"/>
              </a:rPr>
              <a:t>)</a:t>
            </a:r>
          </a:p>
          <a:p>
            <a:pPr marL="0" indent="0" algn="ctr">
              <a:spcBef>
                <a:spcPts val="658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800" dirty="0"/>
              <a:t>D</a:t>
            </a:r>
            <a:r>
              <a:rPr lang="en-GB" sz="2800" baseline="-25000" dirty="0"/>
              <a:t>H</a:t>
            </a:r>
            <a:r>
              <a:rPr lang="en-GB" sz="2800" dirty="0"/>
              <a:t> = (4.a.b/</a:t>
            </a:r>
            <a:r>
              <a:rPr lang="en-GB" sz="2800" dirty="0">
                <a:sym typeface="Symbol"/>
              </a:rPr>
              <a:t>)</a:t>
            </a:r>
            <a:r>
              <a:rPr lang="en-GB" sz="2800" baseline="30000" dirty="0">
                <a:sym typeface="Symbol"/>
              </a:rPr>
              <a:t>0,5</a:t>
            </a:r>
            <a:endParaRPr lang="en-GB" sz="2800" baseline="30000" dirty="0"/>
          </a:p>
        </p:txBody>
      </p:sp>
      <p:pic>
        <p:nvPicPr>
          <p:cNvPr id="8" name="Picture 3" descr="C:\2- Palestras\Masstin\Palestra 2011 - Motoventiladores\Efeito do Sistema na Descarga 2.JPG">
            <a:extLst>
              <a:ext uri="{FF2B5EF4-FFF2-40B4-BE49-F238E27FC236}">
                <a16:creationId xmlns:a16="http://schemas.microsoft.com/office/drawing/2014/main" id="{0A05ABC6-6876-45F4-B51B-C53403E3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0391" r="10356" b="56859"/>
          <a:stretch>
            <a:fillRect/>
          </a:stretch>
        </p:blipFill>
        <p:spPr bwMode="auto">
          <a:xfrm>
            <a:off x="2529153" y="1168003"/>
            <a:ext cx="6475228" cy="2868368"/>
          </a:xfrm>
          <a:prstGeom prst="rect">
            <a:avLst/>
          </a:prstGeom>
          <a:noFill/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3473CB12-2E8E-4A82-8CF1-84176C34C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2" y="3258760"/>
            <a:ext cx="2636006" cy="61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algn="r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>
                <a:latin typeface="Arial Narrow" panose="020B0606020202030204" pitchFamily="34" charset="0"/>
              </a:rPr>
              <a:t>ASHRAE – System &amp; Equipment Handbook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61761749-A0DB-4142-BC5D-AD8452DB2E93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utoUpdateAnimBg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175" y="2529558"/>
            <a:ext cx="3829050" cy="1798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algn="ctr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</a:t>
            </a:r>
          </a:p>
          <a:p>
            <a:pPr marL="318641" algn="ctr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Região de seleção da curva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3E25ED-C0C5-4D76-8E1F-7676F4BB3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965" y="725211"/>
            <a:ext cx="6429210" cy="5590617"/>
          </a:xfrm>
          <a:prstGeom prst="rect">
            <a:avLst/>
          </a:prstGeo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40C42EC-5522-4190-B279-AAFC8AB9B227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1631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061" y="638175"/>
            <a:ext cx="8500232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Motoventiladores – Zona de Instabilidade: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C0FDA5C-D6B7-4E0A-8142-F60078BEB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343" y="1372211"/>
            <a:ext cx="7939398" cy="4847614"/>
          </a:xfrm>
          <a:prstGeom prst="rect">
            <a:avLst/>
          </a:prstGeom>
        </p:spPr>
      </p:pic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F4ED7BD6-6276-4BCA-911B-FC6C10D6EC09}"/>
              </a:ext>
            </a:extLst>
          </p:cNvPr>
          <p:cNvSpPr/>
          <p:nvPr/>
        </p:nvSpPr>
        <p:spPr>
          <a:xfrm>
            <a:off x="4003913" y="2967276"/>
            <a:ext cx="1975101" cy="315329"/>
          </a:xfrm>
          <a:custGeom>
            <a:avLst/>
            <a:gdLst>
              <a:gd name="connsiteX0" fmla="*/ 854067 w 1781906"/>
              <a:gd name="connsiteY0" fmla="*/ 129233 h 284485"/>
              <a:gd name="connsiteX1" fmla="*/ 1192204 w 1781906"/>
              <a:gd name="connsiteY1" fmla="*/ 229246 h 284485"/>
              <a:gd name="connsiteX2" fmla="*/ 1511292 w 1781906"/>
              <a:gd name="connsiteY2" fmla="*/ 262583 h 284485"/>
              <a:gd name="connsiteX3" fmla="*/ 1701792 w 1781906"/>
              <a:gd name="connsiteY3" fmla="*/ 276871 h 284485"/>
              <a:gd name="connsiteX4" fmla="*/ 1777992 w 1781906"/>
              <a:gd name="connsiteY4" fmla="*/ 138758 h 284485"/>
              <a:gd name="connsiteX5" fmla="*/ 1711317 w 1781906"/>
              <a:gd name="connsiteY5" fmla="*/ 43508 h 284485"/>
              <a:gd name="connsiteX6" fmla="*/ 1225542 w 1781906"/>
              <a:gd name="connsiteY6" fmla="*/ 72083 h 284485"/>
              <a:gd name="connsiteX7" fmla="*/ 711192 w 1781906"/>
              <a:gd name="connsiteY7" fmla="*/ 181621 h 284485"/>
              <a:gd name="connsiteX8" fmla="*/ 430204 w 1781906"/>
              <a:gd name="connsiteY8" fmla="*/ 257821 h 284485"/>
              <a:gd name="connsiteX9" fmla="*/ 225417 w 1781906"/>
              <a:gd name="connsiteY9" fmla="*/ 262583 h 284485"/>
              <a:gd name="connsiteX10" fmla="*/ 44442 w 1781906"/>
              <a:gd name="connsiteY10" fmla="*/ 257821 h 284485"/>
              <a:gd name="connsiteX11" fmla="*/ 11104 w 1781906"/>
              <a:gd name="connsiteY11" fmla="*/ 110183 h 284485"/>
              <a:gd name="connsiteX12" fmla="*/ 201604 w 1781906"/>
              <a:gd name="connsiteY12" fmla="*/ 646 h 284485"/>
              <a:gd name="connsiteX13" fmla="*/ 611179 w 1781906"/>
              <a:gd name="connsiteY13" fmla="*/ 67321 h 284485"/>
              <a:gd name="connsiteX14" fmla="*/ 854067 w 1781906"/>
              <a:gd name="connsiteY14" fmla="*/ 129233 h 28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781906" h="284485">
                <a:moveTo>
                  <a:pt x="854067" y="129233"/>
                </a:moveTo>
                <a:cubicBezTo>
                  <a:pt x="950905" y="156221"/>
                  <a:pt x="1082667" y="207021"/>
                  <a:pt x="1192204" y="229246"/>
                </a:cubicBezTo>
                <a:cubicBezTo>
                  <a:pt x="1301741" y="251471"/>
                  <a:pt x="1426361" y="254646"/>
                  <a:pt x="1511292" y="262583"/>
                </a:cubicBezTo>
                <a:cubicBezTo>
                  <a:pt x="1596223" y="270521"/>
                  <a:pt x="1657342" y="297509"/>
                  <a:pt x="1701792" y="276871"/>
                </a:cubicBezTo>
                <a:cubicBezTo>
                  <a:pt x="1746242" y="256234"/>
                  <a:pt x="1776405" y="177652"/>
                  <a:pt x="1777992" y="138758"/>
                </a:cubicBezTo>
                <a:cubicBezTo>
                  <a:pt x="1779579" y="99864"/>
                  <a:pt x="1803392" y="54620"/>
                  <a:pt x="1711317" y="43508"/>
                </a:cubicBezTo>
                <a:cubicBezTo>
                  <a:pt x="1619242" y="32396"/>
                  <a:pt x="1392230" y="49064"/>
                  <a:pt x="1225542" y="72083"/>
                </a:cubicBezTo>
                <a:cubicBezTo>
                  <a:pt x="1058854" y="95102"/>
                  <a:pt x="843748" y="150665"/>
                  <a:pt x="711192" y="181621"/>
                </a:cubicBezTo>
                <a:cubicBezTo>
                  <a:pt x="578636" y="212577"/>
                  <a:pt x="511166" y="244327"/>
                  <a:pt x="430204" y="257821"/>
                </a:cubicBezTo>
                <a:cubicBezTo>
                  <a:pt x="349242" y="271315"/>
                  <a:pt x="289711" y="262583"/>
                  <a:pt x="225417" y="262583"/>
                </a:cubicBezTo>
                <a:cubicBezTo>
                  <a:pt x="161123" y="262583"/>
                  <a:pt x="80161" y="283221"/>
                  <a:pt x="44442" y="257821"/>
                </a:cubicBezTo>
                <a:cubicBezTo>
                  <a:pt x="8723" y="232421"/>
                  <a:pt x="-15090" y="153046"/>
                  <a:pt x="11104" y="110183"/>
                </a:cubicBezTo>
                <a:cubicBezTo>
                  <a:pt x="37298" y="67320"/>
                  <a:pt x="101591" y="7790"/>
                  <a:pt x="201604" y="646"/>
                </a:cubicBezTo>
                <a:cubicBezTo>
                  <a:pt x="301616" y="-6498"/>
                  <a:pt x="500848" y="47477"/>
                  <a:pt x="611179" y="67321"/>
                </a:cubicBezTo>
                <a:cubicBezTo>
                  <a:pt x="721510" y="87165"/>
                  <a:pt x="757229" y="102245"/>
                  <a:pt x="854067" y="129233"/>
                </a:cubicBezTo>
                <a:close/>
              </a:path>
            </a:pathLst>
          </a:custGeom>
          <a:solidFill>
            <a:srgbClr val="FFFF00">
              <a:alpha val="5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72BFF381-3AF2-4290-945D-D566C0E20263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82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638175"/>
            <a:ext cx="9209955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Serpentinas de Resfriamento e Desumidificação: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B4554AB-F506-4CA6-B618-FAC328EF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0902"/>
            <a:ext cx="5047045" cy="378142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B33F426-9538-41E9-96EF-4EC2C4384C80}"/>
              </a:ext>
            </a:extLst>
          </p:cNvPr>
          <p:cNvSpPr txBox="1">
            <a:spLocks noChangeArrowheads="1"/>
          </p:cNvSpPr>
          <p:nvPr/>
        </p:nvSpPr>
        <p:spPr>
          <a:xfrm>
            <a:off x="1535922" y="5257103"/>
            <a:ext cx="3651600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Expansão direta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(fluido refrigerante)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CD7DF13-04EF-4AE9-8D61-1F53BE63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787" y="1370901"/>
            <a:ext cx="4490442" cy="378142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22DEBCD-A20C-481D-A105-AF6CEDD84B48}"/>
              </a:ext>
            </a:extLst>
          </p:cNvPr>
          <p:cNvSpPr txBox="1">
            <a:spLocks noChangeArrowheads="1"/>
          </p:cNvSpPr>
          <p:nvPr/>
        </p:nvSpPr>
        <p:spPr>
          <a:xfrm>
            <a:off x="7101208" y="5257103"/>
            <a:ext cx="3651600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Expansão indireta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(</a:t>
            </a:r>
            <a:r>
              <a:rPr lang="en-GB" dirty="0" err="1">
                <a:latin typeface="Century Gothic" panose="020B0502020202020204" pitchFamily="34" charset="0"/>
              </a:rPr>
              <a:t>água</a:t>
            </a:r>
            <a:r>
              <a:rPr lang="en-GB" dirty="0">
                <a:latin typeface="Century Gothic" panose="020B0502020202020204" pitchFamily="34" charset="0"/>
              </a:rPr>
              <a:t> gelada</a:t>
            </a:r>
            <a:r>
              <a:rPr lang="pt-BR" dirty="0">
                <a:latin typeface="Century Gothic" panose="020B0502020202020204" pitchFamily="34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0F6246B2-257B-41A0-ABE7-4F72404A1985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0634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638175"/>
            <a:ext cx="9209955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Serpentinas de Resfriamento e Desumidificação: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8917EA14-FD08-4508-A1DE-47EC8FFD6230}"/>
              </a:ext>
            </a:extLst>
          </p:cNvPr>
          <p:cNvSpPr/>
          <p:nvPr/>
        </p:nvSpPr>
        <p:spPr>
          <a:xfrm>
            <a:off x="2168488" y="1234332"/>
            <a:ext cx="6708808" cy="49854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0E3CA5-F021-4E99-A745-9C8FD3140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259" y="1492652"/>
            <a:ext cx="3774838" cy="4043555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B33F426-9538-41E9-96EF-4EC2C4384C80}"/>
              </a:ext>
            </a:extLst>
          </p:cNvPr>
          <p:cNvSpPr txBox="1">
            <a:spLocks noChangeArrowheads="1"/>
          </p:cNvSpPr>
          <p:nvPr/>
        </p:nvSpPr>
        <p:spPr>
          <a:xfrm>
            <a:off x="6814446" y="4143693"/>
            <a:ext cx="2066432" cy="615553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indent="0" algn="ctr" defTabSz="914400">
              <a:lnSpc>
                <a:spcPct val="100000"/>
              </a:lnSpc>
              <a:spcBef>
                <a:spcPts val="0"/>
              </a:spcBef>
              <a:buSzPct val="125000"/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  <a:defRPr sz="2000">
                <a:solidFill>
                  <a:srgbClr val="FF0000"/>
                </a:solidFill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en-GB" dirty="0"/>
              <a:t>Nr </a:t>
            </a:r>
            <a:r>
              <a:rPr lang="en-GB" dirty="0" err="1"/>
              <a:t>aletas</a:t>
            </a:r>
            <a:r>
              <a:rPr lang="en-GB" dirty="0"/>
              <a:t> por </a:t>
            </a:r>
            <a:r>
              <a:rPr lang="en-GB" dirty="0" err="1"/>
              <a:t>polegada</a:t>
            </a:r>
            <a:endParaRPr lang="en-GB" dirty="0"/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79C91C68-10D4-4C9F-B3F5-7FBE4851BF30}"/>
              </a:ext>
            </a:extLst>
          </p:cNvPr>
          <p:cNvCxnSpPr>
            <a:cxnSpLocks/>
          </p:cNvCxnSpPr>
          <p:nvPr/>
        </p:nvCxnSpPr>
        <p:spPr>
          <a:xfrm>
            <a:off x="3495972" y="4314725"/>
            <a:ext cx="0" cy="769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BCA8A16B-91C8-4B2D-9AF3-F7E1EADA44DC}"/>
              </a:ext>
            </a:extLst>
          </p:cNvPr>
          <p:cNvCxnSpPr/>
          <p:nvPr/>
        </p:nvCxnSpPr>
        <p:spPr>
          <a:xfrm>
            <a:off x="5334297" y="5219600"/>
            <a:ext cx="0" cy="904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9D94BFD9-5CE6-408A-ACFC-6E59F8FE3E1F}"/>
              </a:ext>
            </a:extLst>
          </p:cNvPr>
          <p:cNvCxnSpPr>
            <a:cxnSpLocks/>
          </p:cNvCxnSpPr>
          <p:nvPr/>
        </p:nvCxnSpPr>
        <p:spPr>
          <a:xfrm>
            <a:off x="3494874" y="4984148"/>
            <a:ext cx="1841621" cy="1077007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2">
            <a:extLst>
              <a:ext uri="{FF2B5EF4-FFF2-40B4-BE49-F238E27FC236}">
                <a16:creationId xmlns:a16="http://schemas.microsoft.com/office/drawing/2014/main" id="{C9D2A2A0-E536-4948-A10A-A8CF0934A1A5}"/>
              </a:ext>
            </a:extLst>
          </p:cNvPr>
          <p:cNvSpPr txBox="1">
            <a:spLocks noChangeArrowheads="1"/>
          </p:cNvSpPr>
          <p:nvPr/>
        </p:nvSpPr>
        <p:spPr>
          <a:xfrm rot="1855635">
            <a:off x="3496331" y="5166188"/>
            <a:ext cx="1753873" cy="615553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Comprimento</a:t>
            </a:r>
            <a:endParaRPr lang="en-GB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aletado</a:t>
            </a:r>
            <a:endParaRPr lang="en-GB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B2EAE39E-2863-4FEF-91D6-F4D59CE9213E}"/>
              </a:ext>
            </a:extLst>
          </p:cNvPr>
          <p:cNvCxnSpPr>
            <a:cxnSpLocks/>
          </p:cNvCxnSpPr>
          <p:nvPr/>
        </p:nvCxnSpPr>
        <p:spPr>
          <a:xfrm rot="5400000">
            <a:off x="2951897" y="1605454"/>
            <a:ext cx="0" cy="769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de Seta Reta 42">
            <a:extLst>
              <a:ext uri="{FF2B5EF4-FFF2-40B4-BE49-F238E27FC236}">
                <a16:creationId xmlns:a16="http://schemas.microsoft.com/office/drawing/2014/main" id="{903A60CD-1DAF-4300-BB2E-F3F1673DD555}"/>
              </a:ext>
            </a:extLst>
          </p:cNvPr>
          <p:cNvCxnSpPr>
            <a:cxnSpLocks/>
          </p:cNvCxnSpPr>
          <p:nvPr/>
        </p:nvCxnSpPr>
        <p:spPr>
          <a:xfrm>
            <a:off x="2667133" y="1988728"/>
            <a:ext cx="14146" cy="2292904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2">
            <a:extLst>
              <a:ext uri="{FF2B5EF4-FFF2-40B4-BE49-F238E27FC236}">
                <a16:creationId xmlns:a16="http://schemas.microsoft.com/office/drawing/2014/main" id="{5E1E9739-40D0-4920-8932-94AA03885776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1559546" y="2930623"/>
            <a:ext cx="2215173" cy="615553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Altura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aletada</a:t>
            </a:r>
            <a:endParaRPr lang="en-GB" sz="2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065EEBE-84D6-4AF0-9423-B46219FFC915}"/>
              </a:ext>
            </a:extLst>
          </p:cNvPr>
          <p:cNvCxnSpPr>
            <a:cxnSpLocks/>
          </p:cNvCxnSpPr>
          <p:nvPr/>
        </p:nvCxnSpPr>
        <p:spPr>
          <a:xfrm flipH="1">
            <a:off x="2567238" y="4281630"/>
            <a:ext cx="8955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7E03C9D6-CDDF-4AE9-9D69-A948DE7FD5AB}"/>
              </a:ext>
            </a:extLst>
          </p:cNvPr>
          <p:cNvCxnSpPr/>
          <p:nvPr/>
        </p:nvCxnSpPr>
        <p:spPr>
          <a:xfrm>
            <a:off x="6383450" y="4767162"/>
            <a:ext cx="0" cy="904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de Seta Reta 48">
            <a:extLst>
              <a:ext uri="{FF2B5EF4-FFF2-40B4-BE49-F238E27FC236}">
                <a16:creationId xmlns:a16="http://schemas.microsoft.com/office/drawing/2014/main" id="{AD83BC10-C436-4AC5-A01F-79BDA9CE792A}"/>
              </a:ext>
            </a:extLst>
          </p:cNvPr>
          <p:cNvCxnSpPr>
            <a:cxnSpLocks/>
          </p:cNvCxnSpPr>
          <p:nvPr/>
        </p:nvCxnSpPr>
        <p:spPr>
          <a:xfrm flipV="1">
            <a:off x="5328354" y="5428835"/>
            <a:ext cx="1055096" cy="62903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2">
            <a:extLst>
              <a:ext uri="{FF2B5EF4-FFF2-40B4-BE49-F238E27FC236}">
                <a16:creationId xmlns:a16="http://schemas.microsoft.com/office/drawing/2014/main" id="{202FC748-3E2D-45DD-BE9E-EBC7457D76A7}"/>
              </a:ext>
            </a:extLst>
          </p:cNvPr>
          <p:cNvSpPr txBox="1">
            <a:spLocks noChangeArrowheads="1"/>
          </p:cNvSpPr>
          <p:nvPr/>
        </p:nvSpPr>
        <p:spPr>
          <a:xfrm rot="19651870">
            <a:off x="5326274" y="5421349"/>
            <a:ext cx="1067395" cy="615553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Nr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en-GB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Rows</a:t>
            </a:r>
          </a:p>
        </p:txBody>
      </p: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5679597E-6E26-4418-AC3D-78C9EAB4CAF3}"/>
              </a:ext>
            </a:extLst>
          </p:cNvPr>
          <p:cNvGrpSpPr/>
          <p:nvPr/>
        </p:nvGrpSpPr>
        <p:grpSpPr>
          <a:xfrm rot="961164">
            <a:off x="3719055" y="3828929"/>
            <a:ext cx="1393257" cy="295296"/>
            <a:chOff x="8335478" y="4536586"/>
            <a:chExt cx="1393257" cy="295296"/>
          </a:xfrm>
        </p:grpSpPr>
        <p:sp>
          <p:nvSpPr>
            <p:cNvPr id="56" name="Retângulo 55">
              <a:extLst>
                <a:ext uri="{FF2B5EF4-FFF2-40B4-BE49-F238E27FC236}">
                  <a16:creationId xmlns:a16="http://schemas.microsoft.com/office/drawing/2014/main" id="{ECF93B91-10F0-4505-9B65-54D14D0D318B}"/>
                </a:ext>
              </a:extLst>
            </p:cNvPr>
            <p:cNvSpPr/>
            <p:nvPr/>
          </p:nvSpPr>
          <p:spPr>
            <a:xfrm>
              <a:off x="8335478" y="4536586"/>
              <a:ext cx="1393257" cy="2952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7E442D95-1997-4E10-99A5-50C7DB60508E}"/>
                </a:ext>
              </a:extLst>
            </p:cNvPr>
            <p:cNvCxnSpPr>
              <a:cxnSpLocks/>
            </p:cNvCxnSpPr>
            <p:nvPr/>
          </p:nvCxnSpPr>
          <p:spPr>
            <a:xfrm>
              <a:off x="842010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1F80033B-7D26-498B-B9A4-89F4E5BF9CD7}"/>
                </a:ext>
              </a:extLst>
            </p:cNvPr>
            <p:cNvCxnSpPr>
              <a:cxnSpLocks/>
            </p:cNvCxnSpPr>
            <p:nvPr/>
          </p:nvCxnSpPr>
          <p:spPr>
            <a:xfrm>
              <a:off x="844867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reto 61">
              <a:extLst>
                <a:ext uri="{FF2B5EF4-FFF2-40B4-BE49-F238E27FC236}">
                  <a16:creationId xmlns:a16="http://schemas.microsoft.com/office/drawing/2014/main" id="{A2C25873-825C-4E06-8FD0-214FE3CBBA3F}"/>
                </a:ext>
              </a:extLst>
            </p:cNvPr>
            <p:cNvCxnSpPr>
              <a:cxnSpLocks/>
            </p:cNvCxnSpPr>
            <p:nvPr/>
          </p:nvCxnSpPr>
          <p:spPr>
            <a:xfrm>
              <a:off x="847725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5DD10BCB-D04F-4876-B1A6-01EED666FFA4}"/>
                </a:ext>
              </a:extLst>
            </p:cNvPr>
            <p:cNvCxnSpPr>
              <a:cxnSpLocks/>
            </p:cNvCxnSpPr>
            <p:nvPr/>
          </p:nvCxnSpPr>
          <p:spPr>
            <a:xfrm>
              <a:off x="850582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EAAE2C98-81BD-4B67-87D7-9C181B301723}"/>
                </a:ext>
              </a:extLst>
            </p:cNvPr>
            <p:cNvCxnSpPr>
              <a:cxnSpLocks/>
            </p:cNvCxnSpPr>
            <p:nvPr/>
          </p:nvCxnSpPr>
          <p:spPr>
            <a:xfrm>
              <a:off x="853440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34295079-F38E-4381-AF94-4674D6ED4313}"/>
                </a:ext>
              </a:extLst>
            </p:cNvPr>
            <p:cNvCxnSpPr>
              <a:cxnSpLocks/>
            </p:cNvCxnSpPr>
            <p:nvPr/>
          </p:nvCxnSpPr>
          <p:spPr>
            <a:xfrm>
              <a:off x="856535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ector reto 66">
              <a:extLst>
                <a:ext uri="{FF2B5EF4-FFF2-40B4-BE49-F238E27FC236}">
                  <a16:creationId xmlns:a16="http://schemas.microsoft.com/office/drawing/2014/main" id="{D01AE9C4-26F3-43D3-B875-4572196664CA}"/>
                </a:ext>
              </a:extLst>
            </p:cNvPr>
            <p:cNvCxnSpPr>
              <a:cxnSpLocks/>
            </p:cNvCxnSpPr>
            <p:nvPr/>
          </p:nvCxnSpPr>
          <p:spPr>
            <a:xfrm>
              <a:off x="8593932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5C972746-287B-430B-976F-F02890834A29}"/>
                </a:ext>
              </a:extLst>
            </p:cNvPr>
            <p:cNvCxnSpPr>
              <a:cxnSpLocks/>
            </p:cNvCxnSpPr>
            <p:nvPr/>
          </p:nvCxnSpPr>
          <p:spPr>
            <a:xfrm>
              <a:off x="862250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D1322271-7ABE-4656-9E39-9854A57D8013}"/>
                </a:ext>
              </a:extLst>
            </p:cNvPr>
            <p:cNvCxnSpPr>
              <a:cxnSpLocks/>
            </p:cNvCxnSpPr>
            <p:nvPr/>
          </p:nvCxnSpPr>
          <p:spPr>
            <a:xfrm>
              <a:off x="8651082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reto 73">
              <a:extLst>
                <a:ext uri="{FF2B5EF4-FFF2-40B4-BE49-F238E27FC236}">
                  <a16:creationId xmlns:a16="http://schemas.microsoft.com/office/drawing/2014/main" id="{CC87DEB5-30D5-41EB-AA82-FA130080FD09}"/>
                </a:ext>
              </a:extLst>
            </p:cNvPr>
            <p:cNvCxnSpPr>
              <a:cxnSpLocks/>
            </p:cNvCxnSpPr>
            <p:nvPr/>
          </p:nvCxnSpPr>
          <p:spPr>
            <a:xfrm>
              <a:off x="8393907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>
              <a:extLst>
                <a:ext uri="{FF2B5EF4-FFF2-40B4-BE49-F238E27FC236}">
                  <a16:creationId xmlns:a16="http://schemas.microsoft.com/office/drawing/2014/main" id="{56EAD96B-30CE-4F75-ADAD-A12457387457}"/>
                </a:ext>
              </a:extLst>
            </p:cNvPr>
            <p:cNvCxnSpPr>
              <a:cxnSpLocks/>
            </p:cNvCxnSpPr>
            <p:nvPr/>
          </p:nvCxnSpPr>
          <p:spPr>
            <a:xfrm>
              <a:off x="867727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A012F7F3-B89A-4D50-B0FE-67126ED3BBBB}"/>
                </a:ext>
              </a:extLst>
            </p:cNvPr>
            <p:cNvCxnSpPr>
              <a:cxnSpLocks/>
            </p:cNvCxnSpPr>
            <p:nvPr/>
          </p:nvCxnSpPr>
          <p:spPr>
            <a:xfrm>
              <a:off x="870585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8924DFFF-C09E-4284-A888-0B4BB774CBC8}"/>
                </a:ext>
              </a:extLst>
            </p:cNvPr>
            <p:cNvCxnSpPr>
              <a:cxnSpLocks/>
            </p:cNvCxnSpPr>
            <p:nvPr/>
          </p:nvCxnSpPr>
          <p:spPr>
            <a:xfrm>
              <a:off x="873442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28E2D901-C45C-424D-9BD4-D0175649AFC1}"/>
                </a:ext>
              </a:extLst>
            </p:cNvPr>
            <p:cNvCxnSpPr>
              <a:cxnSpLocks/>
            </p:cNvCxnSpPr>
            <p:nvPr/>
          </p:nvCxnSpPr>
          <p:spPr>
            <a:xfrm>
              <a:off x="876300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ector reto 78">
              <a:extLst>
                <a:ext uri="{FF2B5EF4-FFF2-40B4-BE49-F238E27FC236}">
                  <a16:creationId xmlns:a16="http://schemas.microsoft.com/office/drawing/2014/main" id="{C138D3E6-D248-418F-A392-C5DA205BEAF0}"/>
                </a:ext>
              </a:extLst>
            </p:cNvPr>
            <p:cNvCxnSpPr>
              <a:cxnSpLocks/>
            </p:cNvCxnSpPr>
            <p:nvPr/>
          </p:nvCxnSpPr>
          <p:spPr>
            <a:xfrm>
              <a:off x="8791576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ector reto 79">
              <a:extLst>
                <a:ext uri="{FF2B5EF4-FFF2-40B4-BE49-F238E27FC236}">
                  <a16:creationId xmlns:a16="http://schemas.microsoft.com/office/drawing/2014/main" id="{2C918D40-A238-4F8A-89F2-7F2486D6C2FE}"/>
                </a:ext>
              </a:extLst>
            </p:cNvPr>
            <p:cNvCxnSpPr>
              <a:cxnSpLocks/>
            </p:cNvCxnSpPr>
            <p:nvPr/>
          </p:nvCxnSpPr>
          <p:spPr>
            <a:xfrm>
              <a:off x="8822532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ector reto 80">
              <a:extLst>
                <a:ext uri="{FF2B5EF4-FFF2-40B4-BE49-F238E27FC236}">
                  <a16:creationId xmlns:a16="http://schemas.microsoft.com/office/drawing/2014/main" id="{DD906612-FF43-4663-BD89-DC3C28F0833D}"/>
                </a:ext>
              </a:extLst>
            </p:cNvPr>
            <p:cNvCxnSpPr>
              <a:cxnSpLocks/>
            </p:cNvCxnSpPr>
            <p:nvPr/>
          </p:nvCxnSpPr>
          <p:spPr>
            <a:xfrm>
              <a:off x="885110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53E9843F-1ED4-4708-B2A6-6246E63DCB8E}"/>
                </a:ext>
              </a:extLst>
            </p:cNvPr>
            <p:cNvCxnSpPr>
              <a:cxnSpLocks/>
            </p:cNvCxnSpPr>
            <p:nvPr/>
          </p:nvCxnSpPr>
          <p:spPr>
            <a:xfrm>
              <a:off x="8879682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reto 82">
              <a:extLst>
                <a:ext uri="{FF2B5EF4-FFF2-40B4-BE49-F238E27FC236}">
                  <a16:creationId xmlns:a16="http://schemas.microsoft.com/office/drawing/2014/main" id="{696E7D1C-AF9E-4E84-85E7-40CDBB60C832}"/>
                </a:ext>
              </a:extLst>
            </p:cNvPr>
            <p:cNvCxnSpPr>
              <a:cxnSpLocks/>
            </p:cNvCxnSpPr>
            <p:nvPr/>
          </p:nvCxnSpPr>
          <p:spPr>
            <a:xfrm>
              <a:off x="8908257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943C3891-2557-4721-8D69-5A8B8978FF98}"/>
                </a:ext>
              </a:extLst>
            </p:cNvPr>
            <p:cNvCxnSpPr>
              <a:cxnSpLocks/>
            </p:cNvCxnSpPr>
            <p:nvPr/>
          </p:nvCxnSpPr>
          <p:spPr>
            <a:xfrm>
              <a:off x="893683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2854F984-89F1-44B6-8A51-FBFA17156AD3}"/>
                </a:ext>
              </a:extLst>
            </p:cNvPr>
            <p:cNvCxnSpPr>
              <a:cxnSpLocks/>
            </p:cNvCxnSpPr>
            <p:nvPr/>
          </p:nvCxnSpPr>
          <p:spPr>
            <a:xfrm>
              <a:off x="8965406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A40A3788-DAC3-41C1-8883-8E62C3C582AC}"/>
                </a:ext>
              </a:extLst>
            </p:cNvPr>
            <p:cNvCxnSpPr>
              <a:cxnSpLocks/>
            </p:cNvCxnSpPr>
            <p:nvPr/>
          </p:nvCxnSpPr>
          <p:spPr>
            <a:xfrm>
              <a:off x="899398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62594D3C-D379-497C-8674-822689AC7B0D}"/>
                </a:ext>
              </a:extLst>
            </p:cNvPr>
            <p:cNvCxnSpPr>
              <a:cxnSpLocks/>
            </p:cNvCxnSpPr>
            <p:nvPr/>
          </p:nvCxnSpPr>
          <p:spPr>
            <a:xfrm>
              <a:off x="9022556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9F43DD13-77A8-489D-8E6A-ABFDB5B0ED76}"/>
                </a:ext>
              </a:extLst>
            </p:cNvPr>
            <p:cNvCxnSpPr>
              <a:cxnSpLocks/>
            </p:cNvCxnSpPr>
            <p:nvPr/>
          </p:nvCxnSpPr>
          <p:spPr>
            <a:xfrm>
              <a:off x="9051132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6341151D-83DB-4A93-AB32-86E898279E7D}"/>
                </a:ext>
              </a:extLst>
            </p:cNvPr>
            <p:cNvCxnSpPr>
              <a:cxnSpLocks/>
            </p:cNvCxnSpPr>
            <p:nvPr/>
          </p:nvCxnSpPr>
          <p:spPr>
            <a:xfrm>
              <a:off x="9082088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80E2AAD1-F6E3-427F-BB66-DC8156182342}"/>
                </a:ext>
              </a:extLst>
            </p:cNvPr>
            <p:cNvCxnSpPr>
              <a:cxnSpLocks/>
            </p:cNvCxnSpPr>
            <p:nvPr/>
          </p:nvCxnSpPr>
          <p:spPr>
            <a:xfrm>
              <a:off x="9110663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EDCE5FD0-2F07-440B-97AD-61B9C82499DF}"/>
                </a:ext>
              </a:extLst>
            </p:cNvPr>
            <p:cNvCxnSpPr>
              <a:cxnSpLocks/>
            </p:cNvCxnSpPr>
            <p:nvPr/>
          </p:nvCxnSpPr>
          <p:spPr>
            <a:xfrm>
              <a:off x="9139238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9F1D565B-2209-4DE2-85DB-4E8F8889B249}"/>
                </a:ext>
              </a:extLst>
            </p:cNvPr>
            <p:cNvCxnSpPr>
              <a:cxnSpLocks/>
            </p:cNvCxnSpPr>
            <p:nvPr/>
          </p:nvCxnSpPr>
          <p:spPr>
            <a:xfrm>
              <a:off x="9167813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>
              <a:extLst>
                <a:ext uri="{FF2B5EF4-FFF2-40B4-BE49-F238E27FC236}">
                  <a16:creationId xmlns:a16="http://schemas.microsoft.com/office/drawing/2014/main" id="{DBA1532D-1488-4E09-9F8A-E055DDA61BF9}"/>
                </a:ext>
              </a:extLst>
            </p:cNvPr>
            <p:cNvCxnSpPr>
              <a:cxnSpLocks/>
            </p:cNvCxnSpPr>
            <p:nvPr/>
          </p:nvCxnSpPr>
          <p:spPr>
            <a:xfrm>
              <a:off x="9194006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ector reto 102">
              <a:extLst>
                <a:ext uri="{FF2B5EF4-FFF2-40B4-BE49-F238E27FC236}">
                  <a16:creationId xmlns:a16="http://schemas.microsoft.com/office/drawing/2014/main" id="{BF665CB0-3A55-4586-882C-1F340D1358BD}"/>
                </a:ext>
              </a:extLst>
            </p:cNvPr>
            <p:cNvCxnSpPr>
              <a:cxnSpLocks/>
            </p:cNvCxnSpPr>
            <p:nvPr/>
          </p:nvCxnSpPr>
          <p:spPr>
            <a:xfrm>
              <a:off x="922258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E6F3CF9C-03CF-4D29-97BF-7D81EDA28458}"/>
                </a:ext>
              </a:extLst>
            </p:cNvPr>
            <p:cNvCxnSpPr>
              <a:cxnSpLocks/>
            </p:cNvCxnSpPr>
            <p:nvPr/>
          </p:nvCxnSpPr>
          <p:spPr>
            <a:xfrm>
              <a:off x="9251156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8521B173-2A24-451E-ADF0-2074B7F21BAD}"/>
                </a:ext>
              </a:extLst>
            </p:cNvPr>
            <p:cNvCxnSpPr>
              <a:cxnSpLocks/>
            </p:cNvCxnSpPr>
            <p:nvPr/>
          </p:nvCxnSpPr>
          <p:spPr>
            <a:xfrm>
              <a:off x="927973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B296285C-1CD5-49A9-BB3A-16CE6F5DC8F7}"/>
                </a:ext>
              </a:extLst>
            </p:cNvPr>
            <p:cNvCxnSpPr>
              <a:cxnSpLocks/>
            </p:cNvCxnSpPr>
            <p:nvPr/>
          </p:nvCxnSpPr>
          <p:spPr>
            <a:xfrm>
              <a:off x="930830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0A654BF7-F861-4084-A74B-0A7BAADEDA0B}"/>
                </a:ext>
              </a:extLst>
            </p:cNvPr>
            <p:cNvCxnSpPr>
              <a:cxnSpLocks/>
            </p:cNvCxnSpPr>
            <p:nvPr/>
          </p:nvCxnSpPr>
          <p:spPr>
            <a:xfrm>
              <a:off x="9339263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CA59E285-B446-4038-B7C3-EC5629DD3D64}"/>
                </a:ext>
              </a:extLst>
            </p:cNvPr>
            <p:cNvCxnSpPr>
              <a:cxnSpLocks/>
            </p:cNvCxnSpPr>
            <p:nvPr/>
          </p:nvCxnSpPr>
          <p:spPr>
            <a:xfrm>
              <a:off x="9367838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7E5E577A-1399-4AD9-A2B6-B9BC7077BD20}"/>
                </a:ext>
              </a:extLst>
            </p:cNvPr>
            <p:cNvCxnSpPr>
              <a:cxnSpLocks/>
            </p:cNvCxnSpPr>
            <p:nvPr/>
          </p:nvCxnSpPr>
          <p:spPr>
            <a:xfrm>
              <a:off x="9396413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3F2C5485-8503-45EC-8EFA-9169A07108F1}"/>
                </a:ext>
              </a:extLst>
            </p:cNvPr>
            <p:cNvCxnSpPr>
              <a:cxnSpLocks/>
            </p:cNvCxnSpPr>
            <p:nvPr/>
          </p:nvCxnSpPr>
          <p:spPr>
            <a:xfrm>
              <a:off x="9424988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1C607FF8-868D-4B58-8E21-29A04B51C1F0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B6741BAC-D2E4-4B5B-AD8E-5BE82134A375}"/>
                </a:ext>
              </a:extLst>
            </p:cNvPr>
            <p:cNvCxnSpPr>
              <a:cxnSpLocks/>
            </p:cNvCxnSpPr>
            <p:nvPr/>
          </p:nvCxnSpPr>
          <p:spPr>
            <a:xfrm>
              <a:off x="947737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C52F342E-EBFF-48EE-8ECA-D2886BA773C0}"/>
                </a:ext>
              </a:extLst>
            </p:cNvPr>
            <p:cNvCxnSpPr>
              <a:cxnSpLocks/>
            </p:cNvCxnSpPr>
            <p:nvPr/>
          </p:nvCxnSpPr>
          <p:spPr>
            <a:xfrm>
              <a:off x="9505950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333D0C4B-9A2B-4BD7-8020-8D1F4C61FDA3}"/>
                </a:ext>
              </a:extLst>
            </p:cNvPr>
            <p:cNvCxnSpPr>
              <a:cxnSpLocks/>
            </p:cNvCxnSpPr>
            <p:nvPr/>
          </p:nvCxnSpPr>
          <p:spPr>
            <a:xfrm>
              <a:off x="9534525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F4595C3B-8326-4AB1-B3F4-4155D94E4CCB}"/>
                </a:ext>
              </a:extLst>
            </p:cNvPr>
            <p:cNvCxnSpPr>
              <a:cxnSpLocks/>
            </p:cNvCxnSpPr>
            <p:nvPr/>
          </p:nvCxnSpPr>
          <p:spPr>
            <a:xfrm>
              <a:off x="9563101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1FEBDAF2-97FA-4037-9EDF-EAFF45E7A548}"/>
                </a:ext>
              </a:extLst>
            </p:cNvPr>
            <p:cNvCxnSpPr>
              <a:cxnSpLocks/>
            </p:cNvCxnSpPr>
            <p:nvPr/>
          </p:nvCxnSpPr>
          <p:spPr>
            <a:xfrm>
              <a:off x="959405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D04A690D-0007-41AD-BCA4-4DAF117ADB8E}"/>
                </a:ext>
              </a:extLst>
            </p:cNvPr>
            <p:cNvCxnSpPr>
              <a:cxnSpLocks/>
            </p:cNvCxnSpPr>
            <p:nvPr/>
          </p:nvCxnSpPr>
          <p:spPr>
            <a:xfrm>
              <a:off x="9622632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1A24585C-C51D-427E-A19B-8A97D37762F6}"/>
                </a:ext>
              </a:extLst>
            </p:cNvPr>
            <p:cNvCxnSpPr>
              <a:cxnSpLocks/>
            </p:cNvCxnSpPr>
            <p:nvPr/>
          </p:nvCxnSpPr>
          <p:spPr>
            <a:xfrm>
              <a:off x="9651207" y="4567238"/>
              <a:ext cx="0" cy="10460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C380CCB5-9478-446C-930F-958AD42AAD13}"/>
                </a:ext>
              </a:extLst>
            </p:cNvPr>
            <p:cNvCxnSpPr>
              <a:cxnSpLocks/>
            </p:cNvCxnSpPr>
            <p:nvPr/>
          </p:nvCxnSpPr>
          <p:spPr>
            <a:xfrm>
              <a:off x="9679782" y="4567238"/>
              <a:ext cx="0" cy="14763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E085BED2-FF8F-4C47-B83F-09087C062CB6}"/>
              </a:ext>
            </a:extLst>
          </p:cNvPr>
          <p:cNvSpPr/>
          <p:nvPr/>
        </p:nvSpPr>
        <p:spPr>
          <a:xfrm>
            <a:off x="5046442" y="4150394"/>
            <a:ext cx="3686503" cy="298383"/>
          </a:xfrm>
          <a:custGeom>
            <a:avLst/>
            <a:gdLst>
              <a:gd name="connsiteX0" fmla="*/ 3830854 w 3830854"/>
              <a:gd name="connsiteY0" fmla="*/ 298383 h 298383"/>
              <a:gd name="connsiteX1" fmla="*/ 1886551 w 3830854"/>
              <a:gd name="connsiteY1" fmla="*/ 279132 h 298383"/>
              <a:gd name="connsiteX2" fmla="*/ 0 w 3830854"/>
              <a:gd name="connsiteY2" fmla="*/ 0 h 298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30854" h="298383">
                <a:moveTo>
                  <a:pt x="3830854" y="298383"/>
                </a:moveTo>
                <a:lnTo>
                  <a:pt x="1886551" y="279132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0" name="Espaço Reservado para Número de Slide 4">
            <a:extLst>
              <a:ext uri="{FF2B5EF4-FFF2-40B4-BE49-F238E27FC236}">
                <a16:creationId xmlns:a16="http://schemas.microsoft.com/office/drawing/2014/main" id="{FBE63849-1220-4FEE-ABA6-BEC5136C47C4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797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51" y="1537411"/>
            <a:ext cx="10878728" cy="4042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algn="l"/>
            <a:r>
              <a:rPr lang="pt-BR" sz="3200" dirty="0"/>
              <a:t>Utilizando a física por trás da equação de </a:t>
            </a:r>
            <a:r>
              <a:rPr lang="pt-BR" sz="3200" dirty="0" err="1"/>
              <a:t>Clapeyron</a:t>
            </a:r>
            <a:r>
              <a:rPr lang="pt-BR" sz="3200" dirty="0"/>
              <a:t>:</a:t>
            </a:r>
          </a:p>
          <a:p>
            <a:r>
              <a:rPr lang="pt-BR" sz="3200" dirty="0"/>
              <a:t>P * V = n * R * T</a:t>
            </a:r>
          </a:p>
          <a:p>
            <a:pPr marL="0" indent="0"/>
            <a:r>
              <a:rPr lang="pt-BR" sz="3200" dirty="0"/>
              <a:t>Verificamos que a Temperatura (T) de uma determinada quantidade física (n * R) de gás varia de forma diretamente proporcional ao binômio “Pressão (P) * Volume (V)”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5A9096C8-3811-411F-A7D3-630A09BA9A32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638175"/>
            <a:ext cx="9209955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Umidificadores: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B7511A6-9A8B-4E73-885A-FD7C510DE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161" y="1259232"/>
            <a:ext cx="3036077" cy="4346940"/>
          </a:xfrm>
          <a:prstGeom prst="rect">
            <a:avLst/>
          </a:prstGeom>
        </p:spPr>
      </p:pic>
      <p:sp>
        <p:nvSpPr>
          <p:cNvPr id="70" name="Rectangle 2">
            <a:extLst>
              <a:ext uri="{FF2B5EF4-FFF2-40B4-BE49-F238E27FC236}">
                <a16:creationId xmlns:a16="http://schemas.microsoft.com/office/drawing/2014/main" id="{36AE5F5C-E7DB-49E9-B811-26BDFEAF4803}"/>
              </a:ext>
            </a:extLst>
          </p:cNvPr>
          <p:cNvSpPr txBox="1">
            <a:spLocks noChangeArrowheads="1"/>
          </p:cNvSpPr>
          <p:nvPr/>
        </p:nvSpPr>
        <p:spPr>
          <a:xfrm>
            <a:off x="920399" y="5644808"/>
            <a:ext cx="3651600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Injeção direta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de vapor de planta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sp>
        <p:nvSpPr>
          <p:cNvPr id="71" name="Rectangle 2">
            <a:extLst>
              <a:ext uri="{FF2B5EF4-FFF2-40B4-BE49-F238E27FC236}">
                <a16:creationId xmlns:a16="http://schemas.microsoft.com/office/drawing/2014/main" id="{B5BA8606-7874-4D08-9B8D-534DF473B108}"/>
              </a:ext>
            </a:extLst>
          </p:cNvPr>
          <p:cNvSpPr txBox="1">
            <a:spLocks noChangeArrowheads="1"/>
          </p:cNvSpPr>
          <p:nvPr/>
        </p:nvSpPr>
        <p:spPr>
          <a:xfrm>
            <a:off x="5301197" y="5644808"/>
            <a:ext cx="1927289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Resistências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Elétricas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6A070DF-D196-4CFD-8007-FE006D382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005" y="1265430"/>
            <a:ext cx="2865674" cy="43536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6AFA22-9E33-48F4-89F9-D138479FE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5447" y="1995487"/>
            <a:ext cx="3257550" cy="2867025"/>
          </a:xfrm>
          <a:prstGeom prst="rect">
            <a:avLst/>
          </a:prstGeom>
        </p:spPr>
      </p:pic>
      <p:sp>
        <p:nvSpPr>
          <p:cNvPr id="73" name="Rectangle 2">
            <a:extLst>
              <a:ext uri="{FF2B5EF4-FFF2-40B4-BE49-F238E27FC236}">
                <a16:creationId xmlns:a16="http://schemas.microsoft.com/office/drawing/2014/main" id="{6A7BF32D-0AAC-4D12-9BB2-B46E7FDD7FE4}"/>
              </a:ext>
            </a:extLst>
          </p:cNvPr>
          <p:cNvSpPr txBox="1">
            <a:spLocks noChangeArrowheads="1"/>
          </p:cNvSpPr>
          <p:nvPr/>
        </p:nvSpPr>
        <p:spPr>
          <a:xfrm>
            <a:off x="8930577" y="4994655"/>
            <a:ext cx="1927289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Resistências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Elétricas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sp>
        <p:nvSpPr>
          <p:cNvPr id="84" name="Rectangle 17">
            <a:extLst>
              <a:ext uri="{FF2B5EF4-FFF2-40B4-BE49-F238E27FC236}">
                <a16:creationId xmlns:a16="http://schemas.microsoft.com/office/drawing/2014/main" id="{6CF1C02D-A950-4410-8E60-BF861B0572F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996128" y="4591032"/>
            <a:ext cx="187575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latin typeface="Arial Narrow" panose="020B0606020202030204" pitchFamily="34" charset="0"/>
              </a:rPr>
              <a:t>Tork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85" name="Rectangle 17">
            <a:extLst>
              <a:ext uri="{FF2B5EF4-FFF2-40B4-BE49-F238E27FC236}">
                <a16:creationId xmlns:a16="http://schemas.microsoft.com/office/drawing/2014/main" id="{19CF678C-98DA-4E29-93C3-FFA9CAA998F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814024" y="3737308"/>
            <a:ext cx="187575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latin typeface="Arial Narrow" panose="020B0606020202030204" pitchFamily="34" charset="0"/>
              </a:rPr>
              <a:t>Tork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86" name="Rectangle 17">
            <a:extLst>
              <a:ext uri="{FF2B5EF4-FFF2-40B4-BE49-F238E27FC236}">
                <a16:creationId xmlns:a16="http://schemas.microsoft.com/office/drawing/2014/main" id="{00CE43D1-07D4-4935-BF4A-CFFE7145287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171826" y="4109138"/>
            <a:ext cx="261941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latin typeface="Arial Narrow" panose="020B0606020202030204" pitchFamily="34" charset="0"/>
              </a:rPr>
              <a:t>Spirax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dirty="0" err="1">
                <a:latin typeface="Arial Narrow" panose="020B0606020202030204" pitchFamily="34" charset="0"/>
              </a:rPr>
              <a:t>Sarco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B1F0F0D-13A0-4A03-9AA8-445D29201640}"/>
              </a:ext>
            </a:extLst>
          </p:cNvPr>
          <p:cNvGrpSpPr/>
          <p:nvPr/>
        </p:nvGrpSpPr>
        <p:grpSpPr>
          <a:xfrm>
            <a:off x="8335744" y="1807740"/>
            <a:ext cx="2960272" cy="3399527"/>
            <a:chOff x="8335744" y="1807740"/>
            <a:chExt cx="2960272" cy="3399527"/>
          </a:xfrm>
        </p:grpSpPr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F77B6C2C-716F-45D4-80A0-2EAD8F8826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9858" y="1807740"/>
              <a:ext cx="2816158" cy="33995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8238B61C-95EC-4FE8-AD87-EACBDAC424F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35744" y="1807740"/>
              <a:ext cx="2816158" cy="339952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Espaço Reservado para Número de Slide 4">
            <a:extLst>
              <a:ext uri="{FF2B5EF4-FFF2-40B4-BE49-F238E27FC236}">
                <a16:creationId xmlns:a16="http://schemas.microsoft.com/office/drawing/2014/main" id="{3D6FA943-33B6-48C2-98F5-451E97347EFB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utoUpdateAnimBg="0"/>
      <p:bldP spid="85" grpId="0" autoUpdateAnimBg="0"/>
      <p:bldP spid="86" grpId="0" autoUpdateAnimBg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4359A8EC-0C5D-41CB-8FC9-DD673B2E9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638175"/>
            <a:ext cx="9209955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Gabinetes:</a:t>
            </a:r>
          </a:p>
        </p:txBody>
      </p:sp>
      <p:sp>
        <p:nvSpPr>
          <p:cNvPr id="70" name="Rectangle 2">
            <a:extLst>
              <a:ext uri="{FF2B5EF4-FFF2-40B4-BE49-F238E27FC236}">
                <a16:creationId xmlns:a16="http://schemas.microsoft.com/office/drawing/2014/main" id="{36AE5F5C-E7DB-49E9-B811-26BDFEAF4803}"/>
              </a:ext>
            </a:extLst>
          </p:cNvPr>
          <p:cNvSpPr txBox="1">
            <a:spLocks noChangeArrowheads="1"/>
          </p:cNvSpPr>
          <p:nvPr/>
        </p:nvSpPr>
        <p:spPr>
          <a:xfrm>
            <a:off x="2178170" y="5281362"/>
            <a:ext cx="3651600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Gabinetes Modulares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Industriais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sp>
        <p:nvSpPr>
          <p:cNvPr id="86" name="Rectangle 17">
            <a:extLst>
              <a:ext uri="{FF2B5EF4-FFF2-40B4-BE49-F238E27FC236}">
                <a16:creationId xmlns:a16="http://schemas.microsoft.com/office/drawing/2014/main" id="{00CE43D1-07D4-4935-BF4A-CFFE7145287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844823" y="4027867"/>
            <a:ext cx="261941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Trox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108D802-5C46-4B56-AAA2-7481BC18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044" y="1370901"/>
            <a:ext cx="3380443" cy="4154000"/>
          </a:xfrm>
          <a:prstGeom prst="rect">
            <a:avLst/>
          </a:prstGeom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861E7A-B97C-4D41-B64C-20545188D4E0}"/>
              </a:ext>
            </a:extLst>
          </p:cNvPr>
          <p:cNvSpPr txBox="1">
            <a:spLocks noChangeArrowheads="1"/>
          </p:cNvSpPr>
          <p:nvPr/>
        </p:nvSpPr>
        <p:spPr>
          <a:xfrm>
            <a:off x="7421465" y="5524901"/>
            <a:ext cx="3651600" cy="984885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Gabinetes Modulares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r>
              <a:rPr lang="pt-BR" dirty="0">
                <a:latin typeface="Century Gothic" panose="020B0502020202020204" pitchFamily="34" charset="0"/>
              </a:rPr>
              <a:t>“Conforto”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868459" algn="l"/>
                <a:tab pos="1782847" algn="l"/>
                <a:tab pos="2697233" algn="l"/>
                <a:tab pos="3611621" algn="l"/>
                <a:tab pos="4526008" algn="l"/>
                <a:tab pos="5440395" algn="l"/>
                <a:tab pos="6354782" algn="l"/>
                <a:tab pos="7269169" algn="l"/>
                <a:tab pos="8183556" algn="l"/>
                <a:tab pos="9097944" algn="l"/>
              </a:tabLst>
            </a:pPr>
            <a:endParaRPr lang="pt-BR" baseline="30000" dirty="0">
              <a:latin typeface="Century Gothic" panose="020B0502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24BC6A1-D004-42A6-8374-3DDDC420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34" y="1588168"/>
            <a:ext cx="5807255" cy="3646772"/>
          </a:xfrm>
          <a:prstGeom prst="rect">
            <a:avLst/>
          </a:prstGeom>
        </p:spPr>
      </p:pic>
      <p:sp>
        <p:nvSpPr>
          <p:cNvPr id="20" name="Rectangle 17">
            <a:extLst>
              <a:ext uri="{FF2B5EF4-FFF2-40B4-BE49-F238E27FC236}">
                <a16:creationId xmlns:a16="http://schemas.microsoft.com/office/drawing/2014/main" id="{0397E36D-B842-43B0-95C4-5C96346E507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720511" y="3737906"/>
            <a:ext cx="261941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57" tIns="46840" rIns="95057" bIns="46840" numCol="1" anchor="t" anchorCtr="0" compatLnSpc="1">
            <a:prstTxWarp prst="textNoShape">
              <a:avLst/>
            </a:prstTxWarp>
          </a:bodyPr>
          <a:lstStyle/>
          <a:p>
            <a:pPr lvl="0" eaLnBrk="0" hangingPunct="0"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Fonte: </a:t>
            </a:r>
            <a:r>
              <a:rPr lang="en-US" sz="1600" dirty="0" err="1">
                <a:latin typeface="Arial Narrow" panose="020B0606020202030204" pitchFamily="34" charset="0"/>
              </a:rPr>
              <a:t>Catálogo</a:t>
            </a:r>
            <a:r>
              <a:rPr lang="en-US" sz="1600" dirty="0">
                <a:latin typeface="Arial Narrow" panose="020B0606020202030204" pitchFamily="34" charset="0"/>
              </a:rPr>
              <a:t> Trox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  <a:sym typeface="Symbol" pitchFamily="18" charset="2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7517953A-4AE0-4AE0-B77B-1AD5F04F1BAF}"/>
              </a:ext>
            </a:extLst>
          </p:cNvPr>
          <p:cNvSpPr txBox="1">
            <a:spLocks/>
          </p:cNvSpPr>
          <p:nvPr/>
        </p:nvSpPr>
        <p:spPr>
          <a:xfrm>
            <a:off x="1365061" y="77639"/>
            <a:ext cx="6811317" cy="29329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3 – </a:t>
            </a:r>
            <a:r>
              <a:rPr lang="pt-BR" sz="1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COMPONENTES DAS UNIDADES DE TRATAMENTO DE AR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7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utoUpdateAnimBg="0"/>
      <p:bldP spid="20" grpId="0" autoUpdateAnimBg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432808"/>
            <a:ext cx="7772400" cy="2628448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4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Psicrometria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1813963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14F2A058-A53A-4A9C-B308-B147A2272E9B}"/>
              </a:ext>
            </a:extLst>
          </p:cNvPr>
          <p:cNvSpPr txBox="1">
            <a:spLocks noChangeArrowheads="1"/>
          </p:cNvSpPr>
          <p:nvPr/>
        </p:nvSpPr>
        <p:spPr>
          <a:xfrm>
            <a:off x="2819523" y="2936631"/>
            <a:ext cx="8012112" cy="2906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pt-BR" sz="1000" b="1"/>
          </a:p>
          <a:p>
            <a:pPr marL="0" indent="-288000">
              <a:lnSpc>
                <a:spcPct val="90000"/>
              </a:lnSpc>
              <a:buFontTx/>
              <a:buNone/>
              <a:defRPr/>
            </a:pPr>
            <a:r>
              <a:rPr lang="pt-BR" sz="3200" b="1"/>
              <a:t>“psychro” significa “produzir frio” </a:t>
            </a:r>
          </a:p>
          <a:p>
            <a:pPr marL="0" indent="-288000">
              <a:lnSpc>
                <a:spcPct val="90000"/>
              </a:lnSpc>
              <a:spcBef>
                <a:spcPts val="1800"/>
              </a:spcBef>
              <a:buFontTx/>
              <a:buNone/>
              <a:defRPr/>
            </a:pPr>
            <a:r>
              <a:rPr lang="pt-BR" sz="3200" b="1"/>
              <a:t>“metro” que significa “medir”</a:t>
            </a:r>
          </a:p>
          <a:p>
            <a:pPr marL="0" indent="-288000">
              <a:lnSpc>
                <a:spcPct val="90000"/>
              </a:lnSpc>
              <a:spcBef>
                <a:spcPts val="1800"/>
              </a:spcBef>
              <a:buFontTx/>
              <a:buNone/>
              <a:defRPr/>
            </a:pPr>
            <a:r>
              <a:rPr lang="pt-BR" sz="3200" b="1"/>
              <a:t>sufixo “ia” (oriundo de ciência) </a:t>
            </a:r>
          </a:p>
          <a:p>
            <a:pPr marL="0" indent="-288000">
              <a:lnSpc>
                <a:spcPct val="90000"/>
              </a:lnSpc>
              <a:spcBef>
                <a:spcPts val="1800"/>
              </a:spcBef>
              <a:buFontTx/>
              <a:buNone/>
              <a:defRPr/>
            </a:pPr>
            <a:r>
              <a:rPr lang="pt-BR" sz="3200" b="1"/>
              <a:t>“ciência de medir a produção de frio”</a:t>
            </a:r>
          </a:p>
          <a:p>
            <a:pPr marL="0" indent="-288000">
              <a:lnSpc>
                <a:spcPct val="90000"/>
              </a:lnSpc>
              <a:buFontTx/>
              <a:buNone/>
              <a:defRPr/>
            </a:pPr>
            <a:endParaRPr lang="pt-BR" sz="3200" b="1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90D36A0-582C-47E4-A47A-F893F4F16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376" y="1268484"/>
            <a:ext cx="7866392" cy="153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ts val="30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DEFINIÇÃO DO TERMO:</a:t>
            </a:r>
          </a:p>
          <a:p>
            <a:pPr marL="363538" indent="-363538" defTabSz="968375">
              <a:spcBef>
                <a:spcPts val="18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		PSICROMETRIA</a:t>
            </a:r>
            <a:endParaRPr lang="pt-BR" sz="3200" b="1" kern="0" dirty="0">
              <a:ln w="3175">
                <a:solidFill>
                  <a:schemeClr val="tx1"/>
                </a:solidFill>
              </a:ln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4AFF0A37-449C-40BF-9236-17CA052EDC4B}"/>
              </a:ext>
            </a:extLst>
          </p:cNvPr>
          <p:cNvSpPr txBox="1">
            <a:spLocks noChangeArrowheads="1"/>
          </p:cNvSpPr>
          <p:nvPr/>
        </p:nvSpPr>
        <p:spPr>
          <a:xfrm>
            <a:off x="1843576" y="1561612"/>
            <a:ext cx="8012112" cy="18526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88000" algn="ctr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pt-BR" sz="2800" dirty="0"/>
              <a:t>O ar atmosférico é considerado uma mistura de gases  contendo uma proporção fixa de: 78,1% nitrogênio, 20,9% oxigênio, 0,9% argônio, além de traços de outros gases.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084C9F4-4D25-4FE4-9EF6-B30AFBC1C2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429" y="869633"/>
            <a:ext cx="3911909" cy="7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ts val="3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O Ar Atmosférico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5E5E135-6374-464E-A922-A8FDDE7E99B5}"/>
              </a:ext>
            </a:extLst>
          </p:cNvPr>
          <p:cNvSpPr/>
          <p:nvPr/>
        </p:nvSpPr>
        <p:spPr>
          <a:xfrm>
            <a:off x="1830876" y="3366600"/>
            <a:ext cx="8194675" cy="2676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2800" dirty="0">
                <a:latin typeface="Arial" charset="0"/>
                <a:cs typeface="Arial" charset="0"/>
              </a:rPr>
              <a:t>Embora a proporção de vapor d’água em relação ao ar seco seja muito pequena, esta é muito significativa por que seu calor latente de vaporização (2450 kJ/kg) é muito grande em comparação à capacidade calorífica específica do ar seco (1,0060 kJ/(kg .ºC)).</a:t>
            </a:r>
            <a:endParaRPr lang="pt-BR" sz="28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5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4294513B-2F01-4397-B185-57E470A9D931}"/>
              </a:ext>
            </a:extLst>
          </p:cNvPr>
          <p:cNvSpPr txBox="1">
            <a:spLocks noChangeArrowheads="1"/>
          </p:cNvSpPr>
          <p:nvPr/>
        </p:nvSpPr>
        <p:spPr>
          <a:xfrm>
            <a:off x="1875304" y="2196611"/>
            <a:ext cx="8012112" cy="14462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88000" algn="ctr">
              <a:lnSpc>
                <a:spcPct val="90000"/>
              </a:lnSpc>
              <a:spcBef>
                <a:spcPts val="0"/>
              </a:spcBef>
              <a:buFontTx/>
              <a:buNone/>
              <a:defRPr/>
            </a:pPr>
            <a:r>
              <a:rPr lang="pt-BR" sz="2800"/>
              <a:t>A água como substância pode existir em 3 estados físicos (ou fases): sólido (gelo), líquido (água) ou gasoso (vapor d’água). </a:t>
            </a:r>
            <a:endParaRPr lang="pt-BR" sz="2800" dirty="0" err="1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45FCCCB-60B9-4489-AD96-DA190CACF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157" y="1347614"/>
            <a:ext cx="3270641" cy="7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ts val="3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O Vapor d’água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A114828-2161-4C9A-9141-2CC6170ABF16}"/>
              </a:ext>
            </a:extLst>
          </p:cNvPr>
          <p:cNvSpPr/>
          <p:nvPr/>
        </p:nvSpPr>
        <p:spPr>
          <a:xfrm>
            <a:off x="1862604" y="3892061"/>
            <a:ext cx="8194675" cy="1816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2800" dirty="0">
                <a:latin typeface="+mn-lt"/>
                <a:cs typeface="+mn-cs"/>
              </a:rPr>
              <a:t>Um copo de água com cubos de gelo imersos em seu interior, após a temperatura do copo entrar em equilíbrio com a da água, podemos observar a condensação de vapor em sua superfície externa. </a:t>
            </a:r>
          </a:p>
        </p:txBody>
      </p:sp>
    </p:spTree>
    <p:extLst>
      <p:ext uri="{BB962C8B-B14F-4D97-AF65-F5344CB8AC3E}">
        <p14:creationId xmlns:p14="http://schemas.microsoft.com/office/powerpoint/2010/main" val="237631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9ED7AFD-EEBD-4D11-B699-2A762C280401}"/>
              </a:ext>
            </a:extLst>
          </p:cNvPr>
          <p:cNvSpPr/>
          <p:nvPr/>
        </p:nvSpPr>
        <p:spPr>
          <a:xfrm>
            <a:off x="1111175" y="5785382"/>
            <a:ext cx="81946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pt-BR" sz="2800" b="1" dirty="0"/>
              <a:t>Diagrama Pressão x Temperatura para água</a:t>
            </a:r>
            <a:r>
              <a:rPr lang="pt-BR" sz="2800" dirty="0">
                <a:latin typeface="+mn-lt"/>
                <a:cs typeface="+mn-cs"/>
              </a:rPr>
              <a:t> </a:t>
            </a:r>
          </a:p>
        </p:txBody>
      </p:sp>
      <p:pic>
        <p:nvPicPr>
          <p:cNvPr id="4" name="Imagem 8" descr="Digitalizar0004">
            <a:extLst>
              <a:ext uri="{FF2B5EF4-FFF2-40B4-BE49-F238E27FC236}">
                <a16:creationId xmlns:a16="http://schemas.microsoft.com/office/drawing/2014/main" id="{5E393ABF-3EEB-490B-80DA-696434C06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12" y="854607"/>
            <a:ext cx="69072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17403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AF9F3B8-8099-4548-BBC2-80F36EAAF8EA}"/>
              </a:ext>
            </a:extLst>
          </p:cNvPr>
          <p:cNvSpPr/>
          <p:nvPr/>
        </p:nvSpPr>
        <p:spPr>
          <a:xfrm>
            <a:off x="1856581" y="2531940"/>
            <a:ext cx="8478837" cy="3109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+mn-lt"/>
                <a:cs typeface="+mn-cs"/>
              </a:rPr>
              <a:t>Para levar a água à uma determinada temperatura do estado sólido para o líquido (fusão) são necessários 333,39 kJ/kg de energia</a:t>
            </a:r>
          </a:p>
          <a:p>
            <a:pPr algn="ctr">
              <a:defRPr/>
            </a:pPr>
            <a:endParaRPr lang="pt-BR" sz="2800" b="1" dirty="0">
              <a:latin typeface="+mn-lt"/>
              <a:cs typeface="+mn-cs"/>
            </a:endParaRPr>
          </a:p>
          <a:p>
            <a:pPr algn="ctr">
              <a:defRPr/>
            </a:pPr>
            <a:r>
              <a:rPr lang="pt-BR" sz="2800" b="1" dirty="0">
                <a:latin typeface="+mn-lt"/>
                <a:cs typeface="+mn-cs"/>
              </a:rPr>
              <a:t>Para levá-la do estado líquido para gasoso (evaporação) são demandados entre 2500,81 kJ/kg (à 0ºC) e 2256,28 kJ/kg (à 100ºC).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A9F769D7-6F57-4F0E-81CB-8F1C0E87E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7259" y="1400368"/>
            <a:ext cx="6025717" cy="7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ts val="3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Mudança de estado da água</a:t>
            </a:r>
          </a:p>
        </p:txBody>
      </p:sp>
    </p:spTree>
    <p:extLst>
      <p:ext uri="{BB962C8B-B14F-4D97-AF65-F5344CB8AC3E}">
        <p14:creationId xmlns:p14="http://schemas.microsoft.com/office/powerpoint/2010/main" val="212249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7444339-3DC3-4E26-B5FC-A40ABB38EADA}"/>
              </a:ext>
            </a:extLst>
          </p:cNvPr>
          <p:cNvSpPr/>
          <p:nvPr/>
        </p:nvSpPr>
        <p:spPr>
          <a:xfrm>
            <a:off x="1224793" y="946526"/>
            <a:ext cx="95910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400" dirty="0"/>
              <a:t>A Carta Psicrométrica padrão assume uma altitude de 0 m (nível do mar) e, por conseqüência, uma pressão atmosférica de 101,3250 </a:t>
            </a:r>
            <a:r>
              <a:rPr lang="pt-BR" sz="2400" dirty="0" err="1"/>
              <a:t>kPa</a:t>
            </a:r>
            <a:r>
              <a:rPr lang="pt-BR" sz="2400" dirty="0"/>
              <a:t> (760 </a:t>
            </a:r>
            <a:r>
              <a:rPr lang="pt-BR" sz="2400" dirty="0" err="1"/>
              <a:t>mmHG</a:t>
            </a:r>
            <a:r>
              <a:rPr lang="pt-BR" sz="2400" dirty="0"/>
              <a:t>).</a:t>
            </a:r>
            <a:endParaRPr lang="pt-BR" sz="2400" b="1" dirty="0">
              <a:latin typeface="+mn-lt"/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414679F-3A5A-4548-8B47-070627EC04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9467" y="463273"/>
            <a:ext cx="6025717" cy="72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defTabSz="968375">
              <a:spcBef>
                <a:spcPts val="3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A Carta Psicrométrica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244CA42-8B1A-4F62-9E21-688BBA319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775" y="1785860"/>
            <a:ext cx="6515099" cy="46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7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50430364-4643-46FC-9297-F7CDD853431B}"/>
              </a:ext>
            </a:extLst>
          </p:cNvPr>
          <p:cNvGrpSpPr/>
          <p:nvPr/>
        </p:nvGrpSpPr>
        <p:grpSpPr>
          <a:xfrm>
            <a:off x="1739357" y="581026"/>
            <a:ext cx="8176110" cy="5865494"/>
            <a:chOff x="2562225" y="1260179"/>
            <a:chExt cx="6807200" cy="4883446"/>
          </a:xfrm>
        </p:grpSpPr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B78D9929-C80D-4248-90BB-4646C5D89540}"/>
                </a:ext>
              </a:extLst>
            </p:cNvPr>
            <p:cNvSpPr/>
            <p:nvPr/>
          </p:nvSpPr>
          <p:spPr>
            <a:xfrm>
              <a:off x="2562225" y="1260179"/>
              <a:ext cx="6807200" cy="48834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1A6DF992-1957-4B3B-9DE5-2F43AB578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610" y="5760910"/>
              <a:ext cx="3020779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Temperatura de Bulbo Seco</a:t>
              </a:r>
              <a:endParaRPr lang="pt-BR" altLang="pt-BR" dirty="0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352304A2-971E-4DC3-8CE3-8331E229D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937" y="1590177"/>
              <a:ext cx="212725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 dirty="0">
                  <a:solidFill>
                    <a:srgbClr val="000000"/>
                  </a:solidFill>
                  <a:latin typeface="Symbol" panose="05050102010706020507" pitchFamily="18" charset="2"/>
                </a:rPr>
                <a:t>w</a:t>
              </a:r>
              <a:endParaRPr lang="pt-BR" altLang="pt-BR" sz="2400" dirty="0"/>
            </a:p>
          </p:txBody>
        </p:sp>
        <p:sp>
          <p:nvSpPr>
            <p:cNvPr id="57" name="Rectangle 58">
              <a:extLst>
                <a:ext uri="{FF2B5EF4-FFF2-40B4-BE49-F238E27FC236}">
                  <a16:creationId xmlns:a16="http://schemas.microsoft.com/office/drawing/2014/main" id="{4A12330A-810E-4518-A567-421C099C2D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701555">
              <a:off x="6202045" y="1385967"/>
              <a:ext cx="38228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SAT</a:t>
              </a:r>
              <a:endParaRPr lang="pt-BR" altLang="pt-BR" dirty="0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222ABA1E-8271-4DD2-9F5B-F5301DC32726}"/>
                </a:ext>
              </a:extLst>
            </p:cNvPr>
            <p:cNvSpPr/>
            <p:nvPr/>
          </p:nvSpPr>
          <p:spPr>
            <a:xfrm>
              <a:off x="2805113" y="1775121"/>
              <a:ext cx="3452812" cy="3433763"/>
            </a:xfrm>
            <a:custGeom>
              <a:avLst/>
              <a:gdLst>
                <a:gd name="connsiteX0" fmla="*/ 0 w 3452812"/>
                <a:gd name="connsiteY0" fmla="*/ 3433763 h 3433763"/>
                <a:gd name="connsiteX1" fmla="*/ 557212 w 3452812"/>
                <a:gd name="connsiteY1" fmla="*/ 3228975 h 3433763"/>
                <a:gd name="connsiteX2" fmla="*/ 1114425 w 3452812"/>
                <a:gd name="connsiteY2" fmla="*/ 2919413 h 3433763"/>
                <a:gd name="connsiteX3" fmla="*/ 1657350 w 3452812"/>
                <a:gd name="connsiteY3" fmla="*/ 2519363 h 3433763"/>
                <a:gd name="connsiteX4" fmla="*/ 2205037 w 3452812"/>
                <a:gd name="connsiteY4" fmla="*/ 1981200 h 3433763"/>
                <a:gd name="connsiteX5" fmla="*/ 2743200 w 3452812"/>
                <a:gd name="connsiteY5" fmla="*/ 1281113 h 3433763"/>
                <a:gd name="connsiteX6" fmla="*/ 3295650 w 3452812"/>
                <a:gd name="connsiteY6" fmla="*/ 333375 h 3433763"/>
                <a:gd name="connsiteX7" fmla="*/ 3452812 w 3452812"/>
                <a:gd name="connsiteY7" fmla="*/ 0 h 343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2812" h="3433763">
                  <a:moveTo>
                    <a:pt x="0" y="3433763"/>
                  </a:moveTo>
                  <a:cubicBezTo>
                    <a:pt x="185737" y="3374231"/>
                    <a:pt x="371475" y="3314700"/>
                    <a:pt x="557212" y="3228975"/>
                  </a:cubicBezTo>
                  <a:cubicBezTo>
                    <a:pt x="742950" y="3143250"/>
                    <a:pt x="931069" y="3037682"/>
                    <a:pt x="1114425" y="2919413"/>
                  </a:cubicBezTo>
                  <a:cubicBezTo>
                    <a:pt x="1297781" y="2801144"/>
                    <a:pt x="1475581" y="2675732"/>
                    <a:pt x="1657350" y="2519363"/>
                  </a:cubicBezTo>
                  <a:cubicBezTo>
                    <a:pt x="1839119" y="2362994"/>
                    <a:pt x="2024062" y="2187575"/>
                    <a:pt x="2205037" y="1981200"/>
                  </a:cubicBezTo>
                  <a:cubicBezTo>
                    <a:pt x="2386012" y="1774825"/>
                    <a:pt x="2561431" y="1555750"/>
                    <a:pt x="2743200" y="1281113"/>
                  </a:cubicBezTo>
                  <a:cubicBezTo>
                    <a:pt x="2924969" y="1006476"/>
                    <a:pt x="3177381" y="546894"/>
                    <a:pt x="3295650" y="333375"/>
                  </a:cubicBezTo>
                  <a:cubicBezTo>
                    <a:pt x="3413919" y="119856"/>
                    <a:pt x="3433365" y="59928"/>
                    <a:pt x="3452812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091CBFA-9243-4308-BA5A-6BBC269F1156}"/>
                </a:ext>
              </a:extLst>
            </p:cNvPr>
            <p:cNvSpPr/>
            <p:nvPr/>
          </p:nvSpPr>
          <p:spPr>
            <a:xfrm>
              <a:off x="2814638" y="1770359"/>
              <a:ext cx="4972050" cy="3677020"/>
            </a:xfrm>
            <a:custGeom>
              <a:avLst/>
              <a:gdLst>
                <a:gd name="connsiteX0" fmla="*/ 0 w 4972050"/>
                <a:gd name="connsiteY0" fmla="*/ 3676650 h 3677264"/>
                <a:gd name="connsiteX1" fmla="*/ 238125 w 4972050"/>
                <a:gd name="connsiteY1" fmla="*/ 3662362 h 3677264"/>
                <a:gd name="connsiteX2" fmla="*/ 571500 w 4972050"/>
                <a:gd name="connsiteY2" fmla="*/ 3576637 h 3677264"/>
                <a:gd name="connsiteX3" fmla="*/ 1128712 w 4972050"/>
                <a:gd name="connsiteY3" fmla="*/ 3443287 h 3677264"/>
                <a:gd name="connsiteX4" fmla="*/ 1795462 w 4972050"/>
                <a:gd name="connsiteY4" fmla="*/ 3195637 h 3677264"/>
                <a:gd name="connsiteX5" fmla="*/ 2233612 w 4972050"/>
                <a:gd name="connsiteY5" fmla="*/ 2971800 h 3677264"/>
                <a:gd name="connsiteX6" fmla="*/ 2781300 w 4972050"/>
                <a:gd name="connsiteY6" fmla="*/ 2643187 h 3677264"/>
                <a:gd name="connsiteX7" fmla="*/ 3338512 w 4972050"/>
                <a:gd name="connsiteY7" fmla="*/ 2181225 h 3677264"/>
                <a:gd name="connsiteX8" fmla="*/ 3795712 w 4972050"/>
                <a:gd name="connsiteY8" fmla="*/ 1714500 h 3677264"/>
                <a:gd name="connsiteX9" fmla="*/ 4238625 w 4972050"/>
                <a:gd name="connsiteY9" fmla="*/ 1152525 h 3677264"/>
                <a:gd name="connsiteX10" fmla="*/ 4691062 w 4972050"/>
                <a:gd name="connsiteY10" fmla="*/ 485775 h 3677264"/>
                <a:gd name="connsiteX11" fmla="*/ 4972050 w 4972050"/>
                <a:gd name="connsiteY11" fmla="*/ 0 h 3677264"/>
                <a:gd name="connsiteX0" fmla="*/ 0 w 4972050"/>
                <a:gd name="connsiteY0" fmla="*/ 3676650 h 3677020"/>
                <a:gd name="connsiteX1" fmla="*/ 238125 w 4972050"/>
                <a:gd name="connsiteY1" fmla="*/ 3662362 h 3677020"/>
                <a:gd name="connsiteX2" fmla="*/ 577850 w 4972050"/>
                <a:gd name="connsiteY2" fmla="*/ 3589337 h 3677020"/>
                <a:gd name="connsiteX3" fmla="*/ 1128712 w 4972050"/>
                <a:gd name="connsiteY3" fmla="*/ 3443287 h 3677020"/>
                <a:gd name="connsiteX4" fmla="*/ 1795462 w 4972050"/>
                <a:gd name="connsiteY4" fmla="*/ 3195637 h 3677020"/>
                <a:gd name="connsiteX5" fmla="*/ 2233612 w 4972050"/>
                <a:gd name="connsiteY5" fmla="*/ 2971800 h 3677020"/>
                <a:gd name="connsiteX6" fmla="*/ 2781300 w 4972050"/>
                <a:gd name="connsiteY6" fmla="*/ 2643187 h 3677020"/>
                <a:gd name="connsiteX7" fmla="*/ 3338512 w 4972050"/>
                <a:gd name="connsiteY7" fmla="*/ 2181225 h 3677020"/>
                <a:gd name="connsiteX8" fmla="*/ 3795712 w 4972050"/>
                <a:gd name="connsiteY8" fmla="*/ 1714500 h 3677020"/>
                <a:gd name="connsiteX9" fmla="*/ 4238625 w 4972050"/>
                <a:gd name="connsiteY9" fmla="*/ 1152525 h 3677020"/>
                <a:gd name="connsiteX10" fmla="*/ 4691062 w 4972050"/>
                <a:gd name="connsiteY10" fmla="*/ 485775 h 3677020"/>
                <a:gd name="connsiteX11" fmla="*/ 4972050 w 4972050"/>
                <a:gd name="connsiteY11" fmla="*/ 0 h 367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2050" h="3677020">
                  <a:moveTo>
                    <a:pt x="0" y="3676650"/>
                  </a:moveTo>
                  <a:cubicBezTo>
                    <a:pt x="71437" y="3677840"/>
                    <a:pt x="141817" y="3676914"/>
                    <a:pt x="238125" y="3662362"/>
                  </a:cubicBezTo>
                  <a:cubicBezTo>
                    <a:pt x="334433" y="3647810"/>
                    <a:pt x="577850" y="3589337"/>
                    <a:pt x="577850" y="3589337"/>
                  </a:cubicBezTo>
                  <a:cubicBezTo>
                    <a:pt x="726281" y="3552824"/>
                    <a:pt x="925777" y="3508904"/>
                    <a:pt x="1128712" y="3443287"/>
                  </a:cubicBezTo>
                  <a:cubicBezTo>
                    <a:pt x="1331647" y="3377670"/>
                    <a:pt x="1611312" y="3274218"/>
                    <a:pt x="1795462" y="3195637"/>
                  </a:cubicBezTo>
                  <a:cubicBezTo>
                    <a:pt x="1979612" y="3117056"/>
                    <a:pt x="2069306" y="3063875"/>
                    <a:pt x="2233612" y="2971800"/>
                  </a:cubicBezTo>
                  <a:cubicBezTo>
                    <a:pt x="2397918" y="2879725"/>
                    <a:pt x="2597150" y="2774949"/>
                    <a:pt x="2781300" y="2643187"/>
                  </a:cubicBezTo>
                  <a:cubicBezTo>
                    <a:pt x="2965450" y="2511425"/>
                    <a:pt x="3169443" y="2336006"/>
                    <a:pt x="3338512" y="2181225"/>
                  </a:cubicBezTo>
                  <a:cubicBezTo>
                    <a:pt x="3507581" y="2026444"/>
                    <a:pt x="3645693" y="1885950"/>
                    <a:pt x="3795712" y="1714500"/>
                  </a:cubicBezTo>
                  <a:cubicBezTo>
                    <a:pt x="3945731" y="1543050"/>
                    <a:pt x="4089400" y="1357312"/>
                    <a:pt x="4238625" y="1152525"/>
                  </a:cubicBezTo>
                  <a:cubicBezTo>
                    <a:pt x="4387850" y="947738"/>
                    <a:pt x="4568824" y="677863"/>
                    <a:pt x="4691062" y="485775"/>
                  </a:cubicBezTo>
                  <a:cubicBezTo>
                    <a:pt x="4813300" y="293687"/>
                    <a:pt x="4892675" y="146843"/>
                    <a:pt x="497205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6D2B52A0-D6FB-4BC0-BED9-ADD3C696FA2B}"/>
                </a:ext>
              </a:extLst>
            </p:cNvPr>
            <p:cNvSpPr/>
            <p:nvPr/>
          </p:nvSpPr>
          <p:spPr>
            <a:xfrm>
              <a:off x="2841625" y="3648371"/>
              <a:ext cx="5626100" cy="1949450"/>
            </a:xfrm>
            <a:custGeom>
              <a:avLst/>
              <a:gdLst>
                <a:gd name="connsiteX0" fmla="*/ 0 w 5626100"/>
                <a:gd name="connsiteY0" fmla="*/ 1949450 h 1949450"/>
                <a:gd name="connsiteX1" fmla="*/ 342900 w 5626100"/>
                <a:gd name="connsiteY1" fmla="*/ 1930400 h 1949450"/>
                <a:gd name="connsiteX2" fmla="*/ 571500 w 5626100"/>
                <a:gd name="connsiteY2" fmla="*/ 1917700 h 1949450"/>
                <a:gd name="connsiteX3" fmla="*/ 1123950 w 5626100"/>
                <a:gd name="connsiteY3" fmla="*/ 1860550 h 1949450"/>
                <a:gd name="connsiteX4" fmla="*/ 1682750 w 5626100"/>
                <a:gd name="connsiteY4" fmla="*/ 1790700 h 1949450"/>
                <a:gd name="connsiteX5" fmla="*/ 2241550 w 5626100"/>
                <a:gd name="connsiteY5" fmla="*/ 1670050 h 1949450"/>
                <a:gd name="connsiteX6" fmla="*/ 2787650 w 5626100"/>
                <a:gd name="connsiteY6" fmla="*/ 1549400 h 1949450"/>
                <a:gd name="connsiteX7" fmla="*/ 3352800 w 5626100"/>
                <a:gd name="connsiteY7" fmla="*/ 1365250 h 1949450"/>
                <a:gd name="connsiteX8" fmla="*/ 3930650 w 5626100"/>
                <a:gd name="connsiteY8" fmla="*/ 1130300 h 1949450"/>
                <a:gd name="connsiteX9" fmla="*/ 4451350 w 5626100"/>
                <a:gd name="connsiteY9" fmla="*/ 838200 h 1949450"/>
                <a:gd name="connsiteX10" fmla="*/ 5162550 w 5626100"/>
                <a:gd name="connsiteY10" fmla="*/ 381000 h 1949450"/>
                <a:gd name="connsiteX11" fmla="*/ 5626100 w 5626100"/>
                <a:gd name="connsiteY11" fmla="*/ 0 h 1949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26100" h="1949450">
                  <a:moveTo>
                    <a:pt x="0" y="1949450"/>
                  </a:moveTo>
                  <a:lnTo>
                    <a:pt x="342900" y="1930400"/>
                  </a:lnTo>
                  <a:cubicBezTo>
                    <a:pt x="438150" y="1925108"/>
                    <a:pt x="441325" y="1929342"/>
                    <a:pt x="571500" y="1917700"/>
                  </a:cubicBezTo>
                  <a:cubicBezTo>
                    <a:pt x="701675" y="1906058"/>
                    <a:pt x="938742" y="1881717"/>
                    <a:pt x="1123950" y="1860550"/>
                  </a:cubicBezTo>
                  <a:cubicBezTo>
                    <a:pt x="1309158" y="1839383"/>
                    <a:pt x="1496483" y="1822450"/>
                    <a:pt x="1682750" y="1790700"/>
                  </a:cubicBezTo>
                  <a:cubicBezTo>
                    <a:pt x="1869017" y="1758950"/>
                    <a:pt x="2241550" y="1670050"/>
                    <a:pt x="2241550" y="1670050"/>
                  </a:cubicBezTo>
                  <a:cubicBezTo>
                    <a:pt x="2425700" y="1629833"/>
                    <a:pt x="2602442" y="1600200"/>
                    <a:pt x="2787650" y="1549400"/>
                  </a:cubicBezTo>
                  <a:cubicBezTo>
                    <a:pt x="2972858" y="1498600"/>
                    <a:pt x="3162300" y="1435100"/>
                    <a:pt x="3352800" y="1365250"/>
                  </a:cubicBezTo>
                  <a:cubicBezTo>
                    <a:pt x="3543300" y="1295400"/>
                    <a:pt x="3747558" y="1218142"/>
                    <a:pt x="3930650" y="1130300"/>
                  </a:cubicBezTo>
                  <a:cubicBezTo>
                    <a:pt x="4113742" y="1042458"/>
                    <a:pt x="4246033" y="963083"/>
                    <a:pt x="4451350" y="838200"/>
                  </a:cubicBezTo>
                  <a:cubicBezTo>
                    <a:pt x="4656667" y="713317"/>
                    <a:pt x="4966758" y="520700"/>
                    <a:pt x="5162550" y="381000"/>
                  </a:cubicBezTo>
                  <a:cubicBezTo>
                    <a:pt x="5358342" y="241300"/>
                    <a:pt x="5570008" y="51858"/>
                    <a:pt x="562610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4E5FE113-C09A-428C-87AE-9A3387702D4A}"/>
                </a:ext>
              </a:extLst>
            </p:cNvPr>
            <p:cNvCxnSpPr/>
            <p:nvPr/>
          </p:nvCxnSpPr>
          <p:spPr>
            <a:xfrm>
              <a:off x="2841625" y="5718471"/>
              <a:ext cx="56261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87612EC7-2030-44E1-8AB8-035D1BC72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7725" y="1746044"/>
              <a:ext cx="9525" cy="397242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435AE792-EC66-4622-B639-50293C0F4FB0}"/>
                </a:ext>
              </a:extLst>
            </p:cNvPr>
            <p:cNvSpPr/>
            <p:nvPr/>
          </p:nvSpPr>
          <p:spPr>
            <a:xfrm>
              <a:off x="2822575" y="1775121"/>
              <a:ext cx="4197350" cy="3581400"/>
            </a:xfrm>
            <a:custGeom>
              <a:avLst/>
              <a:gdLst>
                <a:gd name="connsiteX0" fmla="*/ 0 w 4197350"/>
                <a:gd name="connsiteY0" fmla="*/ 3581400 h 3581400"/>
                <a:gd name="connsiteX1" fmla="*/ 215900 w 4197350"/>
                <a:gd name="connsiteY1" fmla="*/ 3543300 h 3581400"/>
                <a:gd name="connsiteX2" fmla="*/ 552450 w 4197350"/>
                <a:gd name="connsiteY2" fmla="*/ 3441700 h 3581400"/>
                <a:gd name="connsiteX3" fmla="*/ 1117600 w 4197350"/>
                <a:gd name="connsiteY3" fmla="*/ 3225800 h 3581400"/>
                <a:gd name="connsiteX4" fmla="*/ 1657350 w 4197350"/>
                <a:gd name="connsiteY4" fmla="*/ 2965450 h 3581400"/>
                <a:gd name="connsiteX5" fmla="*/ 2209800 w 4197350"/>
                <a:gd name="connsiteY5" fmla="*/ 2578100 h 3581400"/>
                <a:gd name="connsiteX6" fmla="*/ 2749550 w 4197350"/>
                <a:gd name="connsiteY6" fmla="*/ 2120900 h 3581400"/>
                <a:gd name="connsiteX7" fmla="*/ 3079750 w 4197350"/>
                <a:gd name="connsiteY7" fmla="*/ 1752600 h 3581400"/>
                <a:gd name="connsiteX8" fmla="*/ 3505200 w 4197350"/>
                <a:gd name="connsiteY8" fmla="*/ 1181100 h 3581400"/>
                <a:gd name="connsiteX9" fmla="*/ 3930650 w 4197350"/>
                <a:gd name="connsiteY9" fmla="*/ 501650 h 3581400"/>
                <a:gd name="connsiteX10" fmla="*/ 4197350 w 4197350"/>
                <a:gd name="connsiteY10" fmla="*/ 0 h 358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7350" h="3581400">
                  <a:moveTo>
                    <a:pt x="0" y="3581400"/>
                  </a:moveTo>
                  <a:cubicBezTo>
                    <a:pt x="61912" y="3573991"/>
                    <a:pt x="123825" y="3566583"/>
                    <a:pt x="215900" y="3543300"/>
                  </a:cubicBezTo>
                  <a:cubicBezTo>
                    <a:pt x="307975" y="3520017"/>
                    <a:pt x="402167" y="3494617"/>
                    <a:pt x="552450" y="3441700"/>
                  </a:cubicBezTo>
                  <a:cubicBezTo>
                    <a:pt x="702733" y="3388783"/>
                    <a:pt x="933450" y="3305175"/>
                    <a:pt x="1117600" y="3225800"/>
                  </a:cubicBezTo>
                  <a:cubicBezTo>
                    <a:pt x="1301750" y="3146425"/>
                    <a:pt x="1475317" y="3073400"/>
                    <a:pt x="1657350" y="2965450"/>
                  </a:cubicBezTo>
                  <a:cubicBezTo>
                    <a:pt x="1839383" y="2857500"/>
                    <a:pt x="2027767" y="2718858"/>
                    <a:pt x="2209800" y="2578100"/>
                  </a:cubicBezTo>
                  <a:cubicBezTo>
                    <a:pt x="2391833" y="2437342"/>
                    <a:pt x="2604558" y="2258483"/>
                    <a:pt x="2749550" y="2120900"/>
                  </a:cubicBezTo>
                  <a:cubicBezTo>
                    <a:pt x="2894542" y="1983317"/>
                    <a:pt x="2953808" y="1909233"/>
                    <a:pt x="3079750" y="1752600"/>
                  </a:cubicBezTo>
                  <a:cubicBezTo>
                    <a:pt x="3205692" y="1595967"/>
                    <a:pt x="3363383" y="1389592"/>
                    <a:pt x="3505200" y="1181100"/>
                  </a:cubicBezTo>
                  <a:cubicBezTo>
                    <a:pt x="3647017" y="972608"/>
                    <a:pt x="3815292" y="698500"/>
                    <a:pt x="3930650" y="501650"/>
                  </a:cubicBezTo>
                  <a:cubicBezTo>
                    <a:pt x="4046008" y="304800"/>
                    <a:pt x="4162425" y="65617"/>
                    <a:pt x="419735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3" name="Conector reto 92">
              <a:extLst>
                <a:ext uri="{FF2B5EF4-FFF2-40B4-BE49-F238E27FC236}">
                  <a16:creationId xmlns:a16="http://schemas.microsoft.com/office/drawing/2014/main" id="{23E7DC29-99C7-4EFF-915C-C92CF55EA596}"/>
                </a:ext>
              </a:extLst>
            </p:cNvPr>
            <p:cNvCxnSpPr/>
            <p:nvPr/>
          </p:nvCxnSpPr>
          <p:spPr>
            <a:xfrm>
              <a:off x="4143375" y="3756321"/>
              <a:ext cx="4267200" cy="196215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ector reto 93">
              <a:extLst>
                <a:ext uri="{FF2B5EF4-FFF2-40B4-BE49-F238E27FC236}">
                  <a16:creationId xmlns:a16="http://schemas.microsoft.com/office/drawing/2014/main" id="{99B88787-FFFE-47FC-BDA4-308F87348FF4}"/>
                </a:ext>
              </a:extLst>
            </p:cNvPr>
            <p:cNvCxnSpPr/>
            <p:nvPr/>
          </p:nvCxnSpPr>
          <p:spPr>
            <a:xfrm>
              <a:off x="3813175" y="4105571"/>
              <a:ext cx="3524250" cy="161290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ector reto 94">
              <a:extLst>
                <a:ext uri="{FF2B5EF4-FFF2-40B4-BE49-F238E27FC236}">
                  <a16:creationId xmlns:a16="http://schemas.microsoft.com/office/drawing/2014/main" id="{07F3EBEA-E352-4E9B-A3FE-D58917544D8B}"/>
                </a:ext>
              </a:extLst>
            </p:cNvPr>
            <p:cNvCxnSpPr/>
            <p:nvPr/>
          </p:nvCxnSpPr>
          <p:spPr>
            <a:xfrm>
              <a:off x="3432175" y="4454821"/>
              <a:ext cx="2774950" cy="126365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AAA19563-F1E8-4342-9217-B7D0E597B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4850" y="5064421"/>
              <a:ext cx="5222875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CAC49715-2584-42CB-858F-76CE56994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8638" y="4408784"/>
              <a:ext cx="4129087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D676B616-CF59-48A5-893B-8354FC288E9D}"/>
                </a:ext>
              </a:extLst>
            </p:cNvPr>
            <p:cNvCxnSpPr/>
            <p:nvPr/>
          </p:nvCxnSpPr>
          <p:spPr>
            <a:xfrm flipH="1">
              <a:off x="5000625" y="3756321"/>
              <a:ext cx="3467100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D7325EFE-0F1F-4B23-9A6D-A2B40E07C17F}"/>
                </a:ext>
              </a:extLst>
            </p:cNvPr>
            <p:cNvCxnSpPr/>
            <p:nvPr/>
          </p:nvCxnSpPr>
          <p:spPr>
            <a:xfrm flipH="1">
              <a:off x="5505450" y="3075284"/>
              <a:ext cx="2962275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ector reto 99">
              <a:extLst>
                <a:ext uri="{FF2B5EF4-FFF2-40B4-BE49-F238E27FC236}">
                  <a16:creationId xmlns:a16="http://schemas.microsoft.com/office/drawing/2014/main" id="{7E119312-CFA3-4E30-BB6C-0FADF852C3EB}"/>
                </a:ext>
              </a:extLst>
            </p:cNvPr>
            <p:cNvCxnSpPr/>
            <p:nvPr/>
          </p:nvCxnSpPr>
          <p:spPr>
            <a:xfrm flipH="1" flipV="1">
              <a:off x="6148388" y="1908471"/>
              <a:ext cx="1697271" cy="381000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ector reto 100">
              <a:extLst>
                <a:ext uri="{FF2B5EF4-FFF2-40B4-BE49-F238E27FC236}">
                  <a16:creationId xmlns:a16="http://schemas.microsoft.com/office/drawing/2014/main" id="{716B665B-C5FF-4595-BB3D-E38A1F65B585}"/>
                </a:ext>
              </a:extLst>
            </p:cNvPr>
            <p:cNvCxnSpPr>
              <a:endCxn id="87" idx="4"/>
            </p:cNvCxnSpPr>
            <p:nvPr/>
          </p:nvCxnSpPr>
          <p:spPr>
            <a:xfrm flipH="1" flipV="1">
              <a:off x="5010150" y="3756321"/>
              <a:ext cx="842963" cy="1962150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ector reto 101">
              <a:extLst>
                <a:ext uri="{FF2B5EF4-FFF2-40B4-BE49-F238E27FC236}">
                  <a16:creationId xmlns:a16="http://schemas.microsoft.com/office/drawing/2014/main" id="{BB3FEB79-A9FD-4861-9ED9-98011DDAEF1B}"/>
                </a:ext>
              </a:extLst>
            </p:cNvPr>
            <p:cNvCxnSpPr/>
            <p:nvPr/>
          </p:nvCxnSpPr>
          <p:spPr>
            <a:xfrm flipH="1" flipV="1">
              <a:off x="3543300" y="4908846"/>
              <a:ext cx="357188" cy="809625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46CB2821-1B31-4B76-A789-BDBF93E87E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6478" y="4137694"/>
              <a:ext cx="5071960" cy="492732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0CA78A88-917F-4584-9EB8-50E63661221F}"/>
                </a:ext>
              </a:extLst>
            </p:cNvPr>
            <p:cNvCxnSpPr/>
            <p:nvPr/>
          </p:nvCxnSpPr>
          <p:spPr>
            <a:xfrm>
              <a:off x="4505325" y="3424534"/>
              <a:ext cx="3962400" cy="1830386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4DD33497-CC44-41AB-B277-43FFAED39A55}"/>
                </a:ext>
              </a:extLst>
            </p:cNvPr>
            <p:cNvCxnSpPr/>
            <p:nvPr/>
          </p:nvCxnSpPr>
          <p:spPr>
            <a:xfrm>
              <a:off x="4852988" y="3066947"/>
              <a:ext cx="3633262" cy="1675212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B6A50DAC-E020-4672-A737-DFE3C7AD0626}"/>
                </a:ext>
              </a:extLst>
            </p:cNvPr>
            <p:cNvCxnSpPr/>
            <p:nvPr/>
          </p:nvCxnSpPr>
          <p:spPr>
            <a:xfrm>
              <a:off x="5219700" y="2727621"/>
              <a:ext cx="3244850" cy="1495425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AE95E572-8BF9-4149-AF5C-47038C3C460F}"/>
                </a:ext>
              </a:extLst>
            </p:cNvPr>
            <p:cNvCxnSpPr/>
            <p:nvPr/>
          </p:nvCxnSpPr>
          <p:spPr>
            <a:xfrm>
              <a:off x="5567363" y="2384721"/>
              <a:ext cx="2909887" cy="1330700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4431E9FE-BB91-4704-AD81-453821FF46CF}"/>
                </a:ext>
              </a:extLst>
            </p:cNvPr>
            <p:cNvCxnSpPr/>
            <p:nvPr/>
          </p:nvCxnSpPr>
          <p:spPr>
            <a:xfrm>
              <a:off x="5924550" y="2040209"/>
              <a:ext cx="2561700" cy="1170758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1F758FE5-0C3D-46A1-922A-79AABB47133D}"/>
                </a:ext>
              </a:extLst>
            </p:cNvPr>
            <p:cNvCxnSpPr>
              <a:cxnSpLocks/>
              <a:endCxn id="87" idx="1"/>
            </p:cNvCxnSpPr>
            <p:nvPr/>
          </p:nvCxnSpPr>
          <p:spPr>
            <a:xfrm flipH="1" flipV="1">
              <a:off x="3362325" y="5004096"/>
              <a:ext cx="20638" cy="746498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08EAB1F8-FC1C-4FCD-B6B9-1B33E00222E7}"/>
                </a:ext>
              </a:extLst>
            </p:cNvPr>
            <p:cNvCxnSpPr>
              <a:endCxn id="87" idx="2"/>
            </p:cNvCxnSpPr>
            <p:nvPr/>
          </p:nvCxnSpPr>
          <p:spPr>
            <a:xfrm flipH="1" flipV="1">
              <a:off x="3919538" y="4694534"/>
              <a:ext cx="42338" cy="1084633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7D808040-2391-462F-91A0-E727D5BECF43}"/>
                </a:ext>
              </a:extLst>
            </p:cNvPr>
            <p:cNvCxnSpPr>
              <a:endCxn id="87" idx="3"/>
            </p:cNvCxnSpPr>
            <p:nvPr/>
          </p:nvCxnSpPr>
          <p:spPr>
            <a:xfrm flipH="1" flipV="1">
              <a:off x="4462463" y="4294484"/>
              <a:ext cx="60091" cy="14561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AD76F215-2DA1-4383-B8AA-FD53426406E4}"/>
                </a:ext>
              </a:extLst>
            </p:cNvPr>
            <p:cNvCxnSpPr/>
            <p:nvPr/>
          </p:nvCxnSpPr>
          <p:spPr>
            <a:xfrm flipH="1" flipV="1">
              <a:off x="5000625" y="3756320"/>
              <a:ext cx="95250" cy="200305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2B56D99F-0FCA-4C64-ADDD-16FEC0E613BA}"/>
                </a:ext>
              </a:extLst>
            </p:cNvPr>
            <p:cNvCxnSpPr>
              <a:endCxn id="87" idx="5"/>
            </p:cNvCxnSpPr>
            <p:nvPr/>
          </p:nvCxnSpPr>
          <p:spPr>
            <a:xfrm flipH="1" flipV="1">
              <a:off x="5548313" y="3056234"/>
              <a:ext cx="96313" cy="2703136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5C147A41-A8FC-446A-A4E6-407C9668277D}"/>
                </a:ext>
              </a:extLst>
            </p:cNvPr>
            <p:cNvCxnSpPr>
              <a:endCxn id="87" idx="6"/>
            </p:cNvCxnSpPr>
            <p:nvPr/>
          </p:nvCxnSpPr>
          <p:spPr>
            <a:xfrm flipH="1" flipV="1">
              <a:off x="6100763" y="2108496"/>
              <a:ext cx="100013" cy="3650873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B7C36A08-D6E6-4722-8560-8A48E1C8C41A}"/>
                </a:ext>
              </a:extLst>
            </p:cNvPr>
            <p:cNvCxnSpPr/>
            <p:nvPr/>
          </p:nvCxnSpPr>
          <p:spPr>
            <a:xfrm flipH="1" flipV="1">
              <a:off x="6685196" y="1770358"/>
              <a:ext cx="72792" cy="39890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4FDB52B1-116D-47FC-8710-E71ABB9F6A05}"/>
                </a:ext>
              </a:extLst>
            </p:cNvPr>
            <p:cNvCxnSpPr/>
            <p:nvPr/>
          </p:nvCxnSpPr>
          <p:spPr>
            <a:xfrm flipH="1" flipV="1">
              <a:off x="7267342" y="1770359"/>
              <a:ext cx="60558" cy="394811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61019774-8DFD-4A9B-8A95-07A336CBD0A3}"/>
                </a:ext>
              </a:extLst>
            </p:cNvPr>
            <p:cNvCxnSpPr/>
            <p:nvPr/>
          </p:nvCxnSpPr>
          <p:spPr>
            <a:xfrm flipH="1" flipV="1">
              <a:off x="7864184" y="1770358"/>
              <a:ext cx="29100" cy="39890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888C8A6A-F92F-4771-9F3B-690115947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4550" y="2420928"/>
              <a:ext cx="2552701" cy="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BA39EB08-DE41-4982-B9BC-B1DFB7D0E933}"/>
                </a:ext>
              </a:extLst>
            </p:cNvPr>
            <p:cNvCxnSpPr/>
            <p:nvPr/>
          </p:nvCxnSpPr>
          <p:spPr>
            <a:xfrm flipH="1">
              <a:off x="6257925" y="1746044"/>
              <a:ext cx="2228325" cy="207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6E70FD74-2F65-4FA4-AAB7-295A553CEED3}"/>
                </a:ext>
              </a:extLst>
            </p:cNvPr>
            <p:cNvCxnSpPr>
              <a:stCxn id="87" idx="0"/>
            </p:cNvCxnSpPr>
            <p:nvPr/>
          </p:nvCxnSpPr>
          <p:spPr>
            <a:xfrm>
              <a:off x="2805113" y="5208884"/>
              <a:ext cx="17462" cy="50958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58">
              <a:extLst>
                <a:ext uri="{FF2B5EF4-FFF2-40B4-BE49-F238E27FC236}">
                  <a16:creationId xmlns:a16="http://schemas.microsoft.com/office/drawing/2014/main" id="{D5597DDD-1A44-4EDA-B987-21CFB816D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89804">
              <a:off x="6686507" y="1899357"/>
              <a:ext cx="410369" cy="246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80%</a:t>
              </a:r>
              <a:endParaRPr lang="pt-BR" altLang="pt-BR" dirty="0"/>
            </a:p>
          </p:txBody>
        </p:sp>
        <p:sp>
          <p:nvSpPr>
            <p:cNvPr id="127" name="Rectangle 58">
              <a:extLst>
                <a:ext uri="{FF2B5EF4-FFF2-40B4-BE49-F238E27FC236}">
                  <a16:creationId xmlns:a16="http://schemas.microsoft.com/office/drawing/2014/main" id="{236A7644-4286-4A27-A2D5-922EBFED58C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821817">
              <a:off x="7406709" y="1974916"/>
              <a:ext cx="410369" cy="246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50%</a:t>
              </a:r>
              <a:endParaRPr lang="pt-BR" altLang="pt-BR" dirty="0"/>
            </a:p>
          </p:txBody>
        </p:sp>
        <p:sp>
          <p:nvSpPr>
            <p:cNvPr id="128" name="Rectangle 58">
              <a:extLst>
                <a:ext uri="{FF2B5EF4-FFF2-40B4-BE49-F238E27FC236}">
                  <a16:creationId xmlns:a16="http://schemas.microsoft.com/office/drawing/2014/main" id="{65E0715A-B04F-4E20-9A91-74B069DD61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67347">
              <a:off x="4027413" y="5358750"/>
              <a:ext cx="410369" cy="246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20%</a:t>
              </a:r>
              <a:endParaRPr lang="pt-BR" altLang="pt-BR" dirty="0"/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21CA5B0B-433E-4A8F-8EF6-74BC63C2321E}"/>
                </a:ext>
              </a:extLst>
            </p:cNvPr>
            <p:cNvSpPr/>
            <p:nvPr/>
          </p:nvSpPr>
          <p:spPr>
            <a:xfrm>
              <a:off x="5448299" y="4450058"/>
              <a:ext cx="71440" cy="7144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1" name="Rectangle 5">
              <a:extLst>
                <a:ext uri="{FF2B5EF4-FFF2-40B4-BE49-F238E27FC236}">
                  <a16:creationId xmlns:a16="http://schemas.microsoft.com/office/drawing/2014/main" id="{D2D39277-2C7E-4488-A772-A9313D08EA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560003" y="3535874"/>
              <a:ext cx="220357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Umidade Específica</a:t>
              </a:r>
              <a:endParaRPr lang="pt-BR" altLang="pt-BR" dirty="0"/>
            </a:p>
          </p:txBody>
        </p:sp>
        <p:sp>
          <p:nvSpPr>
            <p:cNvPr id="132" name="Rectangle 5">
              <a:extLst>
                <a:ext uri="{FF2B5EF4-FFF2-40B4-BE49-F238E27FC236}">
                  <a16:creationId xmlns:a16="http://schemas.microsoft.com/office/drawing/2014/main" id="{88654384-2EF6-421E-BB3D-9984493EEE4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23480">
              <a:off x="3941796" y="3081931"/>
              <a:ext cx="1082845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Entalpia</a:t>
              </a:r>
              <a:endParaRPr lang="pt-BR" altLang="pt-BR" dirty="0"/>
            </a:p>
          </p:txBody>
        </p:sp>
        <p:sp>
          <p:nvSpPr>
            <p:cNvPr id="133" name="Rectangle 5">
              <a:extLst>
                <a:ext uri="{FF2B5EF4-FFF2-40B4-BE49-F238E27FC236}">
                  <a16:creationId xmlns:a16="http://schemas.microsoft.com/office/drawing/2014/main" id="{BBE635A3-D6AE-483D-B9C1-8B9A5FB278B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20017">
              <a:off x="7002653" y="4796069"/>
              <a:ext cx="119183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Volume Específico</a:t>
              </a:r>
              <a:endParaRPr lang="pt-BR" altLang="pt-BR" dirty="0"/>
            </a:p>
          </p:txBody>
        </p:sp>
        <p:sp>
          <p:nvSpPr>
            <p:cNvPr id="134" name="Rectangle 5">
              <a:extLst>
                <a:ext uri="{FF2B5EF4-FFF2-40B4-BE49-F238E27FC236}">
                  <a16:creationId xmlns:a16="http://schemas.microsoft.com/office/drawing/2014/main" id="{BE733C9F-617C-48D0-9392-536E55A23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05444">
              <a:off x="5833061" y="4082663"/>
              <a:ext cx="160031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Fator de Calor Sensível</a:t>
              </a:r>
            </a:p>
            <a:p>
              <a:pPr algn="ctr" eaLnBrk="1" hangingPunct="1"/>
              <a:endParaRPr lang="pt-BR" altLang="pt-BR" dirty="0"/>
            </a:p>
          </p:txBody>
        </p:sp>
        <p:cxnSp>
          <p:nvCxnSpPr>
            <p:cNvPr id="136" name="Conector reto 135">
              <a:extLst>
                <a:ext uri="{FF2B5EF4-FFF2-40B4-BE49-F238E27FC236}">
                  <a16:creationId xmlns:a16="http://schemas.microsoft.com/office/drawing/2014/main" id="{EE909E18-49A4-4B9E-8A0C-05B348AC0A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10075" y="4340679"/>
              <a:ext cx="2917825" cy="1371788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52659BDF-8646-42B5-A8FF-1B901968C5E6}"/>
                </a:ext>
              </a:extLst>
            </p:cNvPr>
            <p:cNvCxnSpPr>
              <a:cxnSpLocks/>
            </p:cNvCxnSpPr>
            <p:nvPr/>
          </p:nvCxnSpPr>
          <p:spPr>
            <a:xfrm>
              <a:off x="3976427" y="4655804"/>
              <a:ext cx="2224349" cy="105631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27EDF5D3-6E2A-4A78-9933-4753E18A226E}"/>
                </a:ext>
              </a:extLst>
            </p:cNvPr>
            <p:cNvCxnSpPr>
              <a:cxnSpLocks/>
            </p:cNvCxnSpPr>
            <p:nvPr/>
          </p:nvCxnSpPr>
          <p:spPr>
            <a:xfrm>
              <a:off x="4789559" y="4006596"/>
              <a:ext cx="3607919" cy="170587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5" name="Conector reto 144">
              <a:extLst>
                <a:ext uri="{FF2B5EF4-FFF2-40B4-BE49-F238E27FC236}">
                  <a16:creationId xmlns:a16="http://schemas.microsoft.com/office/drawing/2014/main" id="{91F64DE2-2C37-495C-A931-93C44DEC761B}"/>
                </a:ext>
              </a:extLst>
            </p:cNvPr>
            <p:cNvCxnSpPr>
              <a:cxnSpLocks/>
            </p:cNvCxnSpPr>
            <p:nvPr/>
          </p:nvCxnSpPr>
          <p:spPr>
            <a:xfrm>
              <a:off x="3503612" y="4951249"/>
              <a:ext cx="1602325" cy="77511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48" name="Rectangle 5">
              <a:extLst>
                <a:ext uri="{FF2B5EF4-FFF2-40B4-BE49-F238E27FC236}">
                  <a16:creationId xmlns:a16="http://schemas.microsoft.com/office/drawing/2014/main" id="{062518F8-7F21-4C5D-A423-B76AF0E508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76104">
              <a:off x="4053172" y="4784853"/>
              <a:ext cx="172455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Temperatura</a:t>
              </a:r>
            </a:p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Bulbo Úmido</a:t>
              </a:r>
              <a:endParaRPr lang="pt-BR" altLang="pt-BR" dirty="0"/>
            </a:p>
          </p:txBody>
        </p:sp>
        <p:sp>
          <p:nvSpPr>
            <p:cNvPr id="150" name="Rectangle 5">
              <a:extLst>
                <a:ext uri="{FF2B5EF4-FFF2-40B4-BE49-F238E27FC236}">
                  <a16:creationId xmlns:a16="http://schemas.microsoft.com/office/drawing/2014/main" id="{B24AD119-3E32-49E7-BB52-87AD8EDB6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4433" y="1869400"/>
              <a:ext cx="191775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Temperatura de</a:t>
              </a:r>
            </a:p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Ponto de Orvalho</a:t>
              </a:r>
              <a:endParaRPr lang="pt-BR" altLang="pt-BR" dirty="0"/>
            </a:p>
          </p:txBody>
        </p:sp>
        <p:cxnSp>
          <p:nvCxnSpPr>
            <p:cNvPr id="152" name="Conector: Curvo 151">
              <a:extLst>
                <a:ext uri="{FF2B5EF4-FFF2-40B4-BE49-F238E27FC236}">
                  <a16:creationId xmlns:a16="http://schemas.microsoft.com/office/drawing/2014/main" id="{5E5CF55B-745A-4D14-994C-EABC2AF29797}"/>
                </a:ext>
              </a:extLst>
            </p:cNvPr>
            <p:cNvCxnSpPr>
              <a:cxnSpLocks/>
              <a:endCxn id="150" idx="3"/>
            </p:cNvCxnSpPr>
            <p:nvPr/>
          </p:nvCxnSpPr>
          <p:spPr>
            <a:xfrm rot="10800000">
              <a:off x="5502191" y="2161788"/>
              <a:ext cx="412640" cy="254990"/>
            </a:xfrm>
            <a:prstGeom prst="curvedConnector3">
              <a:avLst/>
            </a:prstGeom>
            <a:ln>
              <a:headEnd type="stealt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ector reto 154">
              <a:extLst>
                <a:ext uri="{FF2B5EF4-FFF2-40B4-BE49-F238E27FC236}">
                  <a16:creationId xmlns:a16="http://schemas.microsoft.com/office/drawing/2014/main" id="{B93F04EA-CC00-4C68-BCC8-CF42C1F7B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32188" y="3781486"/>
              <a:ext cx="5531592" cy="1096895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475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51" y="1246465"/>
            <a:ext cx="10878728" cy="4042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indent="0"/>
            <a:r>
              <a:rPr lang="pt-BR" sz="3200" dirty="0"/>
              <a:t>Considerando um volume (circuito frigorígeno) unitário qualquer (de valor = 1), para uma quantidade fixa de gás (n * R), então:</a:t>
            </a:r>
          </a:p>
          <a:p>
            <a:pPr marL="0" indent="0"/>
            <a:r>
              <a:rPr lang="pt-BR" sz="3200" dirty="0"/>
              <a:t>a Pressão (P)</a:t>
            </a:r>
          </a:p>
          <a:p>
            <a:pPr marL="0" indent="0"/>
            <a:r>
              <a:rPr lang="pt-BR" sz="3200" dirty="0"/>
              <a:t>varia de forma proporcional</a:t>
            </a:r>
          </a:p>
          <a:p>
            <a:pPr marL="0" indent="0"/>
            <a:r>
              <a:rPr lang="pt-BR" sz="3200" dirty="0"/>
              <a:t>à Temperatura (T) da quantidade de massa (m)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28F6606-B895-4DBE-B677-648C46FB0EDF}"/>
              </a:ext>
            </a:extLst>
          </p:cNvPr>
          <p:cNvSpPr/>
          <p:nvPr/>
        </p:nvSpPr>
        <p:spPr>
          <a:xfrm>
            <a:off x="4407076" y="5549325"/>
            <a:ext cx="33778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3200" dirty="0">
                <a:latin typeface="Century Gothic" panose="020B0502020202020204" pitchFamily="34" charset="0"/>
              </a:rPr>
              <a:t>P * V = (n * R) * T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9F488157-595F-4C46-8C2C-9DBD5A1AE42D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070764" y="5594352"/>
            <a:ext cx="552512" cy="463548"/>
          </a:xfrm>
          <a:prstGeom prst="line">
            <a:avLst/>
          </a:prstGeom>
          <a:ln w="12700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49D7C10D-3920-47A0-8E7C-7E78CF368F35}"/>
              </a:ext>
            </a:extLst>
          </p:cNvPr>
          <p:cNvSpPr/>
          <p:nvPr/>
        </p:nvSpPr>
        <p:spPr>
          <a:xfrm>
            <a:off x="5445984" y="5132687"/>
            <a:ext cx="354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8005CF94-74C1-40C4-82AA-29711F8DD7A1}"/>
              </a:ext>
            </a:extLst>
          </p:cNvPr>
          <p:cNvCxnSpPr>
            <a:cxnSpLocks/>
            <a:endCxn id="14" idx="2"/>
          </p:cNvCxnSpPr>
          <p:nvPr/>
        </p:nvCxnSpPr>
        <p:spPr>
          <a:xfrm flipV="1">
            <a:off x="5924910" y="5584429"/>
            <a:ext cx="1265678" cy="503092"/>
          </a:xfrm>
          <a:prstGeom prst="line">
            <a:avLst/>
          </a:prstGeom>
          <a:ln w="12700">
            <a:solidFill>
              <a:srgbClr val="FF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 13">
            <a:extLst>
              <a:ext uri="{FF2B5EF4-FFF2-40B4-BE49-F238E27FC236}">
                <a16:creationId xmlns:a16="http://schemas.microsoft.com/office/drawing/2014/main" id="{1A82BB61-B621-4D32-A55A-39D733693B84}"/>
              </a:ext>
            </a:extLst>
          </p:cNvPr>
          <p:cNvSpPr/>
          <p:nvPr/>
        </p:nvSpPr>
        <p:spPr>
          <a:xfrm>
            <a:off x="6018632" y="5122764"/>
            <a:ext cx="2343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m = constante</a:t>
            </a:r>
          </a:p>
        </p:txBody>
      </p:sp>
      <p:sp>
        <p:nvSpPr>
          <p:cNvPr id="15" name="Espaço Reservado para Número de Slide 4">
            <a:extLst>
              <a:ext uri="{FF2B5EF4-FFF2-40B4-BE49-F238E27FC236}">
                <a16:creationId xmlns:a16="http://schemas.microsoft.com/office/drawing/2014/main" id="{EF923393-C2C0-4BD8-A7F6-FCDB3C0DBF6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5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3" grpId="0"/>
      <p:bldP spid="9" grpId="0"/>
      <p:bldP spid="14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06BE479-7A78-4F20-9E24-CD326D75A539}"/>
              </a:ext>
            </a:extLst>
          </p:cNvPr>
          <p:cNvGrpSpPr/>
          <p:nvPr/>
        </p:nvGrpSpPr>
        <p:grpSpPr>
          <a:xfrm>
            <a:off x="934715" y="1288473"/>
            <a:ext cx="6224621" cy="4528635"/>
            <a:chOff x="1319178" y="1068324"/>
            <a:chExt cx="7005032" cy="5191854"/>
          </a:xfrm>
        </p:grpSpPr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B78D9929-C80D-4248-90BB-4646C5D89540}"/>
                </a:ext>
              </a:extLst>
            </p:cNvPr>
            <p:cNvSpPr/>
            <p:nvPr/>
          </p:nvSpPr>
          <p:spPr>
            <a:xfrm>
              <a:off x="1319178" y="1068324"/>
              <a:ext cx="7005032" cy="51918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8" name="Conector reto 57">
              <a:extLst>
                <a:ext uri="{FF2B5EF4-FFF2-40B4-BE49-F238E27FC236}">
                  <a16:creationId xmlns:a16="http://schemas.microsoft.com/office/drawing/2014/main" id="{4E8D0FBC-BC39-4E98-A6EC-9C0220CE0A73}"/>
                </a:ext>
              </a:extLst>
            </p:cNvPr>
            <p:cNvCxnSpPr>
              <a:cxnSpLocks/>
            </p:cNvCxnSpPr>
            <p:nvPr/>
          </p:nvCxnSpPr>
          <p:spPr>
            <a:xfrm>
              <a:off x="3780788" y="4009094"/>
              <a:ext cx="938654" cy="480150"/>
            </a:xfrm>
            <a:prstGeom prst="line">
              <a:avLst/>
            </a:prstGeom>
            <a:ln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DB4A70BD-6D98-4B51-B902-5D5E77D426D5}"/>
                </a:ext>
              </a:extLst>
            </p:cNvPr>
            <p:cNvCxnSpPr>
              <a:cxnSpLocks/>
            </p:cNvCxnSpPr>
            <p:nvPr/>
          </p:nvCxnSpPr>
          <p:spPr>
            <a:xfrm>
              <a:off x="2738560" y="3579135"/>
              <a:ext cx="5125323" cy="2356733"/>
            </a:xfrm>
            <a:prstGeom prst="line">
              <a:avLst/>
            </a:prstGeom>
            <a:ln>
              <a:solidFill>
                <a:srgbClr val="FF0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1A6DF992-1957-4B3B-9DE5-2F43AB578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8085" y="5967790"/>
              <a:ext cx="638594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TBS</a:t>
              </a:r>
              <a:endParaRPr lang="pt-BR" altLang="pt-BR" dirty="0"/>
            </a:p>
          </p:txBody>
        </p:sp>
        <p:sp>
          <p:nvSpPr>
            <p:cNvPr id="23" name="Rectangle 24">
              <a:extLst>
                <a:ext uri="{FF2B5EF4-FFF2-40B4-BE49-F238E27FC236}">
                  <a16:creationId xmlns:a16="http://schemas.microsoft.com/office/drawing/2014/main" id="{352304A2-971E-4DC3-8CE3-8331E229D1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999625" y="4255497"/>
              <a:ext cx="241457" cy="386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w</a:t>
              </a:r>
              <a:endParaRPr lang="pt-BR" altLang="pt-BR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222ABA1E-8271-4DD2-9F5B-F5301DC32726}"/>
                </a:ext>
              </a:extLst>
            </p:cNvPr>
            <p:cNvSpPr/>
            <p:nvPr/>
          </p:nvSpPr>
          <p:spPr>
            <a:xfrm>
              <a:off x="1527781" y="1199521"/>
              <a:ext cx="4147163" cy="4124284"/>
            </a:xfrm>
            <a:custGeom>
              <a:avLst/>
              <a:gdLst>
                <a:gd name="connsiteX0" fmla="*/ 0 w 3452812"/>
                <a:gd name="connsiteY0" fmla="*/ 3433763 h 3433763"/>
                <a:gd name="connsiteX1" fmla="*/ 557212 w 3452812"/>
                <a:gd name="connsiteY1" fmla="*/ 3228975 h 3433763"/>
                <a:gd name="connsiteX2" fmla="*/ 1114425 w 3452812"/>
                <a:gd name="connsiteY2" fmla="*/ 2919413 h 3433763"/>
                <a:gd name="connsiteX3" fmla="*/ 1657350 w 3452812"/>
                <a:gd name="connsiteY3" fmla="*/ 2519363 h 3433763"/>
                <a:gd name="connsiteX4" fmla="*/ 2205037 w 3452812"/>
                <a:gd name="connsiteY4" fmla="*/ 1981200 h 3433763"/>
                <a:gd name="connsiteX5" fmla="*/ 2743200 w 3452812"/>
                <a:gd name="connsiteY5" fmla="*/ 1281113 h 3433763"/>
                <a:gd name="connsiteX6" fmla="*/ 3295650 w 3452812"/>
                <a:gd name="connsiteY6" fmla="*/ 333375 h 3433763"/>
                <a:gd name="connsiteX7" fmla="*/ 3452812 w 3452812"/>
                <a:gd name="connsiteY7" fmla="*/ 0 h 343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2812" h="3433763">
                  <a:moveTo>
                    <a:pt x="0" y="3433763"/>
                  </a:moveTo>
                  <a:cubicBezTo>
                    <a:pt x="185737" y="3374231"/>
                    <a:pt x="371475" y="3314700"/>
                    <a:pt x="557212" y="3228975"/>
                  </a:cubicBezTo>
                  <a:cubicBezTo>
                    <a:pt x="742950" y="3143250"/>
                    <a:pt x="931069" y="3037682"/>
                    <a:pt x="1114425" y="2919413"/>
                  </a:cubicBezTo>
                  <a:cubicBezTo>
                    <a:pt x="1297781" y="2801144"/>
                    <a:pt x="1475581" y="2675732"/>
                    <a:pt x="1657350" y="2519363"/>
                  </a:cubicBezTo>
                  <a:cubicBezTo>
                    <a:pt x="1839119" y="2362994"/>
                    <a:pt x="2024062" y="2187575"/>
                    <a:pt x="2205037" y="1981200"/>
                  </a:cubicBezTo>
                  <a:cubicBezTo>
                    <a:pt x="2386012" y="1774825"/>
                    <a:pt x="2561431" y="1555750"/>
                    <a:pt x="2743200" y="1281113"/>
                  </a:cubicBezTo>
                  <a:cubicBezTo>
                    <a:pt x="2924969" y="1006476"/>
                    <a:pt x="3177381" y="546894"/>
                    <a:pt x="3295650" y="333375"/>
                  </a:cubicBezTo>
                  <a:cubicBezTo>
                    <a:pt x="3413919" y="119856"/>
                    <a:pt x="3433365" y="59928"/>
                    <a:pt x="3452812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091CBFA-9243-4308-BA5A-6BBC269F1156}"/>
                </a:ext>
              </a:extLst>
            </p:cNvPr>
            <p:cNvSpPr/>
            <p:nvPr/>
          </p:nvSpPr>
          <p:spPr>
            <a:xfrm>
              <a:off x="1539222" y="1193802"/>
              <a:ext cx="5971916" cy="4416459"/>
            </a:xfrm>
            <a:custGeom>
              <a:avLst/>
              <a:gdLst>
                <a:gd name="connsiteX0" fmla="*/ 0 w 4972050"/>
                <a:gd name="connsiteY0" fmla="*/ 3676650 h 3677264"/>
                <a:gd name="connsiteX1" fmla="*/ 238125 w 4972050"/>
                <a:gd name="connsiteY1" fmla="*/ 3662362 h 3677264"/>
                <a:gd name="connsiteX2" fmla="*/ 571500 w 4972050"/>
                <a:gd name="connsiteY2" fmla="*/ 3576637 h 3677264"/>
                <a:gd name="connsiteX3" fmla="*/ 1128712 w 4972050"/>
                <a:gd name="connsiteY3" fmla="*/ 3443287 h 3677264"/>
                <a:gd name="connsiteX4" fmla="*/ 1795462 w 4972050"/>
                <a:gd name="connsiteY4" fmla="*/ 3195637 h 3677264"/>
                <a:gd name="connsiteX5" fmla="*/ 2233612 w 4972050"/>
                <a:gd name="connsiteY5" fmla="*/ 2971800 h 3677264"/>
                <a:gd name="connsiteX6" fmla="*/ 2781300 w 4972050"/>
                <a:gd name="connsiteY6" fmla="*/ 2643187 h 3677264"/>
                <a:gd name="connsiteX7" fmla="*/ 3338512 w 4972050"/>
                <a:gd name="connsiteY7" fmla="*/ 2181225 h 3677264"/>
                <a:gd name="connsiteX8" fmla="*/ 3795712 w 4972050"/>
                <a:gd name="connsiteY8" fmla="*/ 1714500 h 3677264"/>
                <a:gd name="connsiteX9" fmla="*/ 4238625 w 4972050"/>
                <a:gd name="connsiteY9" fmla="*/ 1152525 h 3677264"/>
                <a:gd name="connsiteX10" fmla="*/ 4691062 w 4972050"/>
                <a:gd name="connsiteY10" fmla="*/ 485775 h 3677264"/>
                <a:gd name="connsiteX11" fmla="*/ 4972050 w 4972050"/>
                <a:gd name="connsiteY11" fmla="*/ 0 h 3677264"/>
                <a:gd name="connsiteX0" fmla="*/ 0 w 4972050"/>
                <a:gd name="connsiteY0" fmla="*/ 3676650 h 3677020"/>
                <a:gd name="connsiteX1" fmla="*/ 238125 w 4972050"/>
                <a:gd name="connsiteY1" fmla="*/ 3662362 h 3677020"/>
                <a:gd name="connsiteX2" fmla="*/ 577850 w 4972050"/>
                <a:gd name="connsiteY2" fmla="*/ 3589337 h 3677020"/>
                <a:gd name="connsiteX3" fmla="*/ 1128712 w 4972050"/>
                <a:gd name="connsiteY3" fmla="*/ 3443287 h 3677020"/>
                <a:gd name="connsiteX4" fmla="*/ 1795462 w 4972050"/>
                <a:gd name="connsiteY4" fmla="*/ 3195637 h 3677020"/>
                <a:gd name="connsiteX5" fmla="*/ 2233612 w 4972050"/>
                <a:gd name="connsiteY5" fmla="*/ 2971800 h 3677020"/>
                <a:gd name="connsiteX6" fmla="*/ 2781300 w 4972050"/>
                <a:gd name="connsiteY6" fmla="*/ 2643187 h 3677020"/>
                <a:gd name="connsiteX7" fmla="*/ 3338512 w 4972050"/>
                <a:gd name="connsiteY7" fmla="*/ 2181225 h 3677020"/>
                <a:gd name="connsiteX8" fmla="*/ 3795712 w 4972050"/>
                <a:gd name="connsiteY8" fmla="*/ 1714500 h 3677020"/>
                <a:gd name="connsiteX9" fmla="*/ 4238625 w 4972050"/>
                <a:gd name="connsiteY9" fmla="*/ 1152525 h 3677020"/>
                <a:gd name="connsiteX10" fmla="*/ 4691062 w 4972050"/>
                <a:gd name="connsiteY10" fmla="*/ 485775 h 3677020"/>
                <a:gd name="connsiteX11" fmla="*/ 4972050 w 4972050"/>
                <a:gd name="connsiteY11" fmla="*/ 0 h 367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2050" h="3677020">
                  <a:moveTo>
                    <a:pt x="0" y="3676650"/>
                  </a:moveTo>
                  <a:cubicBezTo>
                    <a:pt x="71437" y="3677840"/>
                    <a:pt x="141817" y="3676914"/>
                    <a:pt x="238125" y="3662362"/>
                  </a:cubicBezTo>
                  <a:cubicBezTo>
                    <a:pt x="334433" y="3647810"/>
                    <a:pt x="577850" y="3589337"/>
                    <a:pt x="577850" y="3589337"/>
                  </a:cubicBezTo>
                  <a:cubicBezTo>
                    <a:pt x="726281" y="3552824"/>
                    <a:pt x="925777" y="3508904"/>
                    <a:pt x="1128712" y="3443287"/>
                  </a:cubicBezTo>
                  <a:cubicBezTo>
                    <a:pt x="1331647" y="3377670"/>
                    <a:pt x="1611312" y="3274218"/>
                    <a:pt x="1795462" y="3195637"/>
                  </a:cubicBezTo>
                  <a:cubicBezTo>
                    <a:pt x="1979612" y="3117056"/>
                    <a:pt x="2069306" y="3063875"/>
                    <a:pt x="2233612" y="2971800"/>
                  </a:cubicBezTo>
                  <a:cubicBezTo>
                    <a:pt x="2397918" y="2879725"/>
                    <a:pt x="2597150" y="2774949"/>
                    <a:pt x="2781300" y="2643187"/>
                  </a:cubicBezTo>
                  <a:cubicBezTo>
                    <a:pt x="2965450" y="2511425"/>
                    <a:pt x="3169443" y="2336006"/>
                    <a:pt x="3338512" y="2181225"/>
                  </a:cubicBezTo>
                  <a:cubicBezTo>
                    <a:pt x="3507581" y="2026444"/>
                    <a:pt x="3645693" y="1885950"/>
                    <a:pt x="3795712" y="1714500"/>
                  </a:cubicBezTo>
                  <a:cubicBezTo>
                    <a:pt x="3945731" y="1543050"/>
                    <a:pt x="4089400" y="1357312"/>
                    <a:pt x="4238625" y="1152525"/>
                  </a:cubicBezTo>
                  <a:cubicBezTo>
                    <a:pt x="4387850" y="947738"/>
                    <a:pt x="4568824" y="677863"/>
                    <a:pt x="4691062" y="485775"/>
                  </a:cubicBezTo>
                  <a:cubicBezTo>
                    <a:pt x="4813300" y="293687"/>
                    <a:pt x="4892675" y="146843"/>
                    <a:pt x="4972050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D3DBA417-857C-41C1-9F38-7E3299186BF4}"/>
                </a:ext>
              </a:extLst>
            </p:cNvPr>
            <p:cNvGrpSpPr/>
            <p:nvPr/>
          </p:nvGrpSpPr>
          <p:grpSpPr>
            <a:xfrm>
              <a:off x="1571636" y="1164597"/>
              <a:ext cx="6345923" cy="4771272"/>
              <a:chOff x="1665155" y="1164597"/>
              <a:chExt cx="6779744" cy="4771272"/>
            </a:xfrm>
          </p:grpSpPr>
          <p:cxnSp>
            <p:nvCxnSpPr>
              <p:cNvPr id="90" name="Conector reto 89">
                <a:extLst>
                  <a:ext uri="{FF2B5EF4-FFF2-40B4-BE49-F238E27FC236}">
                    <a16:creationId xmlns:a16="http://schemas.microsoft.com/office/drawing/2014/main" id="{4E5FE113-C09A-428C-87AE-9A3387702D4A}"/>
                  </a:ext>
                </a:extLst>
              </p:cNvPr>
              <p:cNvCxnSpPr/>
              <p:nvPr/>
            </p:nvCxnSpPr>
            <p:spPr>
              <a:xfrm>
                <a:off x="1665155" y="5935869"/>
                <a:ext cx="675749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>
                <a:extLst>
                  <a:ext uri="{FF2B5EF4-FFF2-40B4-BE49-F238E27FC236}">
                    <a16:creationId xmlns:a16="http://schemas.microsoft.com/office/drawing/2014/main" id="{87612EC7-2030-44E1-8AB8-035D1BC72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22649" y="1164597"/>
                <a:ext cx="11440" cy="47712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>
                <a:extLst>
                  <a:ext uri="{FF2B5EF4-FFF2-40B4-BE49-F238E27FC236}">
                    <a16:creationId xmlns:a16="http://schemas.microsoft.com/office/drawing/2014/main" id="{BA39EB08-DE41-4982-B9BC-B1DFB7D0E9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8974" y="1164597"/>
                <a:ext cx="2395925" cy="3492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6E70FD74-2F65-4FA4-AAB7-295A553CEED3}"/>
                </a:ext>
              </a:extLst>
            </p:cNvPr>
            <p:cNvCxnSpPr>
              <a:stCxn id="87" idx="0"/>
            </p:cNvCxnSpPr>
            <p:nvPr/>
          </p:nvCxnSpPr>
          <p:spPr>
            <a:xfrm>
              <a:off x="1527781" y="5323805"/>
              <a:ext cx="20974" cy="6120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58">
              <a:extLst>
                <a:ext uri="{FF2B5EF4-FFF2-40B4-BE49-F238E27FC236}">
                  <a16:creationId xmlns:a16="http://schemas.microsoft.com/office/drawing/2014/main" id="{D5597DDD-1A44-4EDA-B987-21CFB816D4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055632">
              <a:off x="4930489" y="3974263"/>
              <a:ext cx="550399" cy="2462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none" lIns="36000" tIns="0" rIns="3600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600" dirty="0">
                  <a:solidFill>
                    <a:srgbClr val="000000"/>
                  </a:solidFill>
                </a:rPr>
                <a:t>%UR</a:t>
              </a:r>
              <a:endParaRPr lang="pt-BR" altLang="pt-BR" dirty="0"/>
            </a:p>
          </p:txBody>
        </p: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29628D09-C433-48B1-90B4-F8CE9119DB76}"/>
                </a:ext>
              </a:extLst>
            </p:cNvPr>
            <p:cNvCxnSpPr>
              <a:cxnSpLocks/>
            </p:cNvCxnSpPr>
            <p:nvPr/>
          </p:nvCxnSpPr>
          <p:spPr>
            <a:xfrm>
              <a:off x="3144981" y="4491500"/>
              <a:ext cx="4772578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5ADA713E-951D-42F2-AF9C-3B82151D78F0}"/>
                </a:ext>
              </a:extLst>
            </p:cNvPr>
            <p:cNvCxnSpPr>
              <a:cxnSpLocks/>
            </p:cNvCxnSpPr>
            <p:nvPr/>
          </p:nvCxnSpPr>
          <p:spPr>
            <a:xfrm>
              <a:off x="4723110" y="4491500"/>
              <a:ext cx="8116" cy="144436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2D42EB79-17F6-469F-89F4-8D6C3C1575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04925" y="3470645"/>
              <a:ext cx="998175" cy="2465222"/>
            </a:xfrm>
            <a:prstGeom prst="line">
              <a:avLst/>
            </a:prstGeom>
            <a:ln>
              <a:solidFill>
                <a:schemeClr val="bg2">
                  <a:lumMod val="40000"/>
                  <a:lumOff val="6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9A215705-05EE-436A-92DE-8FF1EBF2E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6887" y="3956361"/>
              <a:ext cx="62693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TPO</a:t>
              </a:r>
            </a:p>
          </p:txBody>
        </p:sp>
        <p:cxnSp>
          <p:nvCxnSpPr>
            <p:cNvPr id="62" name="Conector: Curvo 61">
              <a:extLst>
                <a:ext uri="{FF2B5EF4-FFF2-40B4-BE49-F238E27FC236}">
                  <a16:creationId xmlns:a16="http://schemas.microsoft.com/office/drawing/2014/main" id="{5DD688C9-3677-432E-9FBF-7EFCF55EB3F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680601" y="4124178"/>
              <a:ext cx="495625" cy="365066"/>
            </a:xfrm>
            <a:prstGeom prst="curvedConnector3">
              <a:avLst/>
            </a:prstGeom>
            <a:ln>
              <a:headEnd type="stealth"/>
              <a:tailEnd type="non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Rectangle 5">
              <a:extLst>
                <a:ext uri="{FF2B5EF4-FFF2-40B4-BE49-F238E27FC236}">
                  <a16:creationId xmlns:a16="http://schemas.microsoft.com/office/drawing/2014/main" id="{F438592F-DC59-4D20-A426-820244263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3254" y="3154869"/>
              <a:ext cx="62693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TBU</a:t>
              </a:r>
            </a:p>
          </p:txBody>
        </p:sp>
        <p:cxnSp>
          <p:nvCxnSpPr>
            <p:cNvPr id="18" name="Conector: Curvo 17">
              <a:extLst>
                <a:ext uri="{FF2B5EF4-FFF2-40B4-BE49-F238E27FC236}">
                  <a16:creationId xmlns:a16="http://schemas.microsoft.com/office/drawing/2014/main" id="{0534F891-644E-4468-83EF-6425E5A86A20}"/>
                </a:ext>
              </a:extLst>
            </p:cNvPr>
            <p:cNvCxnSpPr>
              <a:cxnSpLocks/>
              <a:endCxn id="65" idx="2"/>
            </p:cNvCxnSpPr>
            <p:nvPr/>
          </p:nvCxnSpPr>
          <p:spPr>
            <a:xfrm rot="16200000" flipV="1">
              <a:off x="3362603" y="3591376"/>
              <a:ext cx="538378" cy="250139"/>
            </a:xfrm>
            <a:prstGeom prst="curvedConnector3">
              <a:avLst/>
            </a:prstGeom>
            <a:ln>
              <a:headEnd type="triangle" w="med" len="lg"/>
              <a:tailEnd type="none" w="med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Rectangle 5">
              <a:extLst>
                <a:ext uri="{FF2B5EF4-FFF2-40B4-BE49-F238E27FC236}">
                  <a16:creationId xmlns:a16="http://schemas.microsoft.com/office/drawing/2014/main" id="{FB3245AB-792A-450B-A1F3-A6F7A819C9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906" y="3253527"/>
              <a:ext cx="42225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h</a:t>
              </a:r>
              <a:endParaRPr lang="pt-BR" altLang="pt-BR" dirty="0"/>
            </a:p>
          </p:txBody>
        </p:sp>
        <p:sp>
          <p:nvSpPr>
            <p:cNvPr id="79" name="Rectangle 5">
              <a:extLst>
                <a:ext uri="{FF2B5EF4-FFF2-40B4-BE49-F238E27FC236}">
                  <a16:creationId xmlns:a16="http://schemas.microsoft.com/office/drawing/2014/main" id="{91B0158B-8462-4D56-9AB0-EDEBD5282A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052051">
              <a:off x="5116235" y="5357882"/>
              <a:ext cx="42225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v</a:t>
              </a:r>
              <a:endParaRPr lang="pt-BR" altLang="pt-BR" dirty="0"/>
            </a:p>
          </p:txBody>
        </p:sp>
        <p:sp>
          <p:nvSpPr>
            <p:cNvPr id="81" name="Rectangle 5">
              <a:extLst>
                <a:ext uri="{FF2B5EF4-FFF2-40B4-BE49-F238E27FC236}">
                  <a16:creationId xmlns:a16="http://schemas.microsoft.com/office/drawing/2014/main" id="{9153B19F-3E20-48FE-8CB8-F7DB3EFB8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8755" y="1243491"/>
              <a:ext cx="626936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P</a:t>
              </a:r>
            </a:p>
          </p:txBody>
        </p:sp>
        <p:sp>
          <p:nvSpPr>
            <p:cNvPr id="84" name="Rectangle 24">
              <a:extLst>
                <a:ext uri="{FF2B5EF4-FFF2-40B4-BE49-F238E27FC236}">
                  <a16:creationId xmlns:a16="http://schemas.microsoft.com/office/drawing/2014/main" id="{BEB73C58-A60C-44DF-B75A-205671B67A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295600" flipH="1">
              <a:off x="6942753" y="3797383"/>
              <a:ext cx="708529" cy="423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pt-BR" sz="24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FCS</a:t>
              </a:r>
              <a:endParaRPr lang="pt-BR" altLang="pt-BR" sz="2400" dirty="0">
                <a:latin typeface="Century Gothic" panose="020B0502020202020204" pitchFamily="34" charset="0"/>
              </a:endParaRPr>
            </a:p>
          </p:txBody>
        </p: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40D68CBD-716A-4CEB-9C7C-001850431908}"/>
                </a:ext>
              </a:extLst>
            </p:cNvPr>
            <p:cNvSpPr/>
            <p:nvPr/>
          </p:nvSpPr>
          <p:spPr>
            <a:xfrm>
              <a:off x="4665464" y="4435264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44CCD7A9-F7EB-46F8-995D-80D4645A2745}"/>
              </a:ext>
            </a:extLst>
          </p:cNvPr>
          <p:cNvCxnSpPr>
            <a:cxnSpLocks/>
          </p:cNvCxnSpPr>
          <p:nvPr/>
        </p:nvCxnSpPr>
        <p:spPr>
          <a:xfrm flipV="1">
            <a:off x="2279748" y="3981214"/>
            <a:ext cx="4698442" cy="456445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6BA992A7-575C-43CD-AF01-B96B92849CAD}"/>
              </a:ext>
            </a:extLst>
          </p:cNvPr>
          <p:cNvSpPr/>
          <p:nvPr/>
        </p:nvSpPr>
        <p:spPr>
          <a:xfrm>
            <a:off x="7274677" y="1288473"/>
            <a:ext cx="464538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Century Gothic" panose="020B0502020202020204" pitchFamily="34" charset="0"/>
              </a:rPr>
              <a:t>Variáveis lidas na </a:t>
            </a:r>
          </a:p>
          <a:p>
            <a:pPr algn="ctr">
              <a:defRPr/>
            </a:pPr>
            <a:r>
              <a:rPr lang="pt-BR" sz="2800" b="1" dirty="0">
                <a:latin typeface="Century Gothic" panose="020B0502020202020204" pitchFamily="34" charset="0"/>
              </a:rPr>
              <a:t>Carta Psicrométrica</a:t>
            </a:r>
          </a:p>
          <a:p>
            <a:pPr algn="ctr">
              <a:defRPr/>
            </a:pPr>
            <a:endParaRPr lang="pt-BR" sz="2400" dirty="0">
              <a:latin typeface="Century Gothic" panose="020B0502020202020204" pitchFamily="34" charset="0"/>
            </a:endParaRP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P:		Pressão Atmosférica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h:		Entalpia específica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TBS: 	Temp. Bulbo Seco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TBU: 	Temp. Bulbo Úmido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TPO:	 Temp. Ponto Orvalho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UR: 	Umidade Relativa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v: 		Volume Específico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w: 		Umidade Específica</a:t>
            </a:r>
          </a:p>
          <a:p>
            <a:pPr>
              <a:defRPr/>
            </a:pPr>
            <a:r>
              <a:rPr lang="pt-BR" sz="2400" dirty="0">
                <a:latin typeface="Century Gothic" panose="020B0502020202020204" pitchFamily="34" charset="0"/>
              </a:rPr>
              <a:t>FCS:	Fator de Calor Sensível</a:t>
            </a:r>
          </a:p>
        </p:txBody>
      </p:sp>
    </p:spTree>
    <p:extLst>
      <p:ext uri="{BB962C8B-B14F-4D97-AF65-F5344CB8AC3E}">
        <p14:creationId xmlns:p14="http://schemas.microsoft.com/office/powerpoint/2010/main" val="235621614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30" name="Retângulo 129">
            <a:extLst>
              <a:ext uri="{FF2B5EF4-FFF2-40B4-BE49-F238E27FC236}">
                <a16:creationId xmlns:a16="http://schemas.microsoft.com/office/drawing/2014/main" id="{B78D9929-C80D-4248-90BB-4646C5D89540}"/>
              </a:ext>
            </a:extLst>
          </p:cNvPr>
          <p:cNvSpPr/>
          <p:nvPr/>
        </p:nvSpPr>
        <p:spPr>
          <a:xfrm>
            <a:off x="1224793" y="581026"/>
            <a:ext cx="7595357" cy="58654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6DF992-1957-4B3B-9DE5-2F43AB578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5075" y="5986842"/>
            <a:ext cx="3628250" cy="3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Temperatura de Bulbo Seco</a:t>
            </a:r>
            <a:endParaRPr lang="pt-BR" altLang="pt-BR" dirty="0"/>
          </a:p>
        </p:txBody>
      </p:sp>
      <p:sp>
        <p:nvSpPr>
          <p:cNvPr id="57" name="Rectangle 58">
            <a:extLst>
              <a:ext uri="{FF2B5EF4-FFF2-40B4-BE49-F238E27FC236}">
                <a16:creationId xmlns:a16="http://schemas.microsoft.com/office/drawing/2014/main" id="{4A12330A-810E-4518-A567-421C099C2DC3}"/>
              </a:ext>
            </a:extLst>
          </p:cNvPr>
          <p:cNvSpPr>
            <a:spLocks noChangeArrowheads="1"/>
          </p:cNvSpPr>
          <p:nvPr/>
        </p:nvSpPr>
        <p:spPr bwMode="auto">
          <a:xfrm rot="17701555">
            <a:off x="5596571" y="732110"/>
            <a:ext cx="459160" cy="29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600" dirty="0">
                <a:solidFill>
                  <a:srgbClr val="000000"/>
                </a:solidFill>
              </a:rPr>
              <a:t>SAT</a:t>
            </a:r>
            <a:endParaRPr lang="pt-BR" altLang="pt-BR" dirty="0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222ABA1E-8271-4DD2-9F5B-F5301DC32726}"/>
              </a:ext>
            </a:extLst>
          </p:cNvPr>
          <p:cNvSpPr/>
          <p:nvPr/>
        </p:nvSpPr>
        <p:spPr>
          <a:xfrm>
            <a:off x="1516525" y="1199521"/>
            <a:ext cx="4147163" cy="4124284"/>
          </a:xfrm>
          <a:custGeom>
            <a:avLst/>
            <a:gdLst>
              <a:gd name="connsiteX0" fmla="*/ 0 w 3452812"/>
              <a:gd name="connsiteY0" fmla="*/ 3433763 h 3433763"/>
              <a:gd name="connsiteX1" fmla="*/ 557212 w 3452812"/>
              <a:gd name="connsiteY1" fmla="*/ 3228975 h 3433763"/>
              <a:gd name="connsiteX2" fmla="*/ 1114425 w 3452812"/>
              <a:gd name="connsiteY2" fmla="*/ 2919413 h 3433763"/>
              <a:gd name="connsiteX3" fmla="*/ 1657350 w 3452812"/>
              <a:gd name="connsiteY3" fmla="*/ 2519363 h 3433763"/>
              <a:gd name="connsiteX4" fmla="*/ 2205037 w 3452812"/>
              <a:gd name="connsiteY4" fmla="*/ 1981200 h 3433763"/>
              <a:gd name="connsiteX5" fmla="*/ 2743200 w 3452812"/>
              <a:gd name="connsiteY5" fmla="*/ 1281113 h 3433763"/>
              <a:gd name="connsiteX6" fmla="*/ 3295650 w 3452812"/>
              <a:gd name="connsiteY6" fmla="*/ 333375 h 3433763"/>
              <a:gd name="connsiteX7" fmla="*/ 3452812 w 3452812"/>
              <a:gd name="connsiteY7" fmla="*/ 0 h 343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2812" h="3433763">
                <a:moveTo>
                  <a:pt x="0" y="3433763"/>
                </a:moveTo>
                <a:cubicBezTo>
                  <a:pt x="185737" y="3374231"/>
                  <a:pt x="371475" y="3314700"/>
                  <a:pt x="557212" y="3228975"/>
                </a:cubicBezTo>
                <a:cubicBezTo>
                  <a:pt x="742950" y="3143250"/>
                  <a:pt x="931069" y="3037682"/>
                  <a:pt x="1114425" y="2919413"/>
                </a:cubicBezTo>
                <a:cubicBezTo>
                  <a:pt x="1297781" y="2801144"/>
                  <a:pt x="1475581" y="2675732"/>
                  <a:pt x="1657350" y="2519363"/>
                </a:cubicBezTo>
                <a:cubicBezTo>
                  <a:pt x="1839119" y="2362994"/>
                  <a:pt x="2024062" y="2187575"/>
                  <a:pt x="2205037" y="1981200"/>
                </a:cubicBezTo>
                <a:cubicBezTo>
                  <a:pt x="2386012" y="1774825"/>
                  <a:pt x="2561431" y="1555750"/>
                  <a:pt x="2743200" y="1281113"/>
                </a:cubicBezTo>
                <a:cubicBezTo>
                  <a:pt x="2924969" y="1006476"/>
                  <a:pt x="3177381" y="546894"/>
                  <a:pt x="3295650" y="333375"/>
                </a:cubicBezTo>
                <a:cubicBezTo>
                  <a:pt x="3413919" y="119856"/>
                  <a:pt x="3433365" y="59928"/>
                  <a:pt x="3452812" y="0"/>
                </a:cubicBezTo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8" name="Forma Livre: Forma 87">
            <a:extLst>
              <a:ext uri="{FF2B5EF4-FFF2-40B4-BE49-F238E27FC236}">
                <a16:creationId xmlns:a16="http://schemas.microsoft.com/office/drawing/2014/main" id="{5091CBFA-9243-4308-BA5A-6BBC269F1156}"/>
              </a:ext>
            </a:extLst>
          </p:cNvPr>
          <p:cNvSpPr/>
          <p:nvPr/>
        </p:nvSpPr>
        <p:spPr>
          <a:xfrm>
            <a:off x="1527966" y="1193802"/>
            <a:ext cx="5971916" cy="4416459"/>
          </a:xfrm>
          <a:custGeom>
            <a:avLst/>
            <a:gdLst>
              <a:gd name="connsiteX0" fmla="*/ 0 w 4972050"/>
              <a:gd name="connsiteY0" fmla="*/ 3676650 h 3677264"/>
              <a:gd name="connsiteX1" fmla="*/ 238125 w 4972050"/>
              <a:gd name="connsiteY1" fmla="*/ 3662362 h 3677264"/>
              <a:gd name="connsiteX2" fmla="*/ 571500 w 4972050"/>
              <a:gd name="connsiteY2" fmla="*/ 3576637 h 3677264"/>
              <a:gd name="connsiteX3" fmla="*/ 1128712 w 4972050"/>
              <a:gd name="connsiteY3" fmla="*/ 3443287 h 3677264"/>
              <a:gd name="connsiteX4" fmla="*/ 1795462 w 4972050"/>
              <a:gd name="connsiteY4" fmla="*/ 3195637 h 3677264"/>
              <a:gd name="connsiteX5" fmla="*/ 2233612 w 4972050"/>
              <a:gd name="connsiteY5" fmla="*/ 2971800 h 3677264"/>
              <a:gd name="connsiteX6" fmla="*/ 2781300 w 4972050"/>
              <a:gd name="connsiteY6" fmla="*/ 2643187 h 3677264"/>
              <a:gd name="connsiteX7" fmla="*/ 3338512 w 4972050"/>
              <a:gd name="connsiteY7" fmla="*/ 2181225 h 3677264"/>
              <a:gd name="connsiteX8" fmla="*/ 3795712 w 4972050"/>
              <a:gd name="connsiteY8" fmla="*/ 1714500 h 3677264"/>
              <a:gd name="connsiteX9" fmla="*/ 4238625 w 4972050"/>
              <a:gd name="connsiteY9" fmla="*/ 1152525 h 3677264"/>
              <a:gd name="connsiteX10" fmla="*/ 4691062 w 4972050"/>
              <a:gd name="connsiteY10" fmla="*/ 485775 h 3677264"/>
              <a:gd name="connsiteX11" fmla="*/ 4972050 w 4972050"/>
              <a:gd name="connsiteY11" fmla="*/ 0 h 3677264"/>
              <a:gd name="connsiteX0" fmla="*/ 0 w 4972050"/>
              <a:gd name="connsiteY0" fmla="*/ 3676650 h 3677020"/>
              <a:gd name="connsiteX1" fmla="*/ 238125 w 4972050"/>
              <a:gd name="connsiteY1" fmla="*/ 3662362 h 3677020"/>
              <a:gd name="connsiteX2" fmla="*/ 577850 w 4972050"/>
              <a:gd name="connsiteY2" fmla="*/ 3589337 h 3677020"/>
              <a:gd name="connsiteX3" fmla="*/ 1128712 w 4972050"/>
              <a:gd name="connsiteY3" fmla="*/ 3443287 h 3677020"/>
              <a:gd name="connsiteX4" fmla="*/ 1795462 w 4972050"/>
              <a:gd name="connsiteY4" fmla="*/ 3195637 h 3677020"/>
              <a:gd name="connsiteX5" fmla="*/ 2233612 w 4972050"/>
              <a:gd name="connsiteY5" fmla="*/ 2971800 h 3677020"/>
              <a:gd name="connsiteX6" fmla="*/ 2781300 w 4972050"/>
              <a:gd name="connsiteY6" fmla="*/ 2643187 h 3677020"/>
              <a:gd name="connsiteX7" fmla="*/ 3338512 w 4972050"/>
              <a:gd name="connsiteY7" fmla="*/ 2181225 h 3677020"/>
              <a:gd name="connsiteX8" fmla="*/ 3795712 w 4972050"/>
              <a:gd name="connsiteY8" fmla="*/ 1714500 h 3677020"/>
              <a:gd name="connsiteX9" fmla="*/ 4238625 w 4972050"/>
              <a:gd name="connsiteY9" fmla="*/ 1152525 h 3677020"/>
              <a:gd name="connsiteX10" fmla="*/ 4691062 w 4972050"/>
              <a:gd name="connsiteY10" fmla="*/ 485775 h 3677020"/>
              <a:gd name="connsiteX11" fmla="*/ 4972050 w 4972050"/>
              <a:gd name="connsiteY11" fmla="*/ 0 h 367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72050" h="3677020">
                <a:moveTo>
                  <a:pt x="0" y="3676650"/>
                </a:moveTo>
                <a:cubicBezTo>
                  <a:pt x="71437" y="3677840"/>
                  <a:pt x="141817" y="3676914"/>
                  <a:pt x="238125" y="3662362"/>
                </a:cubicBezTo>
                <a:cubicBezTo>
                  <a:pt x="334433" y="3647810"/>
                  <a:pt x="577850" y="3589337"/>
                  <a:pt x="577850" y="3589337"/>
                </a:cubicBezTo>
                <a:cubicBezTo>
                  <a:pt x="726281" y="3552824"/>
                  <a:pt x="925777" y="3508904"/>
                  <a:pt x="1128712" y="3443287"/>
                </a:cubicBezTo>
                <a:cubicBezTo>
                  <a:pt x="1331647" y="3377670"/>
                  <a:pt x="1611312" y="3274218"/>
                  <a:pt x="1795462" y="3195637"/>
                </a:cubicBezTo>
                <a:cubicBezTo>
                  <a:pt x="1979612" y="3117056"/>
                  <a:pt x="2069306" y="3063875"/>
                  <a:pt x="2233612" y="2971800"/>
                </a:cubicBezTo>
                <a:cubicBezTo>
                  <a:pt x="2397918" y="2879725"/>
                  <a:pt x="2597150" y="2774949"/>
                  <a:pt x="2781300" y="2643187"/>
                </a:cubicBezTo>
                <a:cubicBezTo>
                  <a:pt x="2965450" y="2511425"/>
                  <a:pt x="3169443" y="2336006"/>
                  <a:pt x="3338512" y="2181225"/>
                </a:cubicBezTo>
                <a:cubicBezTo>
                  <a:pt x="3507581" y="2026444"/>
                  <a:pt x="3645693" y="1885950"/>
                  <a:pt x="3795712" y="1714500"/>
                </a:cubicBezTo>
                <a:cubicBezTo>
                  <a:pt x="3945731" y="1543050"/>
                  <a:pt x="4089400" y="1357312"/>
                  <a:pt x="4238625" y="1152525"/>
                </a:cubicBezTo>
                <a:cubicBezTo>
                  <a:pt x="4387850" y="947738"/>
                  <a:pt x="4568824" y="677863"/>
                  <a:pt x="4691062" y="485775"/>
                </a:cubicBezTo>
                <a:cubicBezTo>
                  <a:pt x="4813300" y="293687"/>
                  <a:pt x="4892675" y="146843"/>
                  <a:pt x="49720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9" name="Forma Livre: Forma 88">
            <a:extLst>
              <a:ext uri="{FF2B5EF4-FFF2-40B4-BE49-F238E27FC236}">
                <a16:creationId xmlns:a16="http://schemas.microsoft.com/office/drawing/2014/main" id="{6D2B52A0-D6FB-4BC0-BED9-ADD3C696FA2B}"/>
              </a:ext>
            </a:extLst>
          </p:cNvPr>
          <p:cNvSpPr/>
          <p:nvPr/>
        </p:nvSpPr>
        <p:spPr>
          <a:xfrm>
            <a:off x="1560380" y="3449477"/>
            <a:ext cx="6757494" cy="2341479"/>
          </a:xfrm>
          <a:custGeom>
            <a:avLst/>
            <a:gdLst>
              <a:gd name="connsiteX0" fmla="*/ 0 w 5626100"/>
              <a:gd name="connsiteY0" fmla="*/ 1949450 h 1949450"/>
              <a:gd name="connsiteX1" fmla="*/ 342900 w 5626100"/>
              <a:gd name="connsiteY1" fmla="*/ 1930400 h 1949450"/>
              <a:gd name="connsiteX2" fmla="*/ 571500 w 5626100"/>
              <a:gd name="connsiteY2" fmla="*/ 1917700 h 1949450"/>
              <a:gd name="connsiteX3" fmla="*/ 1123950 w 5626100"/>
              <a:gd name="connsiteY3" fmla="*/ 1860550 h 1949450"/>
              <a:gd name="connsiteX4" fmla="*/ 1682750 w 5626100"/>
              <a:gd name="connsiteY4" fmla="*/ 1790700 h 1949450"/>
              <a:gd name="connsiteX5" fmla="*/ 2241550 w 5626100"/>
              <a:gd name="connsiteY5" fmla="*/ 1670050 h 1949450"/>
              <a:gd name="connsiteX6" fmla="*/ 2787650 w 5626100"/>
              <a:gd name="connsiteY6" fmla="*/ 1549400 h 1949450"/>
              <a:gd name="connsiteX7" fmla="*/ 3352800 w 5626100"/>
              <a:gd name="connsiteY7" fmla="*/ 1365250 h 1949450"/>
              <a:gd name="connsiteX8" fmla="*/ 3930650 w 5626100"/>
              <a:gd name="connsiteY8" fmla="*/ 1130300 h 1949450"/>
              <a:gd name="connsiteX9" fmla="*/ 4451350 w 5626100"/>
              <a:gd name="connsiteY9" fmla="*/ 838200 h 1949450"/>
              <a:gd name="connsiteX10" fmla="*/ 5162550 w 5626100"/>
              <a:gd name="connsiteY10" fmla="*/ 381000 h 1949450"/>
              <a:gd name="connsiteX11" fmla="*/ 5626100 w 5626100"/>
              <a:gd name="connsiteY11" fmla="*/ 0 h 194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626100" h="1949450">
                <a:moveTo>
                  <a:pt x="0" y="1949450"/>
                </a:moveTo>
                <a:lnTo>
                  <a:pt x="342900" y="1930400"/>
                </a:lnTo>
                <a:cubicBezTo>
                  <a:pt x="438150" y="1925108"/>
                  <a:pt x="441325" y="1929342"/>
                  <a:pt x="571500" y="1917700"/>
                </a:cubicBezTo>
                <a:cubicBezTo>
                  <a:pt x="701675" y="1906058"/>
                  <a:pt x="938742" y="1881717"/>
                  <a:pt x="1123950" y="1860550"/>
                </a:cubicBezTo>
                <a:cubicBezTo>
                  <a:pt x="1309158" y="1839383"/>
                  <a:pt x="1496483" y="1822450"/>
                  <a:pt x="1682750" y="1790700"/>
                </a:cubicBezTo>
                <a:cubicBezTo>
                  <a:pt x="1869017" y="1758950"/>
                  <a:pt x="2241550" y="1670050"/>
                  <a:pt x="2241550" y="1670050"/>
                </a:cubicBezTo>
                <a:cubicBezTo>
                  <a:pt x="2425700" y="1629833"/>
                  <a:pt x="2602442" y="1600200"/>
                  <a:pt x="2787650" y="1549400"/>
                </a:cubicBezTo>
                <a:cubicBezTo>
                  <a:pt x="2972858" y="1498600"/>
                  <a:pt x="3162300" y="1435100"/>
                  <a:pt x="3352800" y="1365250"/>
                </a:cubicBezTo>
                <a:cubicBezTo>
                  <a:pt x="3543300" y="1295400"/>
                  <a:pt x="3747558" y="1218142"/>
                  <a:pt x="3930650" y="1130300"/>
                </a:cubicBezTo>
                <a:cubicBezTo>
                  <a:pt x="4113742" y="1042458"/>
                  <a:pt x="4246033" y="963083"/>
                  <a:pt x="4451350" y="838200"/>
                </a:cubicBezTo>
                <a:cubicBezTo>
                  <a:pt x="4656667" y="713317"/>
                  <a:pt x="4966758" y="520700"/>
                  <a:pt x="5162550" y="381000"/>
                </a:cubicBezTo>
                <a:cubicBezTo>
                  <a:pt x="5358342" y="241300"/>
                  <a:pt x="5570008" y="51858"/>
                  <a:pt x="562610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4E5FE113-C09A-428C-87AE-9A3387702D4A}"/>
              </a:ext>
            </a:extLst>
          </p:cNvPr>
          <p:cNvCxnSpPr/>
          <p:nvPr/>
        </p:nvCxnSpPr>
        <p:spPr>
          <a:xfrm>
            <a:off x="1560380" y="5935869"/>
            <a:ext cx="675749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>
            <a:extLst>
              <a:ext uri="{FF2B5EF4-FFF2-40B4-BE49-F238E27FC236}">
                <a16:creationId xmlns:a16="http://schemas.microsoft.com/office/drawing/2014/main" id="{87612EC7-2030-44E1-8AB8-035D1BC72864}"/>
              </a:ext>
            </a:extLst>
          </p:cNvPr>
          <p:cNvCxnSpPr>
            <a:cxnSpLocks/>
          </p:cNvCxnSpPr>
          <p:nvPr/>
        </p:nvCxnSpPr>
        <p:spPr>
          <a:xfrm flipH="1">
            <a:off x="8317874" y="1164597"/>
            <a:ext cx="11440" cy="477127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435AE792-EC66-4622-B639-50293C0F4FB0}"/>
              </a:ext>
            </a:extLst>
          </p:cNvPr>
          <p:cNvSpPr/>
          <p:nvPr/>
        </p:nvSpPr>
        <p:spPr>
          <a:xfrm>
            <a:off x="1537499" y="1199521"/>
            <a:ext cx="5041426" cy="4301610"/>
          </a:xfrm>
          <a:custGeom>
            <a:avLst/>
            <a:gdLst>
              <a:gd name="connsiteX0" fmla="*/ 0 w 4197350"/>
              <a:gd name="connsiteY0" fmla="*/ 3581400 h 3581400"/>
              <a:gd name="connsiteX1" fmla="*/ 215900 w 4197350"/>
              <a:gd name="connsiteY1" fmla="*/ 3543300 h 3581400"/>
              <a:gd name="connsiteX2" fmla="*/ 552450 w 4197350"/>
              <a:gd name="connsiteY2" fmla="*/ 3441700 h 3581400"/>
              <a:gd name="connsiteX3" fmla="*/ 1117600 w 4197350"/>
              <a:gd name="connsiteY3" fmla="*/ 3225800 h 3581400"/>
              <a:gd name="connsiteX4" fmla="*/ 1657350 w 4197350"/>
              <a:gd name="connsiteY4" fmla="*/ 2965450 h 3581400"/>
              <a:gd name="connsiteX5" fmla="*/ 2209800 w 4197350"/>
              <a:gd name="connsiteY5" fmla="*/ 2578100 h 3581400"/>
              <a:gd name="connsiteX6" fmla="*/ 2749550 w 4197350"/>
              <a:gd name="connsiteY6" fmla="*/ 2120900 h 3581400"/>
              <a:gd name="connsiteX7" fmla="*/ 3079750 w 4197350"/>
              <a:gd name="connsiteY7" fmla="*/ 1752600 h 3581400"/>
              <a:gd name="connsiteX8" fmla="*/ 3505200 w 4197350"/>
              <a:gd name="connsiteY8" fmla="*/ 1181100 h 3581400"/>
              <a:gd name="connsiteX9" fmla="*/ 3930650 w 4197350"/>
              <a:gd name="connsiteY9" fmla="*/ 501650 h 3581400"/>
              <a:gd name="connsiteX10" fmla="*/ 4197350 w 4197350"/>
              <a:gd name="connsiteY10" fmla="*/ 0 h 358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97350" h="3581400">
                <a:moveTo>
                  <a:pt x="0" y="3581400"/>
                </a:moveTo>
                <a:cubicBezTo>
                  <a:pt x="61912" y="3573991"/>
                  <a:pt x="123825" y="3566583"/>
                  <a:pt x="215900" y="3543300"/>
                </a:cubicBezTo>
                <a:cubicBezTo>
                  <a:pt x="307975" y="3520017"/>
                  <a:pt x="402167" y="3494617"/>
                  <a:pt x="552450" y="3441700"/>
                </a:cubicBezTo>
                <a:cubicBezTo>
                  <a:pt x="702733" y="3388783"/>
                  <a:pt x="933450" y="3305175"/>
                  <a:pt x="1117600" y="3225800"/>
                </a:cubicBezTo>
                <a:cubicBezTo>
                  <a:pt x="1301750" y="3146425"/>
                  <a:pt x="1475317" y="3073400"/>
                  <a:pt x="1657350" y="2965450"/>
                </a:cubicBezTo>
                <a:cubicBezTo>
                  <a:pt x="1839383" y="2857500"/>
                  <a:pt x="2027767" y="2718858"/>
                  <a:pt x="2209800" y="2578100"/>
                </a:cubicBezTo>
                <a:cubicBezTo>
                  <a:pt x="2391833" y="2437342"/>
                  <a:pt x="2604558" y="2258483"/>
                  <a:pt x="2749550" y="2120900"/>
                </a:cubicBezTo>
                <a:cubicBezTo>
                  <a:pt x="2894542" y="1983317"/>
                  <a:pt x="2953808" y="1909233"/>
                  <a:pt x="3079750" y="1752600"/>
                </a:cubicBezTo>
                <a:cubicBezTo>
                  <a:pt x="3205692" y="1595967"/>
                  <a:pt x="3363383" y="1389592"/>
                  <a:pt x="3505200" y="1181100"/>
                </a:cubicBezTo>
                <a:cubicBezTo>
                  <a:pt x="3647017" y="972608"/>
                  <a:pt x="3815292" y="698500"/>
                  <a:pt x="3930650" y="501650"/>
                </a:cubicBezTo>
                <a:cubicBezTo>
                  <a:pt x="4046008" y="304800"/>
                  <a:pt x="4162425" y="65617"/>
                  <a:pt x="419735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AAA19563-F1E8-4342-9217-B7D0E597B663}"/>
              </a:ext>
            </a:extLst>
          </p:cNvPr>
          <p:cNvCxnSpPr>
            <a:cxnSpLocks/>
          </p:cNvCxnSpPr>
          <p:nvPr/>
        </p:nvCxnSpPr>
        <p:spPr>
          <a:xfrm flipH="1">
            <a:off x="2044692" y="5150291"/>
            <a:ext cx="6273181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CAC49715-2584-42CB-858F-76CE56994ADA}"/>
              </a:ext>
            </a:extLst>
          </p:cNvPr>
          <p:cNvCxnSpPr>
            <a:cxnSpLocks/>
          </p:cNvCxnSpPr>
          <p:nvPr/>
        </p:nvCxnSpPr>
        <p:spPr>
          <a:xfrm flipH="1">
            <a:off x="3358438" y="4362807"/>
            <a:ext cx="4959436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D676B616-CF59-48A5-893B-8354FC288E9D}"/>
              </a:ext>
            </a:extLst>
          </p:cNvPr>
          <p:cNvCxnSpPr/>
          <p:nvPr/>
        </p:nvCxnSpPr>
        <p:spPr>
          <a:xfrm flipH="1">
            <a:off x="4153549" y="3579136"/>
            <a:ext cx="4164325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 reto 98">
            <a:extLst>
              <a:ext uri="{FF2B5EF4-FFF2-40B4-BE49-F238E27FC236}">
                <a16:creationId xmlns:a16="http://schemas.microsoft.com/office/drawing/2014/main" id="{D7325EFE-0F1F-4B23-9A6D-A2B40E07C17F}"/>
              </a:ext>
            </a:extLst>
          </p:cNvPr>
          <p:cNvCxnSpPr/>
          <p:nvPr/>
        </p:nvCxnSpPr>
        <p:spPr>
          <a:xfrm flipH="1">
            <a:off x="4759893" y="2761144"/>
            <a:ext cx="3557981" cy="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reto 110">
            <a:extLst>
              <a:ext uri="{FF2B5EF4-FFF2-40B4-BE49-F238E27FC236}">
                <a16:creationId xmlns:a16="http://schemas.microsoft.com/office/drawing/2014/main" id="{1F758FE5-0C3D-46A1-922A-79AABB47133D}"/>
              </a:ext>
            </a:extLst>
          </p:cNvPr>
          <p:cNvCxnSpPr>
            <a:cxnSpLocks/>
            <a:endCxn id="87" idx="1"/>
          </p:cNvCxnSpPr>
          <p:nvPr/>
        </p:nvCxnSpPr>
        <p:spPr>
          <a:xfrm flipH="1" flipV="1">
            <a:off x="2185791" y="5077835"/>
            <a:ext cx="24788" cy="896617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to 111">
            <a:extLst>
              <a:ext uri="{FF2B5EF4-FFF2-40B4-BE49-F238E27FC236}">
                <a16:creationId xmlns:a16="http://schemas.microsoft.com/office/drawing/2014/main" id="{08EAB1F8-FC1C-4FCD-B6B9-1B33E00222E7}"/>
              </a:ext>
            </a:extLst>
          </p:cNvPr>
          <p:cNvCxnSpPr>
            <a:endCxn id="87" idx="2"/>
          </p:cNvCxnSpPr>
          <p:nvPr/>
        </p:nvCxnSpPr>
        <p:spPr>
          <a:xfrm flipH="1" flipV="1">
            <a:off x="2855058" y="4706021"/>
            <a:ext cx="50852" cy="130275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ector reto 112">
            <a:extLst>
              <a:ext uri="{FF2B5EF4-FFF2-40B4-BE49-F238E27FC236}">
                <a16:creationId xmlns:a16="http://schemas.microsoft.com/office/drawing/2014/main" id="{7D808040-2391-462F-91A0-E727D5BECF43}"/>
              </a:ext>
            </a:extLst>
          </p:cNvPr>
          <p:cNvCxnSpPr>
            <a:endCxn id="87" idx="3"/>
          </p:cNvCxnSpPr>
          <p:nvPr/>
        </p:nvCxnSpPr>
        <p:spPr>
          <a:xfrm flipH="1" flipV="1">
            <a:off x="3507164" y="4225522"/>
            <a:ext cx="72175" cy="1748930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 reto 113">
            <a:extLst>
              <a:ext uri="{FF2B5EF4-FFF2-40B4-BE49-F238E27FC236}">
                <a16:creationId xmlns:a16="http://schemas.microsoft.com/office/drawing/2014/main" id="{AD76F215-2DA1-4383-B8AA-FD53426406E4}"/>
              </a:ext>
            </a:extLst>
          </p:cNvPr>
          <p:cNvCxnSpPr/>
          <p:nvPr/>
        </p:nvCxnSpPr>
        <p:spPr>
          <a:xfrm flipH="1" flipV="1">
            <a:off x="4153549" y="3579134"/>
            <a:ext cx="114405" cy="240585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>
            <a:extLst>
              <a:ext uri="{FF2B5EF4-FFF2-40B4-BE49-F238E27FC236}">
                <a16:creationId xmlns:a16="http://schemas.microsoft.com/office/drawing/2014/main" id="{2B56D99F-0FCA-4C64-ADDD-16FEC0E613BA}"/>
              </a:ext>
            </a:extLst>
          </p:cNvPr>
          <p:cNvCxnSpPr>
            <a:endCxn id="87" idx="5"/>
          </p:cNvCxnSpPr>
          <p:nvPr/>
        </p:nvCxnSpPr>
        <p:spPr>
          <a:xfrm flipH="1" flipV="1">
            <a:off x="4811375" y="2738263"/>
            <a:ext cx="115681" cy="324672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5C147A41-A8FC-446A-A4E6-407C9668277D}"/>
              </a:ext>
            </a:extLst>
          </p:cNvPr>
          <p:cNvCxnSpPr>
            <a:endCxn id="87" idx="6"/>
          </p:cNvCxnSpPr>
          <p:nvPr/>
        </p:nvCxnSpPr>
        <p:spPr>
          <a:xfrm flipH="1" flipV="1">
            <a:off x="5474922" y="1599937"/>
            <a:ext cx="120125" cy="4385054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B7C36A08-D6E6-4722-8560-8A48E1C8C41A}"/>
              </a:ext>
            </a:extLst>
          </p:cNvPr>
          <p:cNvCxnSpPr/>
          <p:nvPr/>
        </p:nvCxnSpPr>
        <p:spPr>
          <a:xfrm flipH="1" flipV="1">
            <a:off x="6176883" y="1193801"/>
            <a:ext cx="87430" cy="479118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4FDB52B1-116D-47FC-8710-E71ABB9F6A05}"/>
              </a:ext>
            </a:extLst>
          </p:cNvPr>
          <p:cNvCxnSpPr/>
          <p:nvPr/>
        </p:nvCxnSpPr>
        <p:spPr>
          <a:xfrm flipH="1" flipV="1">
            <a:off x="6876097" y="1193802"/>
            <a:ext cx="72736" cy="4742066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61019774-8DFD-4A9B-8A95-07A336CBD0A3}"/>
              </a:ext>
            </a:extLst>
          </p:cNvPr>
          <p:cNvCxnSpPr/>
          <p:nvPr/>
        </p:nvCxnSpPr>
        <p:spPr>
          <a:xfrm flipH="1" flipV="1">
            <a:off x="7592962" y="1193801"/>
            <a:ext cx="34952" cy="4791189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888C8A6A-F92F-4771-9F3B-690115947CB6}"/>
              </a:ext>
            </a:extLst>
          </p:cNvPr>
          <p:cNvCxnSpPr>
            <a:cxnSpLocks/>
          </p:cNvCxnSpPr>
          <p:nvPr/>
        </p:nvCxnSpPr>
        <p:spPr>
          <a:xfrm flipH="1" flipV="1">
            <a:off x="5263273" y="1975199"/>
            <a:ext cx="3066042" cy="1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to 120">
            <a:extLst>
              <a:ext uri="{FF2B5EF4-FFF2-40B4-BE49-F238E27FC236}">
                <a16:creationId xmlns:a16="http://schemas.microsoft.com/office/drawing/2014/main" id="{BA39EB08-DE41-4982-B9BC-B1DFB7D0E933}"/>
              </a:ext>
            </a:extLst>
          </p:cNvPr>
          <p:cNvCxnSpPr/>
          <p:nvPr/>
        </p:nvCxnSpPr>
        <p:spPr>
          <a:xfrm flipH="1">
            <a:off x="5663689" y="1164597"/>
            <a:ext cx="2676435" cy="2491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Conector reto 122">
            <a:extLst>
              <a:ext uri="{FF2B5EF4-FFF2-40B4-BE49-F238E27FC236}">
                <a16:creationId xmlns:a16="http://schemas.microsoft.com/office/drawing/2014/main" id="{6E70FD74-2F65-4FA4-AAB7-295A553CEED3}"/>
              </a:ext>
            </a:extLst>
          </p:cNvPr>
          <p:cNvCxnSpPr>
            <a:stCxn id="87" idx="0"/>
          </p:cNvCxnSpPr>
          <p:nvPr/>
        </p:nvCxnSpPr>
        <p:spPr>
          <a:xfrm>
            <a:off x="1516525" y="5323805"/>
            <a:ext cx="20974" cy="6120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ctangle 58">
            <a:extLst>
              <a:ext uri="{FF2B5EF4-FFF2-40B4-BE49-F238E27FC236}">
                <a16:creationId xmlns:a16="http://schemas.microsoft.com/office/drawing/2014/main" id="{D5597DDD-1A44-4EDA-B987-21CFB816D432}"/>
              </a:ext>
            </a:extLst>
          </p:cNvPr>
          <p:cNvSpPr>
            <a:spLocks noChangeArrowheads="1"/>
          </p:cNvSpPr>
          <p:nvPr/>
        </p:nvSpPr>
        <p:spPr bwMode="auto">
          <a:xfrm rot="17889804">
            <a:off x="6183368" y="1373498"/>
            <a:ext cx="483072" cy="24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36000" tIns="0" rIns="3600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dirty="0">
                <a:solidFill>
                  <a:srgbClr val="000000"/>
                </a:solidFill>
              </a:rPr>
              <a:t>80%</a:t>
            </a:r>
            <a:endParaRPr lang="pt-BR" altLang="pt-BR" dirty="0"/>
          </a:p>
        </p:txBody>
      </p:sp>
      <p:sp>
        <p:nvSpPr>
          <p:cNvPr id="127" name="Rectangle 58">
            <a:extLst>
              <a:ext uri="{FF2B5EF4-FFF2-40B4-BE49-F238E27FC236}">
                <a16:creationId xmlns:a16="http://schemas.microsoft.com/office/drawing/2014/main" id="{236A7644-4286-4A27-A2D5-922EBFED58CB}"/>
              </a:ext>
            </a:extLst>
          </p:cNvPr>
          <p:cNvSpPr>
            <a:spLocks noChangeArrowheads="1"/>
          </p:cNvSpPr>
          <p:nvPr/>
        </p:nvSpPr>
        <p:spPr bwMode="auto">
          <a:xfrm rot="17821817">
            <a:off x="7084752" y="1427901"/>
            <a:ext cx="410369" cy="3189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lIns="0" tIns="36000" rIns="0" bIns="3600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dirty="0">
                <a:solidFill>
                  <a:srgbClr val="000000"/>
                </a:solidFill>
              </a:rPr>
              <a:t>50%</a:t>
            </a:r>
            <a:endParaRPr lang="pt-BR" altLang="pt-BR" dirty="0"/>
          </a:p>
        </p:txBody>
      </p:sp>
      <p:sp>
        <p:nvSpPr>
          <p:cNvPr id="128" name="Rectangle 58">
            <a:extLst>
              <a:ext uri="{FF2B5EF4-FFF2-40B4-BE49-F238E27FC236}">
                <a16:creationId xmlns:a16="http://schemas.microsoft.com/office/drawing/2014/main" id="{65E0715A-B04F-4E20-9A91-74B069DD6129}"/>
              </a:ext>
            </a:extLst>
          </p:cNvPr>
          <p:cNvSpPr>
            <a:spLocks noChangeArrowheads="1"/>
          </p:cNvSpPr>
          <p:nvPr/>
        </p:nvSpPr>
        <p:spPr bwMode="auto">
          <a:xfrm rot="19575712">
            <a:off x="7671362" y="3686012"/>
            <a:ext cx="475033" cy="24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600" dirty="0">
                <a:solidFill>
                  <a:srgbClr val="000000"/>
                </a:solidFill>
              </a:rPr>
              <a:t>20%</a:t>
            </a:r>
            <a:endParaRPr lang="pt-BR" altLang="pt-BR" dirty="0"/>
          </a:p>
        </p:txBody>
      </p:sp>
      <p:sp>
        <p:nvSpPr>
          <p:cNvPr id="131" name="Rectangle 5">
            <a:extLst>
              <a:ext uri="{FF2B5EF4-FFF2-40B4-BE49-F238E27FC236}">
                <a16:creationId xmlns:a16="http://schemas.microsoft.com/office/drawing/2014/main" id="{D2D39277-2C7E-4488-A772-A9313D08EA1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227611" y="3314357"/>
            <a:ext cx="2646704" cy="351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Umidade Específica</a:t>
            </a:r>
            <a:endParaRPr lang="pt-BR" altLang="pt-BR" dirty="0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2E7FC85B-3C34-4BB6-8251-1C89D4A8A4A5}"/>
              </a:ext>
            </a:extLst>
          </p:cNvPr>
          <p:cNvCxnSpPr>
            <a:cxnSpLocks/>
          </p:cNvCxnSpPr>
          <p:nvPr/>
        </p:nvCxnSpPr>
        <p:spPr>
          <a:xfrm>
            <a:off x="4324136" y="4753488"/>
            <a:ext cx="3619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B1B5C65-A7B1-4FB4-9BAB-7E5E3429F1C7}"/>
              </a:ext>
            </a:extLst>
          </p:cNvPr>
          <p:cNvCxnSpPr>
            <a:cxnSpLocks/>
          </p:cNvCxnSpPr>
          <p:nvPr/>
        </p:nvCxnSpPr>
        <p:spPr>
          <a:xfrm flipV="1">
            <a:off x="4571074" y="4753488"/>
            <a:ext cx="0" cy="118237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29628D09-C433-48B1-90B4-F8CE9119DB76}"/>
              </a:ext>
            </a:extLst>
          </p:cNvPr>
          <p:cNvCxnSpPr>
            <a:cxnSpLocks/>
          </p:cNvCxnSpPr>
          <p:nvPr/>
        </p:nvCxnSpPr>
        <p:spPr>
          <a:xfrm>
            <a:off x="4324136" y="3584354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de Seta Reta 63">
            <a:extLst>
              <a:ext uri="{FF2B5EF4-FFF2-40B4-BE49-F238E27FC236}">
                <a16:creationId xmlns:a16="http://schemas.microsoft.com/office/drawing/2014/main" id="{6A94CFC1-E39A-4ED1-8198-AE95B1CB1A3F}"/>
              </a:ext>
            </a:extLst>
          </p:cNvPr>
          <p:cNvCxnSpPr>
            <a:cxnSpLocks/>
          </p:cNvCxnSpPr>
          <p:nvPr/>
        </p:nvCxnSpPr>
        <p:spPr>
          <a:xfrm flipV="1">
            <a:off x="4571074" y="3584354"/>
            <a:ext cx="0" cy="118237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5">
            <a:extLst>
              <a:ext uri="{FF2B5EF4-FFF2-40B4-BE49-F238E27FC236}">
                <a16:creationId xmlns:a16="http://schemas.microsoft.com/office/drawing/2014/main" id="{C1B8B285-8470-4EF7-B864-DD8F74B7DF6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27824" y="3991550"/>
            <a:ext cx="963763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0,5L</a:t>
            </a:r>
            <a:endParaRPr lang="pt-BR" altLang="pt-BR" dirty="0"/>
          </a:p>
        </p:txBody>
      </p:sp>
      <p:sp>
        <p:nvSpPr>
          <p:cNvPr id="70" name="Rectangle 5">
            <a:extLst>
              <a:ext uri="{FF2B5EF4-FFF2-40B4-BE49-F238E27FC236}">
                <a16:creationId xmlns:a16="http://schemas.microsoft.com/office/drawing/2014/main" id="{52DB2BD1-75BB-4156-944A-5E8CDF49658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927825" y="5192446"/>
            <a:ext cx="963763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0,5L</a:t>
            </a:r>
            <a:endParaRPr lang="pt-BR" altLang="pt-BR" dirty="0"/>
          </a:p>
        </p:txBody>
      </p: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EC3FABBA-D7D0-4471-9866-737F7EC0BD6C}"/>
              </a:ext>
            </a:extLst>
          </p:cNvPr>
          <p:cNvCxnSpPr>
            <a:cxnSpLocks/>
          </p:cNvCxnSpPr>
          <p:nvPr/>
        </p:nvCxnSpPr>
        <p:spPr>
          <a:xfrm>
            <a:off x="5774480" y="5085871"/>
            <a:ext cx="3619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>
            <a:extLst>
              <a:ext uri="{FF2B5EF4-FFF2-40B4-BE49-F238E27FC236}">
                <a16:creationId xmlns:a16="http://schemas.microsoft.com/office/drawing/2014/main" id="{DA40877F-B39C-4DAA-B124-381A76696707}"/>
              </a:ext>
            </a:extLst>
          </p:cNvPr>
          <p:cNvCxnSpPr>
            <a:cxnSpLocks/>
          </p:cNvCxnSpPr>
          <p:nvPr/>
        </p:nvCxnSpPr>
        <p:spPr>
          <a:xfrm flipV="1">
            <a:off x="6021418" y="5077835"/>
            <a:ext cx="0" cy="85803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5ADA713E-951D-42F2-AF9C-3B82151D78F0}"/>
              </a:ext>
            </a:extLst>
          </p:cNvPr>
          <p:cNvCxnSpPr>
            <a:cxnSpLocks/>
          </p:cNvCxnSpPr>
          <p:nvPr/>
        </p:nvCxnSpPr>
        <p:spPr>
          <a:xfrm>
            <a:off x="5595047" y="1612416"/>
            <a:ext cx="56043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>
            <a:extLst>
              <a:ext uri="{FF2B5EF4-FFF2-40B4-BE49-F238E27FC236}">
                <a16:creationId xmlns:a16="http://schemas.microsoft.com/office/drawing/2014/main" id="{DEFFFE53-5A89-4DDA-82FE-BE631703B56D}"/>
              </a:ext>
            </a:extLst>
          </p:cNvPr>
          <p:cNvCxnSpPr>
            <a:cxnSpLocks/>
          </p:cNvCxnSpPr>
          <p:nvPr/>
        </p:nvCxnSpPr>
        <p:spPr>
          <a:xfrm flipV="1">
            <a:off x="6021418" y="1599937"/>
            <a:ext cx="0" cy="349918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5">
            <a:extLst>
              <a:ext uri="{FF2B5EF4-FFF2-40B4-BE49-F238E27FC236}">
                <a16:creationId xmlns:a16="http://schemas.microsoft.com/office/drawing/2014/main" id="{B113FE9E-4F23-4202-8A3B-E747A5F9AD5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575221" y="3137304"/>
            <a:ext cx="569659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0,8L</a:t>
            </a:r>
            <a:endParaRPr lang="pt-BR" altLang="pt-BR" dirty="0"/>
          </a:p>
        </p:txBody>
      </p:sp>
      <p:sp>
        <p:nvSpPr>
          <p:cNvPr id="76" name="Rectangle 5">
            <a:extLst>
              <a:ext uri="{FF2B5EF4-FFF2-40B4-BE49-F238E27FC236}">
                <a16:creationId xmlns:a16="http://schemas.microsoft.com/office/drawing/2014/main" id="{21175809-7E5E-4B12-AFAA-2C2BC0815F3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611692" y="5368819"/>
            <a:ext cx="496717" cy="2923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0,2L</a:t>
            </a:r>
            <a:endParaRPr lang="pt-BR" altLang="pt-BR" dirty="0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E3C6A3C-A892-4199-A537-E6BC9320D357}"/>
              </a:ext>
            </a:extLst>
          </p:cNvPr>
          <p:cNvSpPr/>
          <p:nvPr/>
        </p:nvSpPr>
        <p:spPr>
          <a:xfrm>
            <a:off x="4149708" y="4698533"/>
            <a:ext cx="112472" cy="1124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40D68CBD-716A-4CEB-9C7C-001850431908}"/>
              </a:ext>
            </a:extLst>
          </p:cNvPr>
          <p:cNvSpPr/>
          <p:nvPr/>
        </p:nvSpPr>
        <p:spPr>
          <a:xfrm>
            <a:off x="5521018" y="5033355"/>
            <a:ext cx="112472" cy="1124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6BA992A7-575C-43CD-AF01-B96B92849CAD}"/>
              </a:ext>
            </a:extLst>
          </p:cNvPr>
          <p:cNvSpPr/>
          <p:nvPr/>
        </p:nvSpPr>
        <p:spPr>
          <a:xfrm>
            <a:off x="8794561" y="2063203"/>
            <a:ext cx="32255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+mn-lt"/>
                <a:cs typeface="+mn-cs"/>
              </a:rPr>
              <a:t>Umidade Relativa</a:t>
            </a:r>
          </a:p>
          <a:p>
            <a:pPr algn="ctr">
              <a:defRPr/>
            </a:pPr>
            <a:endParaRPr lang="pt-BR" sz="2800" b="1" dirty="0"/>
          </a:p>
          <a:p>
            <a:pPr algn="ctr">
              <a:defRPr/>
            </a:pPr>
            <a:r>
              <a:rPr lang="pt-BR" sz="2800" b="1" dirty="0">
                <a:latin typeface="+mn-lt"/>
                <a:cs typeface="+mn-cs"/>
              </a:rPr>
              <a:t>Afastamento “vertical” da Curva de Saturação</a:t>
            </a:r>
          </a:p>
        </p:txBody>
      </p:sp>
    </p:spTree>
    <p:extLst>
      <p:ext uri="{BB962C8B-B14F-4D97-AF65-F5344CB8AC3E}">
        <p14:creationId xmlns:p14="http://schemas.microsoft.com/office/powerpoint/2010/main" val="2957474740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Agrupar 153">
            <a:extLst>
              <a:ext uri="{FF2B5EF4-FFF2-40B4-BE49-F238E27FC236}">
                <a16:creationId xmlns:a16="http://schemas.microsoft.com/office/drawing/2014/main" id="{50430364-4643-46FC-9297-F7CDD853431B}"/>
              </a:ext>
            </a:extLst>
          </p:cNvPr>
          <p:cNvGrpSpPr/>
          <p:nvPr/>
        </p:nvGrpSpPr>
        <p:grpSpPr>
          <a:xfrm>
            <a:off x="1739357" y="581026"/>
            <a:ext cx="8176110" cy="5865494"/>
            <a:chOff x="2562225" y="1260179"/>
            <a:chExt cx="6807200" cy="4883446"/>
          </a:xfrm>
        </p:grpSpPr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B78D9929-C80D-4248-90BB-4646C5D89540}"/>
                </a:ext>
              </a:extLst>
            </p:cNvPr>
            <p:cNvSpPr/>
            <p:nvPr/>
          </p:nvSpPr>
          <p:spPr>
            <a:xfrm>
              <a:off x="2562225" y="1260179"/>
              <a:ext cx="6807200" cy="488344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5">
              <a:extLst>
                <a:ext uri="{FF2B5EF4-FFF2-40B4-BE49-F238E27FC236}">
                  <a16:creationId xmlns:a16="http://schemas.microsoft.com/office/drawing/2014/main" id="{1A6DF992-1957-4B3B-9DE5-2F43AB578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5610" y="5760910"/>
              <a:ext cx="3020779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Temperatura de Bulbo Seco</a:t>
              </a:r>
              <a:endParaRPr lang="pt-BR" altLang="pt-BR" dirty="0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222ABA1E-8271-4DD2-9F5B-F5301DC32726}"/>
                </a:ext>
              </a:extLst>
            </p:cNvPr>
            <p:cNvSpPr/>
            <p:nvPr/>
          </p:nvSpPr>
          <p:spPr>
            <a:xfrm>
              <a:off x="2805113" y="1775121"/>
              <a:ext cx="3452812" cy="3433763"/>
            </a:xfrm>
            <a:custGeom>
              <a:avLst/>
              <a:gdLst>
                <a:gd name="connsiteX0" fmla="*/ 0 w 3452812"/>
                <a:gd name="connsiteY0" fmla="*/ 3433763 h 3433763"/>
                <a:gd name="connsiteX1" fmla="*/ 557212 w 3452812"/>
                <a:gd name="connsiteY1" fmla="*/ 3228975 h 3433763"/>
                <a:gd name="connsiteX2" fmla="*/ 1114425 w 3452812"/>
                <a:gd name="connsiteY2" fmla="*/ 2919413 h 3433763"/>
                <a:gd name="connsiteX3" fmla="*/ 1657350 w 3452812"/>
                <a:gd name="connsiteY3" fmla="*/ 2519363 h 3433763"/>
                <a:gd name="connsiteX4" fmla="*/ 2205037 w 3452812"/>
                <a:gd name="connsiteY4" fmla="*/ 1981200 h 3433763"/>
                <a:gd name="connsiteX5" fmla="*/ 2743200 w 3452812"/>
                <a:gd name="connsiteY5" fmla="*/ 1281113 h 3433763"/>
                <a:gd name="connsiteX6" fmla="*/ 3295650 w 3452812"/>
                <a:gd name="connsiteY6" fmla="*/ 333375 h 3433763"/>
                <a:gd name="connsiteX7" fmla="*/ 3452812 w 3452812"/>
                <a:gd name="connsiteY7" fmla="*/ 0 h 343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2812" h="3433763">
                  <a:moveTo>
                    <a:pt x="0" y="3433763"/>
                  </a:moveTo>
                  <a:cubicBezTo>
                    <a:pt x="185737" y="3374231"/>
                    <a:pt x="371475" y="3314700"/>
                    <a:pt x="557212" y="3228975"/>
                  </a:cubicBezTo>
                  <a:cubicBezTo>
                    <a:pt x="742950" y="3143250"/>
                    <a:pt x="931069" y="3037682"/>
                    <a:pt x="1114425" y="2919413"/>
                  </a:cubicBezTo>
                  <a:cubicBezTo>
                    <a:pt x="1297781" y="2801144"/>
                    <a:pt x="1475581" y="2675732"/>
                    <a:pt x="1657350" y="2519363"/>
                  </a:cubicBezTo>
                  <a:cubicBezTo>
                    <a:pt x="1839119" y="2362994"/>
                    <a:pt x="2024062" y="2187575"/>
                    <a:pt x="2205037" y="1981200"/>
                  </a:cubicBezTo>
                  <a:cubicBezTo>
                    <a:pt x="2386012" y="1774825"/>
                    <a:pt x="2561431" y="1555750"/>
                    <a:pt x="2743200" y="1281113"/>
                  </a:cubicBezTo>
                  <a:cubicBezTo>
                    <a:pt x="2924969" y="1006476"/>
                    <a:pt x="3177381" y="546894"/>
                    <a:pt x="3295650" y="333375"/>
                  </a:cubicBezTo>
                  <a:cubicBezTo>
                    <a:pt x="3413919" y="119856"/>
                    <a:pt x="3433365" y="59928"/>
                    <a:pt x="3452812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5091CBFA-9243-4308-BA5A-6BBC269F1156}"/>
                </a:ext>
              </a:extLst>
            </p:cNvPr>
            <p:cNvSpPr/>
            <p:nvPr/>
          </p:nvSpPr>
          <p:spPr>
            <a:xfrm>
              <a:off x="2814638" y="1770359"/>
              <a:ext cx="4972050" cy="3677020"/>
            </a:xfrm>
            <a:custGeom>
              <a:avLst/>
              <a:gdLst>
                <a:gd name="connsiteX0" fmla="*/ 0 w 4972050"/>
                <a:gd name="connsiteY0" fmla="*/ 3676650 h 3677264"/>
                <a:gd name="connsiteX1" fmla="*/ 238125 w 4972050"/>
                <a:gd name="connsiteY1" fmla="*/ 3662362 h 3677264"/>
                <a:gd name="connsiteX2" fmla="*/ 571500 w 4972050"/>
                <a:gd name="connsiteY2" fmla="*/ 3576637 h 3677264"/>
                <a:gd name="connsiteX3" fmla="*/ 1128712 w 4972050"/>
                <a:gd name="connsiteY3" fmla="*/ 3443287 h 3677264"/>
                <a:gd name="connsiteX4" fmla="*/ 1795462 w 4972050"/>
                <a:gd name="connsiteY4" fmla="*/ 3195637 h 3677264"/>
                <a:gd name="connsiteX5" fmla="*/ 2233612 w 4972050"/>
                <a:gd name="connsiteY5" fmla="*/ 2971800 h 3677264"/>
                <a:gd name="connsiteX6" fmla="*/ 2781300 w 4972050"/>
                <a:gd name="connsiteY6" fmla="*/ 2643187 h 3677264"/>
                <a:gd name="connsiteX7" fmla="*/ 3338512 w 4972050"/>
                <a:gd name="connsiteY7" fmla="*/ 2181225 h 3677264"/>
                <a:gd name="connsiteX8" fmla="*/ 3795712 w 4972050"/>
                <a:gd name="connsiteY8" fmla="*/ 1714500 h 3677264"/>
                <a:gd name="connsiteX9" fmla="*/ 4238625 w 4972050"/>
                <a:gd name="connsiteY9" fmla="*/ 1152525 h 3677264"/>
                <a:gd name="connsiteX10" fmla="*/ 4691062 w 4972050"/>
                <a:gd name="connsiteY10" fmla="*/ 485775 h 3677264"/>
                <a:gd name="connsiteX11" fmla="*/ 4972050 w 4972050"/>
                <a:gd name="connsiteY11" fmla="*/ 0 h 3677264"/>
                <a:gd name="connsiteX0" fmla="*/ 0 w 4972050"/>
                <a:gd name="connsiteY0" fmla="*/ 3676650 h 3677020"/>
                <a:gd name="connsiteX1" fmla="*/ 238125 w 4972050"/>
                <a:gd name="connsiteY1" fmla="*/ 3662362 h 3677020"/>
                <a:gd name="connsiteX2" fmla="*/ 577850 w 4972050"/>
                <a:gd name="connsiteY2" fmla="*/ 3589337 h 3677020"/>
                <a:gd name="connsiteX3" fmla="*/ 1128712 w 4972050"/>
                <a:gd name="connsiteY3" fmla="*/ 3443287 h 3677020"/>
                <a:gd name="connsiteX4" fmla="*/ 1795462 w 4972050"/>
                <a:gd name="connsiteY4" fmla="*/ 3195637 h 3677020"/>
                <a:gd name="connsiteX5" fmla="*/ 2233612 w 4972050"/>
                <a:gd name="connsiteY5" fmla="*/ 2971800 h 3677020"/>
                <a:gd name="connsiteX6" fmla="*/ 2781300 w 4972050"/>
                <a:gd name="connsiteY6" fmla="*/ 2643187 h 3677020"/>
                <a:gd name="connsiteX7" fmla="*/ 3338512 w 4972050"/>
                <a:gd name="connsiteY7" fmla="*/ 2181225 h 3677020"/>
                <a:gd name="connsiteX8" fmla="*/ 3795712 w 4972050"/>
                <a:gd name="connsiteY8" fmla="*/ 1714500 h 3677020"/>
                <a:gd name="connsiteX9" fmla="*/ 4238625 w 4972050"/>
                <a:gd name="connsiteY9" fmla="*/ 1152525 h 3677020"/>
                <a:gd name="connsiteX10" fmla="*/ 4691062 w 4972050"/>
                <a:gd name="connsiteY10" fmla="*/ 485775 h 3677020"/>
                <a:gd name="connsiteX11" fmla="*/ 4972050 w 4972050"/>
                <a:gd name="connsiteY11" fmla="*/ 0 h 367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72050" h="3677020">
                  <a:moveTo>
                    <a:pt x="0" y="3676650"/>
                  </a:moveTo>
                  <a:cubicBezTo>
                    <a:pt x="71437" y="3677840"/>
                    <a:pt x="141817" y="3676914"/>
                    <a:pt x="238125" y="3662362"/>
                  </a:cubicBezTo>
                  <a:cubicBezTo>
                    <a:pt x="334433" y="3647810"/>
                    <a:pt x="577850" y="3589337"/>
                    <a:pt x="577850" y="3589337"/>
                  </a:cubicBezTo>
                  <a:cubicBezTo>
                    <a:pt x="726281" y="3552824"/>
                    <a:pt x="925777" y="3508904"/>
                    <a:pt x="1128712" y="3443287"/>
                  </a:cubicBezTo>
                  <a:cubicBezTo>
                    <a:pt x="1331647" y="3377670"/>
                    <a:pt x="1611312" y="3274218"/>
                    <a:pt x="1795462" y="3195637"/>
                  </a:cubicBezTo>
                  <a:cubicBezTo>
                    <a:pt x="1979612" y="3117056"/>
                    <a:pt x="2069306" y="3063875"/>
                    <a:pt x="2233612" y="2971800"/>
                  </a:cubicBezTo>
                  <a:cubicBezTo>
                    <a:pt x="2397918" y="2879725"/>
                    <a:pt x="2597150" y="2774949"/>
                    <a:pt x="2781300" y="2643187"/>
                  </a:cubicBezTo>
                  <a:cubicBezTo>
                    <a:pt x="2965450" y="2511425"/>
                    <a:pt x="3169443" y="2336006"/>
                    <a:pt x="3338512" y="2181225"/>
                  </a:cubicBezTo>
                  <a:cubicBezTo>
                    <a:pt x="3507581" y="2026444"/>
                    <a:pt x="3645693" y="1885950"/>
                    <a:pt x="3795712" y="1714500"/>
                  </a:cubicBezTo>
                  <a:cubicBezTo>
                    <a:pt x="3945731" y="1543050"/>
                    <a:pt x="4089400" y="1357312"/>
                    <a:pt x="4238625" y="1152525"/>
                  </a:cubicBezTo>
                  <a:cubicBezTo>
                    <a:pt x="4387850" y="947738"/>
                    <a:pt x="4568824" y="677863"/>
                    <a:pt x="4691062" y="485775"/>
                  </a:cubicBezTo>
                  <a:cubicBezTo>
                    <a:pt x="4813300" y="293687"/>
                    <a:pt x="4892675" y="146843"/>
                    <a:pt x="4972050" y="0"/>
                  </a:cubicBezTo>
                </a:path>
              </a:pathLst>
            </a:custGeom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4E5FE113-C09A-428C-87AE-9A3387702D4A}"/>
                </a:ext>
              </a:extLst>
            </p:cNvPr>
            <p:cNvCxnSpPr/>
            <p:nvPr/>
          </p:nvCxnSpPr>
          <p:spPr>
            <a:xfrm>
              <a:off x="2841625" y="5718471"/>
              <a:ext cx="56261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87612EC7-2030-44E1-8AB8-035D1BC72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7725" y="1746044"/>
              <a:ext cx="9525" cy="3972427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AAA19563-F1E8-4342-9217-B7D0E597B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44850" y="5064421"/>
              <a:ext cx="5222875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ector reto 96">
              <a:extLst>
                <a:ext uri="{FF2B5EF4-FFF2-40B4-BE49-F238E27FC236}">
                  <a16:creationId xmlns:a16="http://schemas.microsoft.com/office/drawing/2014/main" id="{CAC49715-2584-42CB-858F-76CE56994A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38638" y="4408784"/>
              <a:ext cx="4129087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to 97">
              <a:extLst>
                <a:ext uri="{FF2B5EF4-FFF2-40B4-BE49-F238E27FC236}">
                  <a16:creationId xmlns:a16="http://schemas.microsoft.com/office/drawing/2014/main" id="{D676B616-CF59-48A5-893B-8354FC288E9D}"/>
                </a:ext>
              </a:extLst>
            </p:cNvPr>
            <p:cNvCxnSpPr/>
            <p:nvPr/>
          </p:nvCxnSpPr>
          <p:spPr>
            <a:xfrm flipH="1">
              <a:off x="5000625" y="3756321"/>
              <a:ext cx="3467100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D7325EFE-0F1F-4B23-9A6D-A2B40E07C17F}"/>
                </a:ext>
              </a:extLst>
            </p:cNvPr>
            <p:cNvCxnSpPr/>
            <p:nvPr/>
          </p:nvCxnSpPr>
          <p:spPr>
            <a:xfrm flipH="1">
              <a:off x="5505450" y="3075284"/>
              <a:ext cx="2962275" cy="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ector reto 103">
              <a:extLst>
                <a:ext uri="{FF2B5EF4-FFF2-40B4-BE49-F238E27FC236}">
                  <a16:creationId xmlns:a16="http://schemas.microsoft.com/office/drawing/2014/main" id="{46CB2821-1B31-4B76-A789-BDBF93E87E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6478" y="4137694"/>
              <a:ext cx="5071960" cy="492732"/>
            </a:xfrm>
            <a:prstGeom prst="line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1F758FE5-0C3D-46A1-922A-79AABB47133D}"/>
                </a:ext>
              </a:extLst>
            </p:cNvPr>
            <p:cNvCxnSpPr>
              <a:cxnSpLocks/>
              <a:endCxn id="87" idx="1"/>
            </p:cNvCxnSpPr>
            <p:nvPr/>
          </p:nvCxnSpPr>
          <p:spPr>
            <a:xfrm flipH="1" flipV="1">
              <a:off x="3362325" y="5004096"/>
              <a:ext cx="20638" cy="746498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ector reto 111">
              <a:extLst>
                <a:ext uri="{FF2B5EF4-FFF2-40B4-BE49-F238E27FC236}">
                  <a16:creationId xmlns:a16="http://schemas.microsoft.com/office/drawing/2014/main" id="{08EAB1F8-FC1C-4FCD-B6B9-1B33E00222E7}"/>
                </a:ext>
              </a:extLst>
            </p:cNvPr>
            <p:cNvCxnSpPr>
              <a:endCxn id="87" idx="2"/>
            </p:cNvCxnSpPr>
            <p:nvPr/>
          </p:nvCxnSpPr>
          <p:spPr>
            <a:xfrm flipH="1" flipV="1">
              <a:off x="3919538" y="4694534"/>
              <a:ext cx="42338" cy="1084633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ector reto 112">
              <a:extLst>
                <a:ext uri="{FF2B5EF4-FFF2-40B4-BE49-F238E27FC236}">
                  <a16:creationId xmlns:a16="http://schemas.microsoft.com/office/drawing/2014/main" id="{7D808040-2391-462F-91A0-E727D5BECF43}"/>
                </a:ext>
              </a:extLst>
            </p:cNvPr>
            <p:cNvCxnSpPr>
              <a:endCxn id="87" idx="3"/>
            </p:cNvCxnSpPr>
            <p:nvPr/>
          </p:nvCxnSpPr>
          <p:spPr>
            <a:xfrm flipH="1" flipV="1">
              <a:off x="4462463" y="4294484"/>
              <a:ext cx="60091" cy="14561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ector reto 113">
              <a:extLst>
                <a:ext uri="{FF2B5EF4-FFF2-40B4-BE49-F238E27FC236}">
                  <a16:creationId xmlns:a16="http://schemas.microsoft.com/office/drawing/2014/main" id="{AD76F215-2DA1-4383-B8AA-FD53426406E4}"/>
                </a:ext>
              </a:extLst>
            </p:cNvPr>
            <p:cNvCxnSpPr/>
            <p:nvPr/>
          </p:nvCxnSpPr>
          <p:spPr>
            <a:xfrm flipH="1" flipV="1">
              <a:off x="5000625" y="3756320"/>
              <a:ext cx="95250" cy="200305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ector reto 114">
              <a:extLst>
                <a:ext uri="{FF2B5EF4-FFF2-40B4-BE49-F238E27FC236}">
                  <a16:creationId xmlns:a16="http://schemas.microsoft.com/office/drawing/2014/main" id="{2B56D99F-0FCA-4C64-ADDD-16FEC0E613BA}"/>
                </a:ext>
              </a:extLst>
            </p:cNvPr>
            <p:cNvCxnSpPr>
              <a:endCxn id="87" idx="5"/>
            </p:cNvCxnSpPr>
            <p:nvPr/>
          </p:nvCxnSpPr>
          <p:spPr>
            <a:xfrm flipH="1" flipV="1">
              <a:off x="5548313" y="3056234"/>
              <a:ext cx="96313" cy="2703136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5C147A41-A8FC-446A-A4E6-407C9668277D}"/>
                </a:ext>
              </a:extLst>
            </p:cNvPr>
            <p:cNvCxnSpPr>
              <a:endCxn id="87" idx="6"/>
            </p:cNvCxnSpPr>
            <p:nvPr/>
          </p:nvCxnSpPr>
          <p:spPr>
            <a:xfrm flipH="1" flipV="1">
              <a:off x="6100763" y="2108496"/>
              <a:ext cx="100013" cy="3650873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ector reto 116">
              <a:extLst>
                <a:ext uri="{FF2B5EF4-FFF2-40B4-BE49-F238E27FC236}">
                  <a16:creationId xmlns:a16="http://schemas.microsoft.com/office/drawing/2014/main" id="{B7C36A08-D6E6-4722-8560-8A48E1C8C41A}"/>
                </a:ext>
              </a:extLst>
            </p:cNvPr>
            <p:cNvCxnSpPr/>
            <p:nvPr/>
          </p:nvCxnSpPr>
          <p:spPr>
            <a:xfrm flipH="1" flipV="1">
              <a:off x="6685196" y="1770358"/>
              <a:ext cx="72792" cy="39890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ector reto 117">
              <a:extLst>
                <a:ext uri="{FF2B5EF4-FFF2-40B4-BE49-F238E27FC236}">
                  <a16:creationId xmlns:a16="http://schemas.microsoft.com/office/drawing/2014/main" id="{4FDB52B1-116D-47FC-8710-E71ABB9F6A05}"/>
                </a:ext>
              </a:extLst>
            </p:cNvPr>
            <p:cNvCxnSpPr/>
            <p:nvPr/>
          </p:nvCxnSpPr>
          <p:spPr>
            <a:xfrm flipH="1" flipV="1">
              <a:off x="7267342" y="1770359"/>
              <a:ext cx="60558" cy="394811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ector reto 118">
              <a:extLst>
                <a:ext uri="{FF2B5EF4-FFF2-40B4-BE49-F238E27FC236}">
                  <a16:creationId xmlns:a16="http://schemas.microsoft.com/office/drawing/2014/main" id="{61019774-8DFD-4A9B-8A95-07A336CBD0A3}"/>
                </a:ext>
              </a:extLst>
            </p:cNvPr>
            <p:cNvCxnSpPr/>
            <p:nvPr/>
          </p:nvCxnSpPr>
          <p:spPr>
            <a:xfrm flipH="1" flipV="1">
              <a:off x="7864184" y="1770358"/>
              <a:ext cx="29100" cy="3989010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ector reto 119">
              <a:extLst>
                <a:ext uri="{FF2B5EF4-FFF2-40B4-BE49-F238E27FC236}">
                  <a16:creationId xmlns:a16="http://schemas.microsoft.com/office/drawing/2014/main" id="{888C8A6A-F92F-4771-9F3B-690115947C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4550" y="2420928"/>
              <a:ext cx="2552701" cy="1"/>
            </a:xfrm>
            <a:prstGeom prst="line">
              <a:avLst/>
            </a:prstGeom>
            <a:ln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ector reto 120">
              <a:extLst>
                <a:ext uri="{FF2B5EF4-FFF2-40B4-BE49-F238E27FC236}">
                  <a16:creationId xmlns:a16="http://schemas.microsoft.com/office/drawing/2014/main" id="{BA39EB08-DE41-4982-B9BC-B1DFB7D0E933}"/>
                </a:ext>
              </a:extLst>
            </p:cNvPr>
            <p:cNvCxnSpPr/>
            <p:nvPr/>
          </p:nvCxnSpPr>
          <p:spPr>
            <a:xfrm flipH="1">
              <a:off x="6257925" y="1746044"/>
              <a:ext cx="2228325" cy="2074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6E70FD74-2F65-4FA4-AAB7-295A553CEED3}"/>
                </a:ext>
              </a:extLst>
            </p:cNvPr>
            <p:cNvCxnSpPr>
              <a:stCxn id="87" idx="0"/>
            </p:cNvCxnSpPr>
            <p:nvPr/>
          </p:nvCxnSpPr>
          <p:spPr>
            <a:xfrm>
              <a:off x="2805113" y="5208884"/>
              <a:ext cx="17462" cy="509586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5">
              <a:extLst>
                <a:ext uri="{FF2B5EF4-FFF2-40B4-BE49-F238E27FC236}">
                  <a16:creationId xmlns:a16="http://schemas.microsoft.com/office/drawing/2014/main" id="{D2D39277-2C7E-4488-A772-A9313D08EA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7560003" y="3535874"/>
              <a:ext cx="2203572" cy="29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Umidade Específica</a:t>
              </a:r>
              <a:endParaRPr lang="pt-BR" altLang="pt-BR" dirty="0"/>
            </a:p>
          </p:txBody>
        </p:sp>
        <p:sp>
          <p:nvSpPr>
            <p:cNvPr id="134" name="Rectangle 5">
              <a:extLst>
                <a:ext uri="{FF2B5EF4-FFF2-40B4-BE49-F238E27FC236}">
                  <a16:creationId xmlns:a16="http://schemas.microsoft.com/office/drawing/2014/main" id="{BE733C9F-617C-48D0-9392-536E55A233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05444">
              <a:off x="5833061" y="4129729"/>
              <a:ext cx="1600310" cy="486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Fator de Calor Sensível</a:t>
              </a:r>
              <a:endParaRPr lang="pt-BR" altLang="pt-BR" dirty="0"/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21CA5B0B-433E-4A8F-8EF6-74BC63C2321E}"/>
                </a:ext>
              </a:extLst>
            </p:cNvPr>
            <p:cNvSpPr/>
            <p:nvPr/>
          </p:nvSpPr>
          <p:spPr>
            <a:xfrm>
              <a:off x="5448299" y="4450058"/>
              <a:ext cx="71440" cy="7144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CC3945DD-943C-499E-B2BF-4E592BFE3F9C}"/>
              </a:ext>
            </a:extLst>
          </p:cNvPr>
          <p:cNvCxnSpPr>
            <a:cxnSpLocks/>
          </p:cNvCxnSpPr>
          <p:nvPr/>
        </p:nvCxnSpPr>
        <p:spPr>
          <a:xfrm>
            <a:off x="3875142" y="3819114"/>
            <a:ext cx="2256438" cy="1037559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4A43AEF8-E199-423F-9E9F-2420995AF648}"/>
              </a:ext>
            </a:extLst>
          </p:cNvPr>
          <p:cNvCxnSpPr>
            <a:cxnSpLocks/>
          </p:cNvCxnSpPr>
          <p:nvPr/>
        </p:nvCxnSpPr>
        <p:spPr>
          <a:xfrm>
            <a:off x="3434782" y="4453161"/>
            <a:ext cx="2377908" cy="1093413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A34DA03C-331E-45B7-BCFB-AA08DC8A3D92}"/>
              </a:ext>
            </a:extLst>
          </p:cNvPr>
          <p:cNvCxnSpPr>
            <a:cxnSpLocks/>
          </p:cNvCxnSpPr>
          <p:nvPr/>
        </p:nvCxnSpPr>
        <p:spPr>
          <a:xfrm>
            <a:off x="3116580" y="4446272"/>
            <a:ext cx="20368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>
            <a:extLst>
              <a:ext uri="{FF2B5EF4-FFF2-40B4-BE49-F238E27FC236}">
                <a16:creationId xmlns:a16="http://schemas.microsoft.com/office/drawing/2014/main" id="{94D6168C-98C0-4B78-8D32-B292497BAE93}"/>
              </a:ext>
            </a:extLst>
          </p:cNvPr>
          <p:cNvCxnSpPr>
            <a:cxnSpLocks/>
          </p:cNvCxnSpPr>
          <p:nvPr/>
        </p:nvCxnSpPr>
        <p:spPr>
          <a:xfrm flipV="1">
            <a:off x="3245194" y="3263893"/>
            <a:ext cx="0" cy="1182379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">
            <a:extLst>
              <a:ext uri="{FF2B5EF4-FFF2-40B4-BE49-F238E27FC236}">
                <a16:creationId xmlns:a16="http://schemas.microsoft.com/office/drawing/2014/main" id="{61CA9DCD-7D8E-4651-AB72-66F2C3B4E04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305820" y="3065735"/>
            <a:ext cx="1892791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Carga Latente</a:t>
            </a:r>
          </a:p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m * L * (w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2</a:t>
            </a:r>
            <a:r>
              <a:rPr lang="pt-BR" altLang="pt-BR" sz="1900" dirty="0">
                <a:solidFill>
                  <a:srgbClr val="000000"/>
                </a:solidFill>
              </a:rPr>
              <a:t> – w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1</a:t>
            </a:r>
            <a:r>
              <a:rPr lang="pt-BR" altLang="pt-BR" sz="1900" dirty="0">
                <a:solidFill>
                  <a:srgbClr val="000000"/>
                </a:solidFill>
              </a:rPr>
              <a:t>)</a:t>
            </a:r>
            <a:endParaRPr lang="pt-BR" altLang="pt-BR" dirty="0"/>
          </a:p>
        </p:txBody>
      </p:sp>
      <p:sp>
        <p:nvSpPr>
          <p:cNvPr id="65" name="Forma Livre: Forma 64">
            <a:extLst>
              <a:ext uri="{FF2B5EF4-FFF2-40B4-BE49-F238E27FC236}">
                <a16:creationId xmlns:a16="http://schemas.microsoft.com/office/drawing/2014/main" id="{887B6597-2A91-47FF-8E8B-873FAACC157B}"/>
              </a:ext>
            </a:extLst>
          </p:cNvPr>
          <p:cNvSpPr/>
          <p:nvPr/>
        </p:nvSpPr>
        <p:spPr>
          <a:xfrm>
            <a:off x="2031089" y="1197307"/>
            <a:ext cx="4297456" cy="4266494"/>
          </a:xfrm>
          <a:custGeom>
            <a:avLst/>
            <a:gdLst>
              <a:gd name="connsiteX0" fmla="*/ 0 w 3452812"/>
              <a:gd name="connsiteY0" fmla="*/ 3433763 h 3433763"/>
              <a:gd name="connsiteX1" fmla="*/ 557212 w 3452812"/>
              <a:gd name="connsiteY1" fmla="*/ 3228975 h 3433763"/>
              <a:gd name="connsiteX2" fmla="*/ 1114425 w 3452812"/>
              <a:gd name="connsiteY2" fmla="*/ 2919413 h 3433763"/>
              <a:gd name="connsiteX3" fmla="*/ 1657350 w 3452812"/>
              <a:gd name="connsiteY3" fmla="*/ 2519363 h 3433763"/>
              <a:gd name="connsiteX4" fmla="*/ 2205037 w 3452812"/>
              <a:gd name="connsiteY4" fmla="*/ 1981200 h 3433763"/>
              <a:gd name="connsiteX5" fmla="*/ 2743200 w 3452812"/>
              <a:gd name="connsiteY5" fmla="*/ 1281113 h 3433763"/>
              <a:gd name="connsiteX6" fmla="*/ 3295650 w 3452812"/>
              <a:gd name="connsiteY6" fmla="*/ 333375 h 3433763"/>
              <a:gd name="connsiteX7" fmla="*/ 3452812 w 3452812"/>
              <a:gd name="connsiteY7" fmla="*/ 0 h 343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2812" h="3433763">
                <a:moveTo>
                  <a:pt x="0" y="3433763"/>
                </a:moveTo>
                <a:cubicBezTo>
                  <a:pt x="185737" y="3374231"/>
                  <a:pt x="371475" y="3314700"/>
                  <a:pt x="557212" y="3228975"/>
                </a:cubicBezTo>
                <a:cubicBezTo>
                  <a:pt x="742950" y="3143250"/>
                  <a:pt x="931069" y="3037682"/>
                  <a:pt x="1114425" y="2919413"/>
                </a:cubicBezTo>
                <a:cubicBezTo>
                  <a:pt x="1297781" y="2801144"/>
                  <a:pt x="1475581" y="2675732"/>
                  <a:pt x="1657350" y="2519363"/>
                </a:cubicBezTo>
                <a:cubicBezTo>
                  <a:pt x="1839119" y="2362994"/>
                  <a:pt x="2024062" y="2187575"/>
                  <a:pt x="2205037" y="1981200"/>
                </a:cubicBezTo>
                <a:cubicBezTo>
                  <a:pt x="2386012" y="1774825"/>
                  <a:pt x="2561431" y="1555750"/>
                  <a:pt x="2743200" y="1281113"/>
                </a:cubicBezTo>
                <a:cubicBezTo>
                  <a:pt x="2924969" y="1006476"/>
                  <a:pt x="3177381" y="546894"/>
                  <a:pt x="3295650" y="333375"/>
                </a:cubicBezTo>
                <a:cubicBezTo>
                  <a:pt x="3413919" y="119856"/>
                  <a:pt x="3433365" y="59928"/>
                  <a:pt x="3452812" y="0"/>
                </a:cubicBezTo>
              </a:path>
            </a:pathLst>
          </a:cu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Elipse 62">
            <a:extLst>
              <a:ext uri="{FF2B5EF4-FFF2-40B4-BE49-F238E27FC236}">
                <a16:creationId xmlns:a16="http://schemas.microsoft.com/office/drawing/2014/main" id="{16FAE21C-3484-4FBA-8B51-22310019DDCA}"/>
              </a:ext>
            </a:extLst>
          </p:cNvPr>
          <p:cNvSpPr/>
          <p:nvPr/>
        </p:nvSpPr>
        <p:spPr>
          <a:xfrm>
            <a:off x="3708680" y="4560018"/>
            <a:ext cx="85806" cy="85806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81EEC507-1B5E-499B-8941-632962E5CFE6}"/>
              </a:ext>
            </a:extLst>
          </p:cNvPr>
          <p:cNvCxnSpPr>
            <a:cxnSpLocks/>
          </p:cNvCxnSpPr>
          <p:nvPr/>
        </p:nvCxnSpPr>
        <p:spPr>
          <a:xfrm>
            <a:off x="3116580" y="4594733"/>
            <a:ext cx="5921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>
            <a:extLst>
              <a:ext uri="{FF2B5EF4-FFF2-40B4-BE49-F238E27FC236}">
                <a16:creationId xmlns:a16="http://schemas.microsoft.com/office/drawing/2014/main" id="{00866294-EBFD-4F8A-BB43-8E1F1BDEA1A1}"/>
              </a:ext>
            </a:extLst>
          </p:cNvPr>
          <p:cNvCxnSpPr>
            <a:cxnSpLocks/>
          </p:cNvCxnSpPr>
          <p:nvPr/>
        </p:nvCxnSpPr>
        <p:spPr>
          <a:xfrm>
            <a:off x="3252215" y="4594734"/>
            <a:ext cx="0" cy="381126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0A6883C-37BF-4DF7-AABA-8C065695A745}"/>
              </a:ext>
            </a:extLst>
          </p:cNvPr>
          <p:cNvCxnSpPr>
            <a:cxnSpLocks/>
          </p:cNvCxnSpPr>
          <p:nvPr/>
        </p:nvCxnSpPr>
        <p:spPr>
          <a:xfrm flipV="1">
            <a:off x="3751583" y="2545308"/>
            <a:ext cx="0" cy="20147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0DB35C60-EA40-4A9F-B814-5882D793ED0A}"/>
              </a:ext>
            </a:extLst>
          </p:cNvPr>
          <p:cNvCxnSpPr>
            <a:cxnSpLocks/>
          </p:cNvCxnSpPr>
          <p:nvPr/>
        </p:nvCxnSpPr>
        <p:spPr>
          <a:xfrm flipV="1">
            <a:off x="5251259" y="2545308"/>
            <a:ext cx="0" cy="18163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D280A4FF-6F92-47F3-9EB5-AE61226076E9}"/>
              </a:ext>
            </a:extLst>
          </p:cNvPr>
          <p:cNvCxnSpPr/>
          <p:nvPr/>
        </p:nvCxnSpPr>
        <p:spPr>
          <a:xfrm>
            <a:off x="3751583" y="2662084"/>
            <a:ext cx="1497133" cy="0"/>
          </a:xfrm>
          <a:prstGeom prst="line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5">
            <a:extLst>
              <a:ext uri="{FF2B5EF4-FFF2-40B4-BE49-F238E27FC236}">
                <a16:creationId xmlns:a16="http://schemas.microsoft.com/office/drawing/2014/main" id="{CDC37956-5E85-4BE2-A2BE-BB4FC57DD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4349" y="2082832"/>
            <a:ext cx="1181967" cy="8771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Carga</a:t>
            </a:r>
          </a:p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Sensível</a:t>
            </a:r>
          </a:p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m*</a:t>
            </a:r>
            <a:r>
              <a:rPr lang="pt-BR" altLang="pt-BR" sz="1900" dirty="0" err="1">
                <a:solidFill>
                  <a:srgbClr val="000000"/>
                </a:solidFill>
              </a:rPr>
              <a:t>c</a:t>
            </a:r>
            <a:r>
              <a:rPr lang="pt-BR" altLang="pt-BR" sz="1900" baseline="-25000" dirty="0" err="1">
                <a:solidFill>
                  <a:srgbClr val="000000"/>
                </a:solidFill>
              </a:rPr>
              <a:t>P</a:t>
            </a:r>
            <a:r>
              <a:rPr lang="pt-BR" altLang="pt-BR" sz="1900" dirty="0">
                <a:solidFill>
                  <a:srgbClr val="000000"/>
                </a:solidFill>
              </a:rPr>
              <a:t>*(t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2</a:t>
            </a:r>
            <a:r>
              <a:rPr lang="pt-BR" altLang="pt-BR" sz="1900" dirty="0">
                <a:solidFill>
                  <a:srgbClr val="000000"/>
                </a:solidFill>
              </a:rPr>
              <a:t>-t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1</a:t>
            </a:r>
            <a:r>
              <a:rPr lang="pt-BR" altLang="pt-BR" sz="1900" dirty="0">
                <a:solidFill>
                  <a:srgbClr val="000000"/>
                </a:solidFill>
              </a:rPr>
              <a:t>)</a:t>
            </a:r>
            <a:endParaRPr lang="pt-BR" altLang="pt-BR" dirty="0"/>
          </a:p>
        </p:txBody>
      </p:sp>
      <p:cxnSp>
        <p:nvCxnSpPr>
          <p:cNvPr id="26" name="Conector de Seta Reta 25">
            <a:extLst>
              <a:ext uri="{FF2B5EF4-FFF2-40B4-BE49-F238E27FC236}">
                <a16:creationId xmlns:a16="http://schemas.microsoft.com/office/drawing/2014/main" id="{E75C5707-97F3-4312-858A-DEAFD32C3A7C}"/>
              </a:ext>
            </a:extLst>
          </p:cNvPr>
          <p:cNvCxnSpPr>
            <a:cxnSpLocks/>
          </p:cNvCxnSpPr>
          <p:nvPr/>
        </p:nvCxnSpPr>
        <p:spPr>
          <a:xfrm flipV="1">
            <a:off x="5744793" y="4816182"/>
            <a:ext cx="329866" cy="694783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5">
            <a:extLst>
              <a:ext uri="{FF2B5EF4-FFF2-40B4-BE49-F238E27FC236}">
                <a16:creationId xmlns:a16="http://schemas.microsoft.com/office/drawing/2014/main" id="{39DFDA8D-A694-48DC-B36A-601111BAC779}"/>
              </a:ext>
            </a:extLst>
          </p:cNvPr>
          <p:cNvSpPr>
            <a:spLocks noChangeArrowheads="1"/>
          </p:cNvSpPr>
          <p:nvPr/>
        </p:nvSpPr>
        <p:spPr bwMode="auto">
          <a:xfrm rot="17671600">
            <a:off x="5131335" y="4705942"/>
            <a:ext cx="1327648" cy="8771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Carga</a:t>
            </a:r>
          </a:p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Total</a:t>
            </a:r>
          </a:p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m * (h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2</a:t>
            </a:r>
            <a:r>
              <a:rPr lang="pt-BR" altLang="pt-BR" sz="1900" dirty="0">
                <a:solidFill>
                  <a:srgbClr val="000000"/>
                </a:solidFill>
              </a:rPr>
              <a:t> – h</a:t>
            </a:r>
            <a:r>
              <a:rPr lang="pt-BR" altLang="pt-BR" sz="1900" baseline="-25000" dirty="0">
                <a:solidFill>
                  <a:srgbClr val="000000"/>
                </a:solidFill>
              </a:rPr>
              <a:t>1</a:t>
            </a:r>
            <a:r>
              <a:rPr lang="pt-BR" altLang="pt-BR" sz="1900" dirty="0">
                <a:solidFill>
                  <a:srgbClr val="000000"/>
                </a:solidFill>
              </a:rPr>
              <a:t>)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27250509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06BE479-7A78-4F20-9E24-CD326D75A539}"/>
              </a:ext>
            </a:extLst>
          </p:cNvPr>
          <p:cNvGrpSpPr/>
          <p:nvPr/>
        </p:nvGrpSpPr>
        <p:grpSpPr>
          <a:xfrm>
            <a:off x="2269839" y="976874"/>
            <a:ext cx="7077075" cy="5239645"/>
            <a:chOff x="1435315" y="1074230"/>
            <a:chExt cx="6597738" cy="4976237"/>
          </a:xfrm>
        </p:grpSpPr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B78D9929-C80D-4248-90BB-4646C5D89540}"/>
                </a:ext>
              </a:extLst>
            </p:cNvPr>
            <p:cNvSpPr/>
            <p:nvPr/>
          </p:nvSpPr>
          <p:spPr>
            <a:xfrm>
              <a:off x="1435315" y="1074230"/>
              <a:ext cx="6597738" cy="49762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222ABA1E-8271-4DD2-9F5B-F5301DC32726}"/>
                </a:ext>
              </a:extLst>
            </p:cNvPr>
            <p:cNvSpPr/>
            <p:nvPr/>
          </p:nvSpPr>
          <p:spPr>
            <a:xfrm>
              <a:off x="1527781" y="1199521"/>
              <a:ext cx="4147163" cy="4124284"/>
            </a:xfrm>
            <a:custGeom>
              <a:avLst/>
              <a:gdLst>
                <a:gd name="connsiteX0" fmla="*/ 0 w 3452812"/>
                <a:gd name="connsiteY0" fmla="*/ 3433763 h 3433763"/>
                <a:gd name="connsiteX1" fmla="*/ 557212 w 3452812"/>
                <a:gd name="connsiteY1" fmla="*/ 3228975 h 3433763"/>
                <a:gd name="connsiteX2" fmla="*/ 1114425 w 3452812"/>
                <a:gd name="connsiteY2" fmla="*/ 2919413 h 3433763"/>
                <a:gd name="connsiteX3" fmla="*/ 1657350 w 3452812"/>
                <a:gd name="connsiteY3" fmla="*/ 2519363 h 3433763"/>
                <a:gd name="connsiteX4" fmla="*/ 2205037 w 3452812"/>
                <a:gd name="connsiteY4" fmla="*/ 1981200 h 3433763"/>
                <a:gd name="connsiteX5" fmla="*/ 2743200 w 3452812"/>
                <a:gd name="connsiteY5" fmla="*/ 1281113 h 3433763"/>
                <a:gd name="connsiteX6" fmla="*/ 3295650 w 3452812"/>
                <a:gd name="connsiteY6" fmla="*/ 333375 h 3433763"/>
                <a:gd name="connsiteX7" fmla="*/ 3452812 w 3452812"/>
                <a:gd name="connsiteY7" fmla="*/ 0 h 343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52812" h="3433763">
                  <a:moveTo>
                    <a:pt x="0" y="3433763"/>
                  </a:moveTo>
                  <a:cubicBezTo>
                    <a:pt x="185737" y="3374231"/>
                    <a:pt x="371475" y="3314700"/>
                    <a:pt x="557212" y="3228975"/>
                  </a:cubicBezTo>
                  <a:cubicBezTo>
                    <a:pt x="742950" y="3143250"/>
                    <a:pt x="931069" y="3037682"/>
                    <a:pt x="1114425" y="2919413"/>
                  </a:cubicBezTo>
                  <a:cubicBezTo>
                    <a:pt x="1297781" y="2801144"/>
                    <a:pt x="1475581" y="2675732"/>
                    <a:pt x="1657350" y="2519363"/>
                  </a:cubicBezTo>
                  <a:cubicBezTo>
                    <a:pt x="1839119" y="2362994"/>
                    <a:pt x="2024062" y="2187575"/>
                    <a:pt x="2205037" y="1981200"/>
                  </a:cubicBezTo>
                  <a:cubicBezTo>
                    <a:pt x="2386012" y="1774825"/>
                    <a:pt x="2561431" y="1555750"/>
                    <a:pt x="2743200" y="1281113"/>
                  </a:cubicBezTo>
                  <a:cubicBezTo>
                    <a:pt x="2924969" y="1006476"/>
                    <a:pt x="3177381" y="546894"/>
                    <a:pt x="3295650" y="333375"/>
                  </a:cubicBezTo>
                  <a:cubicBezTo>
                    <a:pt x="3413919" y="119856"/>
                    <a:pt x="3433365" y="59928"/>
                    <a:pt x="3452812" y="0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D3DBA417-857C-41C1-9F38-7E3299186BF4}"/>
                </a:ext>
              </a:extLst>
            </p:cNvPr>
            <p:cNvGrpSpPr/>
            <p:nvPr/>
          </p:nvGrpSpPr>
          <p:grpSpPr>
            <a:xfrm>
              <a:off x="1571636" y="1164597"/>
              <a:ext cx="6345923" cy="4771272"/>
              <a:chOff x="1665155" y="1164597"/>
              <a:chExt cx="6779744" cy="4771272"/>
            </a:xfrm>
          </p:grpSpPr>
          <p:cxnSp>
            <p:nvCxnSpPr>
              <p:cNvPr id="90" name="Conector reto 89">
                <a:extLst>
                  <a:ext uri="{FF2B5EF4-FFF2-40B4-BE49-F238E27FC236}">
                    <a16:creationId xmlns:a16="http://schemas.microsoft.com/office/drawing/2014/main" id="{4E5FE113-C09A-428C-87AE-9A3387702D4A}"/>
                  </a:ext>
                </a:extLst>
              </p:cNvPr>
              <p:cNvCxnSpPr/>
              <p:nvPr/>
            </p:nvCxnSpPr>
            <p:spPr>
              <a:xfrm>
                <a:off x="1665155" y="5935869"/>
                <a:ext cx="675749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>
                <a:extLst>
                  <a:ext uri="{FF2B5EF4-FFF2-40B4-BE49-F238E27FC236}">
                    <a16:creationId xmlns:a16="http://schemas.microsoft.com/office/drawing/2014/main" id="{87612EC7-2030-44E1-8AB8-035D1BC72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22649" y="1164597"/>
                <a:ext cx="11440" cy="4771272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>
                <a:extLst>
                  <a:ext uri="{FF2B5EF4-FFF2-40B4-BE49-F238E27FC236}">
                    <a16:creationId xmlns:a16="http://schemas.microsoft.com/office/drawing/2014/main" id="{BA39EB08-DE41-4982-B9BC-B1DFB7D0E9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8974" y="1164597"/>
                <a:ext cx="2395925" cy="34924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Conector reto 122">
              <a:extLst>
                <a:ext uri="{FF2B5EF4-FFF2-40B4-BE49-F238E27FC236}">
                  <a16:creationId xmlns:a16="http://schemas.microsoft.com/office/drawing/2014/main" id="{6E70FD74-2F65-4FA4-AAB7-295A553CEED3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>
              <a:off x="1527781" y="5323805"/>
              <a:ext cx="20974" cy="6120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reto 62">
              <a:extLst>
                <a:ext uri="{FF2B5EF4-FFF2-40B4-BE49-F238E27FC236}">
                  <a16:creationId xmlns:a16="http://schemas.microsoft.com/office/drawing/2014/main" id="{29628D09-C433-48B1-90B4-F8CE9119DB76}"/>
                </a:ext>
              </a:extLst>
            </p:cNvPr>
            <p:cNvCxnSpPr>
              <a:cxnSpLocks/>
            </p:cNvCxnSpPr>
            <p:nvPr/>
          </p:nvCxnSpPr>
          <p:spPr>
            <a:xfrm>
              <a:off x="3526343" y="4489244"/>
              <a:ext cx="2122513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5ADA713E-951D-42F2-AF9C-3B82151D78F0}"/>
                </a:ext>
              </a:extLst>
            </p:cNvPr>
            <p:cNvCxnSpPr>
              <a:cxnSpLocks/>
            </p:cNvCxnSpPr>
            <p:nvPr/>
          </p:nvCxnSpPr>
          <p:spPr>
            <a:xfrm>
              <a:off x="5717022" y="2643889"/>
              <a:ext cx="0" cy="1808855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40D68CBD-716A-4CEB-9C7C-001850431908}"/>
                </a:ext>
              </a:extLst>
            </p:cNvPr>
            <p:cNvSpPr/>
            <p:nvPr/>
          </p:nvSpPr>
          <p:spPr>
            <a:xfrm>
              <a:off x="5654746" y="4433008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9A215705-05EE-436A-92DE-8FF1EBF2E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2356" y="3538017"/>
              <a:ext cx="1440426" cy="5553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Resfriamento Simples</a:t>
              </a: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AD481BAB-66F7-4DD9-864C-5D4D85806626}"/>
                </a:ext>
              </a:extLst>
            </p:cNvPr>
            <p:cNvSpPr/>
            <p:nvPr/>
          </p:nvSpPr>
          <p:spPr>
            <a:xfrm>
              <a:off x="3413872" y="4433008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98E1A39C-5273-4C86-A97B-0694C23827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9771" y="4527388"/>
              <a:ext cx="3255261" cy="681223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5">
              <a:extLst>
                <a:ext uri="{FF2B5EF4-FFF2-40B4-BE49-F238E27FC236}">
                  <a16:creationId xmlns:a16="http://schemas.microsoft.com/office/drawing/2014/main" id="{5901BACD-F2F1-4360-8E5E-D8EB17B590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888877">
              <a:off x="2799908" y="4653705"/>
              <a:ext cx="1736525" cy="55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Resfriamento e Desumidificação</a:t>
              </a:r>
            </a:p>
          </p:txBody>
        </p:sp>
        <p:cxnSp>
          <p:nvCxnSpPr>
            <p:cNvPr id="43" name="Conector reto 42">
              <a:extLst>
                <a:ext uri="{FF2B5EF4-FFF2-40B4-BE49-F238E27FC236}">
                  <a16:creationId xmlns:a16="http://schemas.microsoft.com/office/drawing/2014/main" id="{121EE4CD-5F99-4E08-9638-715DF206920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56117" y="4523165"/>
              <a:ext cx="1686823" cy="1045039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5">
              <a:extLst>
                <a:ext uri="{FF2B5EF4-FFF2-40B4-BE49-F238E27FC236}">
                  <a16:creationId xmlns:a16="http://schemas.microsoft.com/office/drawing/2014/main" id="{CA58CA28-F823-4641-8AB3-69E33689AC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10947">
              <a:off x="5491571" y="4919052"/>
              <a:ext cx="1736525" cy="55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Aquecimento e Desumidificação</a:t>
              </a:r>
            </a:p>
          </p:txBody>
        </p:sp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7D7D2C58-4AE4-43F0-8892-EFF88813DED4}"/>
                </a:ext>
              </a:extLst>
            </p:cNvPr>
            <p:cNvSpPr/>
            <p:nvPr/>
          </p:nvSpPr>
          <p:spPr>
            <a:xfrm>
              <a:off x="7434840" y="5530864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FD1BD39A-B37F-4BDF-B219-3C6D14FF3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76756" y="4489244"/>
              <a:ext cx="1666964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769F3286-1D55-4D94-BFE2-8466CF3A05B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27886" y="3915612"/>
              <a:ext cx="1440426" cy="555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Aquecimento Simples</a:t>
              </a:r>
            </a:p>
          </p:txBody>
        </p:sp>
        <p:sp>
          <p:nvSpPr>
            <p:cNvPr id="50" name="Elipse 49">
              <a:extLst>
                <a:ext uri="{FF2B5EF4-FFF2-40B4-BE49-F238E27FC236}">
                  <a16:creationId xmlns:a16="http://schemas.microsoft.com/office/drawing/2014/main" id="{95E7B6FC-C141-468A-B0C2-1DABAA25F1CB}"/>
                </a:ext>
              </a:extLst>
            </p:cNvPr>
            <p:cNvSpPr/>
            <p:nvPr/>
          </p:nvSpPr>
          <p:spPr>
            <a:xfrm flipH="1">
              <a:off x="7440283" y="4435269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4" name="Conector reto 53">
              <a:extLst>
                <a:ext uri="{FF2B5EF4-FFF2-40B4-BE49-F238E27FC236}">
                  <a16:creationId xmlns:a16="http://schemas.microsoft.com/office/drawing/2014/main" id="{6812FC0D-EE8E-43F2-A5C9-AF79FFE0825C}"/>
                </a:ext>
              </a:extLst>
            </p:cNvPr>
            <p:cNvCxnSpPr>
              <a:cxnSpLocks/>
            </p:cNvCxnSpPr>
            <p:nvPr/>
          </p:nvCxnSpPr>
          <p:spPr>
            <a:xfrm>
              <a:off x="4119452" y="3738753"/>
              <a:ext cx="1534096" cy="716238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224FED64-4747-429C-BFC0-1CC36539CCA0}"/>
                </a:ext>
              </a:extLst>
            </p:cNvPr>
            <p:cNvSpPr/>
            <p:nvPr/>
          </p:nvSpPr>
          <p:spPr>
            <a:xfrm>
              <a:off x="4007011" y="3654650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ctangle 5">
              <a:extLst>
                <a:ext uri="{FF2B5EF4-FFF2-40B4-BE49-F238E27FC236}">
                  <a16:creationId xmlns:a16="http://schemas.microsoft.com/office/drawing/2014/main" id="{4B0BA245-B2E5-42E0-82E3-F73260038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3852" y="2741122"/>
              <a:ext cx="1344511" cy="555377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Resfriamento Adiabático</a:t>
              </a:r>
            </a:p>
          </p:txBody>
        </p:sp>
        <p:cxnSp>
          <p:nvCxnSpPr>
            <p:cNvPr id="78" name="Conector reto 77">
              <a:extLst>
                <a:ext uri="{FF2B5EF4-FFF2-40B4-BE49-F238E27FC236}">
                  <a16:creationId xmlns:a16="http://schemas.microsoft.com/office/drawing/2014/main" id="{C2FEB75B-A175-4F7A-A9AA-0FD3AB9EC44B}"/>
                </a:ext>
              </a:extLst>
            </p:cNvPr>
            <p:cNvCxnSpPr>
              <a:cxnSpLocks/>
              <a:stCxn id="85" idx="5"/>
            </p:cNvCxnSpPr>
            <p:nvPr/>
          </p:nvCxnSpPr>
          <p:spPr>
            <a:xfrm>
              <a:off x="4813203" y="3336264"/>
              <a:ext cx="851642" cy="1099006"/>
            </a:xfrm>
            <a:prstGeom prst="line">
              <a:avLst/>
            </a:prstGeom>
            <a:ln w="25400">
              <a:solidFill>
                <a:srgbClr val="FF0000"/>
              </a:solidFill>
              <a:head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554B97C9-C51E-4AEC-A7CC-F21BEC1654C5}"/>
                </a:ext>
              </a:extLst>
            </p:cNvPr>
            <p:cNvSpPr/>
            <p:nvPr/>
          </p:nvSpPr>
          <p:spPr>
            <a:xfrm>
              <a:off x="4717203" y="3240263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ctangle 5">
              <a:extLst>
                <a:ext uri="{FF2B5EF4-FFF2-40B4-BE49-F238E27FC236}">
                  <a16:creationId xmlns:a16="http://schemas.microsoft.com/office/drawing/2014/main" id="{29E99AED-4C70-462F-AD0A-6ECAC271748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4972365" y="3341020"/>
              <a:ext cx="1467401" cy="545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pt-BR" sz="1900" dirty="0">
                  <a:solidFill>
                    <a:srgbClr val="000000"/>
                  </a:solidFill>
                </a:rPr>
                <a:t>Umidificação Simples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8E96E954-4AFC-4E02-A917-16C993624726}"/>
                </a:ext>
              </a:extLst>
            </p:cNvPr>
            <p:cNvSpPr/>
            <p:nvPr/>
          </p:nvSpPr>
          <p:spPr>
            <a:xfrm>
              <a:off x="2297577" y="5159753"/>
              <a:ext cx="112472" cy="11247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4 – PSICROMETRIA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83" name="Retângulo 82">
            <a:extLst>
              <a:ext uri="{FF2B5EF4-FFF2-40B4-BE49-F238E27FC236}">
                <a16:creationId xmlns:a16="http://schemas.microsoft.com/office/drawing/2014/main" id="{6BA992A7-575C-43CD-AF01-B96B92849CAD}"/>
              </a:ext>
            </a:extLst>
          </p:cNvPr>
          <p:cNvSpPr/>
          <p:nvPr/>
        </p:nvSpPr>
        <p:spPr>
          <a:xfrm>
            <a:off x="3478907" y="447435"/>
            <a:ext cx="4645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800" b="1" dirty="0">
                <a:latin typeface="Century Gothic" panose="020B0502020202020204" pitchFamily="34" charset="0"/>
              </a:rPr>
              <a:t>Processos Psicrométricos</a:t>
            </a: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1A19BEEC-9B8F-444A-833F-D8F347660CFC}"/>
              </a:ext>
            </a:extLst>
          </p:cNvPr>
          <p:cNvSpPr/>
          <p:nvPr/>
        </p:nvSpPr>
        <p:spPr>
          <a:xfrm>
            <a:off x="6801890" y="2551357"/>
            <a:ext cx="120643" cy="1184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9D15F42A-723B-444C-8B17-DB80E430A985}"/>
              </a:ext>
            </a:extLst>
          </p:cNvPr>
          <p:cNvSpPr/>
          <p:nvPr/>
        </p:nvSpPr>
        <p:spPr>
          <a:xfrm>
            <a:off x="2909888" y="3871913"/>
            <a:ext cx="2095500" cy="685800"/>
          </a:xfrm>
          <a:custGeom>
            <a:avLst/>
            <a:gdLst>
              <a:gd name="connsiteX0" fmla="*/ 2095500 w 2095500"/>
              <a:gd name="connsiteY0" fmla="*/ 685800 h 685800"/>
              <a:gd name="connsiteX1" fmla="*/ 1485900 w 2095500"/>
              <a:gd name="connsiteY1" fmla="*/ 0 h 685800"/>
              <a:gd name="connsiteX2" fmla="*/ 0 w 2095500"/>
              <a:gd name="connsiteY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5500" h="685800">
                <a:moveTo>
                  <a:pt x="2095500" y="685800"/>
                </a:moveTo>
                <a:lnTo>
                  <a:pt x="1485900" y="0"/>
                </a:lnTo>
                <a:lnTo>
                  <a:pt x="0" y="0"/>
                </a:lnTo>
              </a:path>
            </a:pathLst>
          </a:custGeom>
          <a:ln>
            <a:head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Forma Livre: Forma 73">
            <a:extLst>
              <a:ext uri="{FF2B5EF4-FFF2-40B4-BE49-F238E27FC236}">
                <a16:creationId xmlns:a16="http://schemas.microsoft.com/office/drawing/2014/main" id="{8C7AA168-95A6-40E7-B16A-F0EF53BB2127}"/>
              </a:ext>
            </a:extLst>
          </p:cNvPr>
          <p:cNvSpPr/>
          <p:nvPr/>
        </p:nvSpPr>
        <p:spPr>
          <a:xfrm>
            <a:off x="3742056" y="3024100"/>
            <a:ext cx="1976437" cy="1033707"/>
          </a:xfrm>
          <a:custGeom>
            <a:avLst/>
            <a:gdLst>
              <a:gd name="connsiteX0" fmla="*/ 2095500 w 2095500"/>
              <a:gd name="connsiteY0" fmla="*/ 685800 h 685800"/>
              <a:gd name="connsiteX1" fmla="*/ 1485900 w 2095500"/>
              <a:gd name="connsiteY1" fmla="*/ 0 h 685800"/>
              <a:gd name="connsiteX2" fmla="*/ 0 w 2095500"/>
              <a:gd name="connsiteY2" fmla="*/ 0 h 685800"/>
              <a:gd name="connsiteX0" fmla="*/ 1976438 w 1976438"/>
              <a:gd name="connsiteY0" fmla="*/ 718922 h 718922"/>
              <a:gd name="connsiteX1" fmla="*/ 1485900 w 1976438"/>
              <a:gd name="connsiteY1" fmla="*/ 0 h 718922"/>
              <a:gd name="connsiteX2" fmla="*/ 0 w 1976438"/>
              <a:gd name="connsiteY2" fmla="*/ 0 h 718922"/>
              <a:gd name="connsiteX0" fmla="*/ 1976438 w 1976438"/>
              <a:gd name="connsiteY0" fmla="*/ 718922 h 718922"/>
              <a:gd name="connsiteX1" fmla="*/ 1543050 w 1976438"/>
              <a:gd name="connsiteY1" fmla="*/ 0 h 718922"/>
              <a:gd name="connsiteX2" fmla="*/ 0 w 1976438"/>
              <a:gd name="connsiteY2" fmla="*/ 0 h 718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6438" h="718922">
                <a:moveTo>
                  <a:pt x="1976438" y="718922"/>
                </a:moveTo>
                <a:lnTo>
                  <a:pt x="1543050" y="0"/>
                </a:lnTo>
                <a:lnTo>
                  <a:pt x="0" y="0"/>
                </a:lnTo>
              </a:path>
            </a:pathLst>
          </a:custGeom>
          <a:ln>
            <a:head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2" name="Forma Livre: Forma 151">
            <a:extLst>
              <a:ext uri="{FF2B5EF4-FFF2-40B4-BE49-F238E27FC236}">
                <a16:creationId xmlns:a16="http://schemas.microsoft.com/office/drawing/2014/main" id="{D16E86A5-F0C0-442C-9F8E-C7DAC34F3E26}"/>
              </a:ext>
            </a:extLst>
          </p:cNvPr>
          <p:cNvSpPr/>
          <p:nvPr/>
        </p:nvSpPr>
        <p:spPr>
          <a:xfrm>
            <a:off x="3943350" y="2382571"/>
            <a:ext cx="2287595" cy="1395657"/>
          </a:xfrm>
          <a:custGeom>
            <a:avLst/>
            <a:gdLst>
              <a:gd name="connsiteX0" fmla="*/ 2095500 w 2095500"/>
              <a:gd name="connsiteY0" fmla="*/ 685800 h 685800"/>
              <a:gd name="connsiteX1" fmla="*/ 1485900 w 2095500"/>
              <a:gd name="connsiteY1" fmla="*/ 0 h 685800"/>
              <a:gd name="connsiteX2" fmla="*/ 0 w 2095500"/>
              <a:gd name="connsiteY2" fmla="*/ 0 h 685800"/>
              <a:gd name="connsiteX0" fmla="*/ 1976438 w 1976438"/>
              <a:gd name="connsiteY0" fmla="*/ 718922 h 718922"/>
              <a:gd name="connsiteX1" fmla="*/ 1485900 w 1976438"/>
              <a:gd name="connsiteY1" fmla="*/ 0 h 718922"/>
              <a:gd name="connsiteX2" fmla="*/ 0 w 1976438"/>
              <a:gd name="connsiteY2" fmla="*/ 0 h 718922"/>
              <a:gd name="connsiteX0" fmla="*/ 1976438 w 1976438"/>
              <a:gd name="connsiteY0" fmla="*/ 718922 h 718922"/>
              <a:gd name="connsiteX1" fmla="*/ 1543050 w 1976438"/>
              <a:gd name="connsiteY1" fmla="*/ 0 h 718922"/>
              <a:gd name="connsiteX2" fmla="*/ 0 w 1976438"/>
              <a:gd name="connsiteY2" fmla="*/ 0 h 718922"/>
              <a:gd name="connsiteX0" fmla="*/ 1909763 w 1909763"/>
              <a:gd name="connsiteY0" fmla="*/ 970651 h 970651"/>
              <a:gd name="connsiteX1" fmla="*/ 1543050 w 1909763"/>
              <a:gd name="connsiteY1" fmla="*/ 0 h 970651"/>
              <a:gd name="connsiteX2" fmla="*/ 0 w 1909763"/>
              <a:gd name="connsiteY2" fmla="*/ 0 h 970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9763" h="970651">
                <a:moveTo>
                  <a:pt x="1909763" y="970651"/>
                </a:moveTo>
                <a:lnTo>
                  <a:pt x="1543050" y="0"/>
                </a:lnTo>
                <a:lnTo>
                  <a:pt x="0" y="0"/>
                </a:lnTo>
              </a:path>
            </a:pathLst>
          </a:custGeom>
          <a:ln>
            <a:headEnd type="triangle" w="med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53" name="Rectangle 5">
            <a:extLst>
              <a:ext uri="{FF2B5EF4-FFF2-40B4-BE49-F238E27FC236}">
                <a16:creationId xmlns:a16="http://schemas.microsoft.com/office/drawing/2014/main" id="{EB4043C3-0D9A-449E-B5D6-C768BA61C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466" y="2066756"/>
            <a:ext cx="1976437" cy="5847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900" dirty="0">
                <a:solidFill>
                  <a:srgbClr val="000000"/>
                </a:solidFill>
              </a:rPr>
              <a:t>Aquecimento  e Umidificação</a:t>
            </a:r>
          </a:p>
        </p:txBody>
      </p:sp>
      <p:sp>
        <p:nvSpPr>
          <p:cNvPr id="2" name="Botão de Ação: Avançar ou Próximo 1">
            <a:hlinkClick r:id="rId2" action="ppaction://hlinkpres?slideindex=1&amp;slidetitle=Apresentação do PowerPoint" highlightClick="1"/>
            <a:extLst>
              <a:ext uri="{FF2B5EF4-FFF2-40B4-BE49-F238E27FC236}">
                <a16:creationId xmlns:a16="http://schemas.microsoft.com/office/drawing/2014/main" id="{71CE5F2A-A805-4AA2-AFA7-D2D232881D2F}"/>
              </a:ext>
            </a:extLst>
          </p:cNvPr>
          <p:cNvSpPr/>
          <p:nvPr/>
        </p:nvSpPr>
        <p:spPr>
          <a:xfrm>
            <a:off x="10475650" y="3257562"/>
            <a:ext cx="648698" cy="711097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275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432808"/>
            <a:ext cx="7772400" cy="2628448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5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EFEITO DA CARGA TÉRMICA</a:t>
            </a: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SOBRE A SERPENTINA DE RESFRIAMENTO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7697484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7" y="2024003"/>
            <a:ext cx="11206065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HAE (horário; mês)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INS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) = 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RET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) + 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</a:t>
            </a:r>
            <a:r>
              <a:rPr lang="pt-BR" altLang="pt-BR" sz="3200" baseline="-250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AE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(</a:t>
            </a:r>
            <a:r>
              <a:rPr lang="pt-BR" altLang="pt-BR" sz="32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) = constante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SAÍDA </a:t>
            </a:r>
            <a:r>
              <a:rPr lang="pt-BR" altLang="pt-BR" sz="3200" dirty="0">
                <a:latin typeface="Arial Narrow" panose="020B0606020202030204" pitchFamily="34" charset="0"/>
              </a:rPr>
              <a:t>(</a:t>
            </a:r>
            <a:r>
              <a:rPr lang="pt-BR" altLang="pt-BR" sz="3200" dirty="0" err="1">
                <a:latin typeface="Arial Narrow" panose="020B0606020202030204" pitchFamily="34" charset="0"/>
              </a:rPr>
              <a:t>t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INS</a:t>
            </a:r>
            <a:r>
              <a:rPr lang="pt-BR" altLang="pt-BR" sz="3200" dirty="0">
                <a:latin typeface="Arial Narrow" panose="020B0606020202030204" pitchFamily="34" charset="0"/>
              </a:rPr>
              <a:t>;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3200" dirty="0" err="1">
                <a:latin typeface="Arial Narrow" panose="020B0606020202030204" pitchFamily="34" charset="0"/>
              </a:rPr>
              <a:t>w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INS</a:t>
            </a:r>
            <a:r>
              <a:rPr lang="pt-BR" altLang="pt-BR" sz="3200" dirty="0">
                <a:latin typeface="Arial Narrow" panose="020B0606020202030204" pitchFamily="34" charset="0"/>
              </a:rPr>
              <a:t>;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3200" dirty="0" err="1">
                <a:latin typeface="Arial Narrow" panose="020B0606020202030204" pitchFamily="34" charset="0"/>
              </a:rPr>
              <a:t>t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AMB</a:t>
            </a:r>
            <a:r>
              <a:rPr lang="pt-BR" altLang="pt-BR" sz="3200" dirty="0">
                <a:latin typeface="Arial Narrow" panose="020B0606020202030204" pitchFamily="34" charset="0"/>
              </a:rPr>
              <a:t>; </a:t>
            </a:r>
            <a:r>
              <a:rPr lang="pt-BR" altLang="pt-BR" sz="3200" dirty="0" err="1">
                <a:latin typeface="Arial Narrow" panose="020B0606020202030204" pitchFamily="34" charset="0"/>
              </a:rPr>
              <a:t>w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AMB</a:t>
            </a:r>
            <a:r>
              <a:rPr lang="pt-BR" altLang="pt-BR" sz="3200" dirty="0">
                <a:latin typeface="Arial Narrow" panose="020B0606020202030204" pitchFamily="34" charset="0"/>
              </a:rPr>
              <a:t>)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ENT </a:t>
            </a:r>
            <a:r>
              <a:rPr lang="pt-BR" altLang="pt-BR" sz="3200" dirty="0">
                <a:latin typeface="Arial Narrow" panose="020B0606020202030204" pitchFamily="34" charset="0"/>
              </a:rPr>
              <a:t>(</a:t>
            </a:r>
            <a:r>
              <a:rPr lang="pt-BR" altLang="pt-BR" sz="3200" dirty="0" err="1">
                <a:latin typeface="Arial Narrow" panose="020B0606020202030204" pitchFamily="34" charset="0"/>
              </a:rPr>
              <a:t>t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RET</a:t>
            </a:r>
            <a:r>
              <a:rPr lang="pt-BR" altLang="pt-BR" sz="3200" dirty="0">
                <a:latin typeface="Arial Narrow" panose="020B0606020202030204" pitchFamily="34" charset="0"/>
              </a:rPr>
              <a:t>;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3200" dirty="0" err="1">
                <a:latin typeface="Arial Narrow" panose="020B0606020202030204" pitchFamily="34" charset="0"/>
              </a:rPr>
              <a:t>w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RET</a:t>
            </a:r>
            <a:r>
              <a:rPr lang="pt-BR" altLang="pt-BR" sz="3200" dirty="0">
                <a:latin typeface="Arial Narrow" panose="020B0606020202030204" pitchFamily="34" charset="0"/>
              </a:rPr>
              <a:t>;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3200" dirty="0" err="1">
                <a:latin typeface="Arial Narrow" panose="020B0606020202030204" pitchFamily="34" charset="0"/>
              </a:rPr>
              <a:t>t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AE</a:t>
            </a:r>
            <a:r>
              <a:rPr lang="pt-BR" altLang="pt-BR" sz="3200" dirty="0">
                <a:latin typeface="Arial Narrow" panose="020B0606020202030204" pitchFamily="34" charset="0"/>
              </a:rPr>
              <a:t>; </a:t>
            </a:r>
            <a:r>
              <a:rPr lang="pt-BR" altLang="pt-BR" sz="3200" dirty="0" err="1">
                <a:latin typeface="Arial Narrow" panose="020B0606020202030204" pitchFamily="34" charset="0"/>
              </a:rPr>
              <a:t>w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AE</a:t>
            </a:r>
            <a:r>
              <a:rPr lang="pt-BR" altLang="pt-BR" sz="3200" dirty="0">
                <a:latin typeface="Arial Narrow" panose="020B0606020202030204" pitchFamily="34" charset="0"/>
              </a:rPr>
              <a:t>)</a:t>
            </a:r>
            <a:endParaRPr lang="pt-BR" altLang="pt-BR" sz="3200" dirty="0">
              <a:latin typeface="Century Gothic" panose="020B0502020202020204" pitchFamily="34" charset="0"/>
              <a:ea typeface="Century Gothic" panose="020B0502020202020204" pitchFamily="34" charset="0"/>
              <a:cs typeface="Arial" panose="020B0604020202020204" pitchFamily="34" charset="0"/>
            </a:endParaRP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  <a:sym typeface="Symbol" panose="05050102010706020507" pitchFamily="18" charset="2"/>
              </a:rPr>
              <a:t> </a:t>
            </a:r>
            <a:r>
              <a:rPr lang="pt-BR" altLang="pt-BR" sz="3200" dirty="0">
                <a:latin typeface="Arial Narrow" panose="020B0606020202030204" pitchFamily="34" charset="0"/>
              </a:rPr>
              <a:t>(h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ENT</a:t>
            </a:r>
            <a:r>
              <a:rPr lang="pt-BR" altLang="pt-BR" sz="3200" dirty="0">
                <a:latin typeface="Arial Narrow" panose="020B0606020202030204" pitchFamily="34" charset="0"/>
              </a:rPr>
              <a:t> – 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SAÍDA</a:t>
            </a:r>
            <a:r>
              <a:rPr lang="pt-BR" altLang="pt-BR" sz="3200" dirty="0">
                <a:latin typeface="Arial Narrow" panose="020B0606020202030204" pitchFamily="34" charset="0"/>
              </a:rPr>
              <a:t>) 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= MUITO VARIÁVEL</a:t>
            </a:r>
            <a:endParaRPr lang="pt-BR" altLang="pt-BR" sz="32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3084B262-C704-4D0F-8484-39B75AF970BD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866518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CARGA TÉRMICAL TOTAL (H)</a:t>
            </a:r>
          </a:p>
        </p:txBody>
      </p:sp>
    </p:spTree>
    <p:extLst>
      <p:ext uri="{BB962C8B-B14F-4D97-AF65-F5344CB8AC3E}">
        <p14:creationId xmlns:p14="http://schemas.microsoft.com/office/powerpoint/2010/main" val="2311342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127" y="1621549"/>
            <a:ext cx="1120606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</a:rPr>
              <a:t>H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AR</a:t>
            </a:r>
            <a:r>
              <a:rPr lang="pt-BR" altLang="pt-BR" sz="2800" dirty="0">
                <a:latin typeface="Arial Narrow" panose="020B0606020202030204" pitchFamily="34" charset="0"/>
              </a:rPr>
              <a:t> = m/</a:t>
            </a:r>
            <a:r>
              <a:rPr lang="pt-BR" altLang="pt-BR" sz="2800" dirty="0" err="1">
                <a:latin typeface="Arial Narrow" panose="020B0606020202030204" pitchFamily="34" charset="0"/>
              </a:rPr>
              <a:t>dt</a:t>
            </a:r>
            <a:r>
              <a:rPr lang="pt-BR" altLang="pt-BR" sz="2800" dirty="0">
                <a:latin typeface="Arial Narrow" panose="020B0606020202030204" pitchFamily="34" charset="0"/>
              </a:rPr>
              <a:t> * (h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ENT</a:t>
            </a:r>
            <a:r>
              <a:rPr lang="pt-BR" altLang="pt-BR" sz="2800" dirty="0">
                <a:latin typeface="Arial Narrow" panose="020B0606020202030204" pitchFamily="34" charset="0"/>
              </a:rPr>
              <a:t> – h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SAÍDA</a:t>
            </a:r>
            <a:r>
              <a:rPr lang="pt-BR" altLang="pt-BR" sz="2800" dirty="0">
                <a:latin typeface="Arial Narrow" panose="020B0606020202030204" pitchFamily="34" charset="0"/>
              </a:rPr>
              <a:t>)</a:t>
            </a: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</a:rPr>
              <a:t>H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ÁGUA</a:t>
            </a:r>
            <a:r>
              <a:rPr lang="pt-BR" altLang="pt-BR" sz="2800" dirty="0">
                <a:latin typeface="Arial Narrow" panose="020B0606020202030204" pitchFamily="34" charset="0"/>
              </a:rPr>
              <a:t> = m/</a:t>
            </a:r>
            <a:r>
              <a:rPr lang="pt-BR" altLang="pt-BR" sz="2800" dirty="0" err="1">
                <a:latin typeface="Arial Narrow" panose="020B0606020202030204" pitchFamily="34" charset="0"/>
              </a:rPr>
              <a:t>dt</a:t>
            </a:r>
            <a:r>
              <a:rPr lang="pt-BR" altLang="pt-BR" sz="2800" dirty="0">
                <a:latin typeface="Arial Narrow" panose="020B0606020202030204" pitchFamily="34" charset="0"/>
              </a:rPr>
              <a:t> * </a:t>
            </a:r>
            <a:r>
              <a:rPr lang="pt-BR" altLang="pt-BR" sz="2800" dirty="0" err="1">
                <a:latin typeface="Arial Narrow" panose="020B0606020202030204" pitchFamily="34" charset="0"/>
              </a:rPr>
              <a:t>c</a:t>
            </a:r>
            <a:r>
              <a:rPr lang="pt-BR" altLang="pt-BR" sz="2800" baseline="-25000" dirty="0" err="1">
                <a:latin typeface="Arial Narrow" panose="020B0606020202030204" pitchFamily="34" charset="0"/>
              </a:rPr>
              <a:t>P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2800" dirty="0">
                <a:latin typeface="Arial Narrow" panose="020B0606020202030204" pitchFamily="34" charset="0"/>
              </a:rPr>
              <a:t>* (t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SAÍDA</a:t>
            </a:r>
            <a:r>
              <a:rPr lang="pt-BR" altLang="pt-BR" sz="2800" dirty="0">
                <a:latin typeface="Arial Narrow" panose="020B0606020202030204" pitchFamily="34" charset="0"/>
              </a:rPr>
              <a:t> – 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ENT</a:t>
            </a:r>
            <a:r>
              <a:rPr lang="pt-BR" altLang="pt-BR" sz="2800" dirty="0">
                <a:latin typeface="Arial Narrow" panose="020B0606020202030204" pitchFamily="34" charset="0"/>
              </a:rPr>
              <a:t>)</a:t>
            </a: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</a:rPr>
              <a:t>H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AR</a:t>
            </a:r>
            <a:r>
              <a:rPr lang="pt-BR" altLang="pt-BR" sz="2800" dirty="0">
                <a:latin typeface="Arial Narrow" panose="020B0606020202030204" pitchFamily="34" charset="0"/>
              </a:rPr>
              <a:t> = H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ÁGUA</a:t>
            </a:r>
            <a:r>
              <a:rPr lang="pt-BR" altLang="pt-BR" sz="2800" dirty="0">
                <a:latin typeface="Arial Narrow" panose="020B0606020202030204" pitchFamily="34" charset="0"/>
              </a:rPr>
              <a:t> = H</a:t>
            </a:r>
          </a:p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endParaRPr lang="pt-BR" altLang="pt-BR" sz="2800" dirty="0">
              <a:latin typeface="Arial Narrow" panose="020B0606020202030204" pitchFamily="34" charset="0"/>
            </a:endParaRP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Mas, 				    H = U * A * </a:t>
            </a:r>
            <a:r>
              <a:rPr lang="pt-BR" altLang="pt-BR" sz="28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dtml</a:t>
            </a:r>
            <a:endParaRPr lang="pt-BR" altLang="pt-BR" sz="28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DBF44760-C0AF-4816-8681-9C55AE23EC16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1377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24" y="1447206"/>
            <a:ext cx="11206065" cy="190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Portanto, 		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m/</a:t>
            </a:r>
            <a:r>
              <a:rPr lang="pt-BR" altLang="pt-BR" sz="3200" dirty="0" err="1">
                <a:latin typeface="Arial Narrow" panose="020B0606020202030204" pitchFamily="34" charset="0"/>
              </a:rPr>
              <a:t>dt</a:t>
            </a:r>
            <a:r>
              <a:rPr lang="pt-BR" altLang="pt-BR" sz="3200" baseline="-25000" dirty="0" err="1">
                <a:latin typeface="Arial Narrow" panose="020B0606020202030204" pitchFamily="34" charset="0"/>
              </a:rPr>
              <a:t>AR</a:t>
            </a:r>
            <a:r>
              <a:rPr lang="pt-BR" altLang="pt-BR" sz="3200" dirty="0">
                <a:latin typeface="Arial Narrow" panose="020B0606020202030204" pitchFamily="34" charset="0"/>
              </a:rPr>
              <a:t> * (h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ENT</a:t>
            </a:r>
            <a:r>
              <a:rPr lang="pt-BR" altLang="pt-BR" sz="3200" dirty="0">
                <a:latin typeface="Arial Narrow" panose="020B0606020202030204" pitchFamily="34" charset="0"/>
              </a:rPr>
              <a:t> – h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SAÍDA</a:t>
            </a:r>
            <a:r>
              <a:rPr lang="pt-BR" altLang="pt-BR" sz="3200" dirty="0">
                <a:latin typeface="Arial Narrow" panose="020B0606020202030204" pitchFamily="34" charset="0"/>
              </a:rPr>
              <a:t>) </a:t>
            </a: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U * A * </a:t>
            </a:r>
            <a:r>
              <a:rPr lang="pt-BR" altLang="pt-BR" sz="32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dtml</a:t>
            </a: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pt-BR" altLang="pt-BR" sz="3200" dirty="0">
                <a:latin typeface="Arial Narrow" panose="020B0606020202030204" pitchFamily="34" charset="0"/>
              </a:rPr>
              <a:t>m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3200" dirty="0">
                <a:latin typeface="Arial Narrow" panose="020B0606020202030204" pitchFamily="34" charset="0"/>
              </a:rPr>
              <a:t>(</a:t>
            </a:r>
            <a:r>
              <a:rPr lang="pt-BR" altLang="pt-BR" sz="3200" dirty="0" err="1">
                <a:latin typeface="Arial Narrow" panose="020B0606020202030204" pitchFamily="34" charset="0"/>
              </a:rPr>
              <a:t>dt</a:t>
            </a:r>
            <a:r>
              <a:rPr lang="pt-BR" altLang="pt-BR" sz="3200" dirty="0">
                <a:latin typeface="Arial Narrow" panose="020B0606020202030204" pitchFamily="34" charset="0"/>
              </a:rPr>
              <a:t>)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 ÁGUA</a:t>
            </a:r>
            <a:r>
              <a:rPr lang="pt-BR" altLang="pt-BR" sz="3200" dirty="0">
                <a:latin typeface="Arial Narrow" panose="020B0606020202030204" pitchFamily="34" charset="0"/>
              </a:rPr>
              <a:t> * (t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SAÍDA</a:t>
            </a:r>
            <a:r>
              <a:rPr lang="pt-BR" altLang="pt-BR" sz="3200" dirty="0">
                <a:latin typeface="Arial Narrow" panose="020B0606020202030204" pitchFamily="34" charset="0"/>
              </a:rPr>
              <a:t> – t </a:t>
            </a:r>
            <a:r>
              <a:rPr lang="pt-BR" altLang="pt-BR" sz="3200" baseline="-25000" dirty="0">
                <a:latin typeface="Arial Narrow" panose="020B0606020202030204" pitchFamily="34" charset="0"/>
              </a:rPr>
              <a:t>ENT</a:t>
            </a:r>
            <a:r>
              <a:rPr lang="pt-BR" altLang="pt-BR" sz="3200" dirty="0">
                <a:latin typeface="Arial Narrow" panose="020B0606020202030204" pitchFamily="34" charset="0"/>
              </a:rPr>
              <a:t>)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CONSTANTE * VARIÁVEL   =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FIXO * FIXO</a:t>
            </a: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* VARIÁVEL    =   VARIÁVEL * (VARIÁVEL – FIXO)</a:t>
            </a:r>
            <a:endParaRPr lang="pt-BR" altLang="pt-BR" sz="24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BB67D9F2-3687-4E4E-AA3D-F5FF93E63694}"/>
              </a:ext>
            </a:extLst>
          </p:cNvPr>
          <p:cNvSpPr/>
          <p:nvPr/>
        </p:nvSpPr>
        <p:spPr>
          <a:xfrm>
            <a:off x="1818109" y="4053140"/>
            <a:ext cx="7881865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dtml</a:t>
            </a:r>
            <a:r>
              <a:rPr lang="pt-BR" altLang="pt-BR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    (</a:t>
            </a:r>
            <a:r>
              <a:rPr lang="pt-BR" altLang="pt-BR" sz="2800" dirty="0">
                <a:latin typeface="Arial Narrow" panose="020B0606020202030204" pitchFamily="34" charset="0"/>
              </a:rPr>
              <a:t>t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 ENT AR </a:t>
            </a:r>
            <a:r>
              <a:rPr lang="pt-BR" altLang="pt-BR" sz="2800" dirty="0">
                <a:latin typeface="Arial Narrow" panose="020B0606020202030204" pitchFamily="34" charset="0"/>
              </a:rPr>
              <a:t>– 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SAÍDA ÁGUA</a:t>
            </a:r>
            <a:r>
              <a:rPr lang="pt-BR" altLang="pt-BR" sz="2800" dirty="0">
                <a:latin typeface="Arial Narrow" panose="020B0606020202030204" pitchFamily="34" charset="0"/>
              </a:rPr>
              <a:t>) – </a:t>
            </a:r>
            <a:r>
              <a:rPr lang="pt-BR" altLang="pt-BR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t-BR" altLang="pt-BR" sz="2800" dirty="0">
                <a:latin typeface="Arial Narrow" panose="020B0606020202030204" pitchFamily="34" charset="0"/>
              </a:rPr>
              <a:t>t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 SAÍDA AR </a:t>
            </a:r>
            <a:r>
              <a:rPr lang="pt-BR" altLang="pt-BR" sz="2800" dirty="0">
                <a:latin typeface="Arial Narrow" panose="020B0606020202030204" pitchFamily="34" charset="0"/>
              </a:rPr>
              <a:t>– 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ENT ÁGUA</a:t>
            </a:r>
            <a:r>
              <a:rPr lang="pt-BR" altLang="pt-BR" sz="2800" dirty="0">
                <a:latin typeface="Arial Narrow" panose="020B0606020202030204" pitchFamily="34" charset="0"/>
              </a:rPr>
              <a:t>) 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</a:t>
            </a:r>
            <a:r>
              <a:rPr lang="pt-BR" altLang="pt-BR" sz="28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Ln</a:t>
            </a:r>
            <a:r>
              <a:rPr lang="pt-BR" altLang="pt-BR" sz="28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[</a:t>
            </a:r>
            <a:r>
              <a:rPr lang="pt-BR" altLang="pt-BR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t-BR" altLang="pt-BR" sz="2800" dirty="0">
                <a:latin typeface="Arial Narrow" panose="020B0606020202030204" pitchFamily="34" charset="0"/>
              </a:rPr>
              <a:t>t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 ENT AR </a:t>
            </a:r>
            <a:r>
              <a:rPr lang="pt-BR" altLang="pt-BR" sz="2800" dirty="0">
                <a:latin typeface="Arial Narrow" panose="020B0606020202030204" pitchFamily="34" charset="0"/>
              </a:rPr>
              <a:t>– 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SAÍDA ÁGUA</a:t>
            </a:r>
            <a:r>
              <a:rPr lang="pt-BR" altLang="pt-BR" sz="2800" dirty="0">
                <a:latin typeface="Arial Narrow" panose="020B0606020202030204" pitchFamily="34" charset="0"/>
              </a:rPr>
              <a:t>) / </a:t>
            </a:r>
            <a:r>
              <a:rPr lang="pt-BR" altLang="pt-BR" sz="28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pt-BR" altLang="pt-BR" sz="2800" dirty="0">
                <a:latin typeface="Arial Narrow" panose="020B0606020202030204" pitchFamily="34" charset="0"/>
              </a:rPr>
              <a:t>t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 SAÍDA AR </a:t>
            </a:r>
            <a:r>
              <a:rPr lang="pt-BR" altLang="pt-BR" sz="2800" dirty="0">
                <a:latin typeface="Arial Narrow" panose="020B0606020202030204" pitchFamily="34" charset="0"/>
              </a:rPr>
              <a:t>– t </a:t>
            </a:r>
            <a:r>
              <a:rPr lang="pt-BR" altLang="pt-BR" sz="2800" baseline="-25000" dirty="0">
                <a:latin typeface="Arial Narrow" panose="020B0606020202030204" pitchFamily="34" charset="0"/>
              </a:rPr>
              <a:t>ENT ÁGUA</a:t>
            </a:r>
            <a:r>
              <a:rPr lang="pt-BR" altLang="pt-BR" sz="2800" dirty="0">
                <a:latin typeface="Arial Narrow" panose="020B0606020202030204" pitchFamily="34" charset="0"/>
              </a:rPr>
              <a:t>)]</a:t>
            </a:r>
            <a:endParaRPr lang="pt-BR" altLang="pt-BR" sz="2800" dirty="0">
              <a:latin typeface="Century Gothic" panose="020B0502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DD8339FD-0401-4060-BBC1-192C583B6C96}"/>
              </a:ext>
            </a:extLst>
          </p:cNvPr>
          <p:cNvCxnSpPr>
            <a:cxnSpLocks/>
          </p:cNvCxnSpPr>
          <p:nvPr/>
        </p:nvCxnSpPr>
        <p:spPr>
          <a:xfrm flipV="1">
            <a:off x="3317735" y="4686070"/>
            <a:ext cx="6382239" cy="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84AF8A88-3A90-444D-9E27-3587136EB54B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18332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5187" y="797513"/>
            <a:ext cx="9257287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Supondo um sistema com: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Vazão de insuflação:			20054 kg/h (fixa) </a:t>
            </a: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 5,5706 kg/s</a:t>
            </a:r>
            <a:endParaRPr lang="pt-BR" altLang="pt-BR" sz="24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Vazão de ar externo fixa:		1948 kg/h (fixa) </a:t>
            </a: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 0,5411 kg/s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Entalpia da mistura:			42,3 a 48,4 kJ/kg (</a:t>
            </a:r>
            <a:r>
              <a:rPr lang="pt-BR" altLang="pt-BR" sz="24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alt</a:t>
            </a: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 = 750m)</a:t>
            </a:r>
            <a:endParaRPr lang="pt-BR" altLang="pt-BR" sz="2400" dirty="0">
              <a:latin typeface="Arial Narrow" panose="020B0606020202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Carga térmica sensível interna:	-10,0 a +45,0 kW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Carga térmica total:			-30,4 a + 77,1 kW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Temperatura Interna:			22 </a:t>
            </a:r>
            <a:r>
              <a:rPr lang="pt-BR" altLang="pt-BR" sz="2400" dirty="0" err="1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ºC</a:t>
            </a: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(objetivo é manter fixa)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Entalpia interna:			44,5 kJ/kg (considerada fixa)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b="1" dirty="0">
                <a:solidFill>
                  <a:srgbClr val="FF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 controle de umidade</a:t>
            </a: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674C9250-4AE3-4A5A-8E80-DD39BAF37B13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1099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24" y="1997841"/>
            <a:ext cx="1120606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Portanto: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pt-BR" altLang="pt-BR" sz="2400" baseline="-25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22 – [45,0 / (5,5706 * 1,0048)] = 14,0ºC (Resfriamento)</a:t>
            </a:r>
          </a:p>
          <a:p>
            <a:pPr marL="34290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</a:t>
            </a:r>
            <a:r>
              <a:rPr lang="pt-BR" altLang="pt-BR" sz="2400" baseline="-25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MAX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22 – [-10,0 / (5,5706 * 1,0048)] = 23,8ºC (Aquecimento)</a:t>
            </a:r>
          </a:p>
          <a:p>
            <a:pPr marL="34290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pt-BR" altLang="pt-BR" sz="2400" baseline="-25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SAÍDA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44,5 – 45,0 / 5,5706 = 36,4 kJ/kg (Resfriamento)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pt-BR" altLang="pt-BR" sz="2400" baseline="-250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SAÍDA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MAX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44,5 – (-10,0) / 5,5706 = 46,3 kJ/kg (Aquecimento)</a:t>
            </a: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D19D04D-8D5F-494E-9E2F-41310AA4E89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773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1363537"/>
            <a:ext cx="10169236" cy="4309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Aplicando esse princípio, se aumentarmos a pressão de uma determinada quantidade fixa de gás, confinada em “sistema” frigorígeno qualquer, sua temperatura irá subir e, se  reduzirmos a temperatura, a pressão também se reduz, em ambos os casos de forma previsível através de equações conhecidas.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972D2DA7-4896-4DDE-B0CE-3B37A3508769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1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298" y="716674"/>
            <a:ext cx="8439857" cy="571559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0A599981-CBBB-41A9-B2BC-D9D7CB0270F9}"/>
              </a:ext>
            </a:extLst>
          </p:cNvPr>
          <p:cNvSpPr/>
          <p:nvPr/>
        </p:nvSpPr>
        <p:spPr>
          <a:xfrm>
            <a:off x="6590625" y="2984376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4" idx="7"/>
            <a:endCxn id="10" idx="3"/>
          </p:cNvCxnSpPr>
          <p:nvPr/>
        </p:nvCxnSpPr>
        <p:spPr>
          <a:xfrm flipV="1">
            <a:off x="5067402" y="3098040"/>
            <a:ext cx="1542725" cy="14845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EFF51C7B-F600-4331-B2C2-E2EDFC948393}"/>
              </a:ext>
            </a:extLst>
          </p:cNvPr>
          <p:cNvSpPr/>
          <p:nvPr/>
        </p:nvSpPr>
        <p:spPr>
          <a:xfrm>
            <a:off x="5141648" y="4400427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D8251CA-EB96-4D44-A436-B4F3BD8AD834}"/>
              </a:ext>
            </a:extLst>
          </p:cNvPr>
          <p:cNvCxnSpPr>
            <a:cxnSpLocks/>
            <a:stCxn id="17" idx="2"/>
          </p:cNvCxnSpPr>
          <p:nvPr/>
        </p:nvCxnSpPr>
        <p:spPr>
          <a:xfrm flipV="1">
            <a:off x="3216673" y="4629706"/>
            <a:ext cx="1793783" cy="531242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F0687D04-3172-4588-87B9-9AF2E3E3CAAB}"/>
              </a:ext>
            </a:extLst>
          </p:cNvPr>
          <p:cNvSpPr/>
          <p:nvPr/>
        </p:nvSpPr>
        <p:spPr>
          <a:xfrm>
            <a:off x="3216673" y="5094365"/>
            <a:ext cx="133166" cy="1331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326E20A-C38F-491B-BB08-6084F9EAB17D}"/>
              </a:ext>
            </a:extLst>
          </p:cNvPr>
          <p:cNvSpPr/>
          <p:nvPr/>
        </p:nvSpPr>
        <p:spPr>
          <a:xfrm>
            <a:off x="4753664" y="4619650"/>
            <a:ext cx="133166" cy="1331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54EA304-71F2-4A2D-B2A3-991D735497F8}"/>
              </a:ext>
            </a:extLst>
          </p:cNvPr>
          <p:cNvCxnSpPr>
            <a:cxnSpLocks/>
          </p:cNvCxnSpPr>
          <p:nvPr/>
        </p:nvCxnSpPr>
        <p:spPr>
          <a:xfrm flipH="1">
            <a:off x="2927148" y="4377674"/>
            <a:ext cx="7628554" cy="3392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43A910A-188C-4066-B8BF-0D65932816BA}"/>
              </a:ext>
            </a:extLst>
          </p:cNvPr>
          <p:cNvCxnSpPr>
            <a:cxnSpLocks/>
          </p:cNvCxnSpPr>
          <p:nvPr/>
        </p:nvCxnSpPr>
        <p:spPr>
          <a:xfrm flipH="1">
            <a:off x="3537829" y="4638582"/>
            <a:ext cx="1460299" cy="577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3493439" y="4620826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180D8BD-249D-4EB0-94D5-8862C54BFCDC}"/>
              </a:ext>
            </a:extLst>
          </p:cNvPr>
          <p:cNvCxnSpPr>
            <a:cxnSpLocks/>
          </p:cNvCxnSpPr>
          <p:nvPr/>
        </p:nvCxnSpPr>
        <p:spPr>
          <a:xfrm flipH="1" flipV="1">
            <a:off x="2711621" y="3318533"/>
            <a:ext cx="2430571" cy="111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C229841-FB81-4E9A-AE10-1BF9E049B5FB}"/>
              </a:ext>
            </a:extLst>
          </p:cNvPr>
          <p:cNvCxnSpPr>
            <a:cxnSpLocks/>
          </p:cNvCxnSpPr>
          <p:nvPr/>
        </p:nvCxnSpPr>
        <p:spPr>
          <a:xfrm flipH="1" flipV="1">
            <a:off x="2346823" y="4112764"/>
            <a:ext cx="1119984" cy="503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e 38">
            <a:extLst>
              <a:ext uri="{FF2B5EF4-FFF2-40B4-BE49-F238E27FC236}">
                <a16:creationId xmlns:a16="http://schemas.microsoft.com/office/drawing/2014/main" id="{1601E115-235D-40FF-BCCD-5870A4285F9D}"/>
              </a:ext>
            </a:extLst>
          </p:cNvPr>
          <p:cNvSpPr/>
          <p:nvPr/>
        </p:nvSpPr>
        <p:spPr>
          <a:xfrm>
            <a:off x="3820031" y="4618607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2578999" y="4093863"/>
            <a:ext cx="1209013" cy="543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spaço Reservado para Número de Slide 4">
            <a:extLst>
              <a:ext uri="{FF2B5EF4-FFF2-40B4-BE49-F238E27FC236}">
                <a16:creationId xmlns:a16="http://schemas.microsoft.com/office/drawing/2014/main" id="{11925395-1DAF-48AF-AE1C-3372B6997DC3}"/>
              </a:ext>
            </a:extLst>
          </p:cNvPr>
          <p:cNvSpPr txBox="1">
            <a:spLocks/>
          </p:cNvSpPr>
          <p:nvPr/>
        </p:nvSpPr>
        <p:spPr>
          <a:xfrm rot="17889896">
            <a:off x="2494324" y="3719616"/>
            <a:ext cx="452258" cy="19617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dirty="0">
                <a:solidFill>
                  <a:srgbClr val="FF0000"/>
                </a:solidFill>
              </a:rPr>
              <a:t>HI</a:t>
            </a:r>
          </a:p>
        </p:txBody>
      </p:sp>
      <p:sp>
        <p:nvSpPr>
          <p:cNvPr id="50" name="Espaço Reservado para Número de Slide 4">
            <a:extLst>
              <a:ext uri="{FF2B5EF4-FFF2-40B4-BE49-F238E27FC236}">
                <a16:creationId xmlns:a16="http://schemas.microsoft.com/office/drawing/2014/main" id="{D4C2CA61-A2EF-4B1B-8AF6-09FFDC69D60F}"/>
              </a:ext>
            </a:extLst>
          </p:cNvPr>
          <p:cNvSpPr txBox="1">
            <a:spLocks/>
          </p:cNvSpPr>
          <p:nvPr/>
        </p:nvSpPr>
        <p:spPr>
          <a:xfrm rot="17889896">
            <a:off x="2301246" y="3602910"/>
            <a:ext cx="344926" cy="21893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FF0000"/>
                </a:solidFill>
                <a:sym typeface="Symbol" panose="05050102010706020507" pitchFamily="18" charset="2"/>
              </a:rPr>
              <a:t>H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B560B43E-57D9-42BE-91DE-63CCB3BD4464}"/>
              </a:ext>
            </a:extLst>
          </p:cNvPr>
          <p:cNvCxnSpPr>
            <a:cxnSpLocks/>
          </p:cNvCxnSpPr>
          <p:nvPr/>
        </p:nvCxnSpPr>
        <p:spPr>
          <a:xfrm flipV="1">
            <a:off x="2412015" y="3357929"/>
            <a:ext cx="395233" cy="777911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7402B811-9B9C-4342-8E26-170D58E727BA}"/>
              </a:ext>
            </a:extLst>
          </p:cNvPr>
          <p:cNvCxnSpPr>
            <a:cxnSpLocks/>
          </p:cNvCxnSpPr>
          <p:nvPr/>
        </p:nvCxnSpPr>
        <p:spPr>
          <a:xfrm flipV="1">
            <a:off x="2685413" y="3675213"/>
            <a:ext cx="221402" cy="434697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DEA564A7-3015-458A-9725-0F84DC38F720}"/>
              </a:ext>
            </a:extLst>
          </p:cNvPr>
          <p:cNvCxnSpPr>
            <a:cxnSpLocks/>
            <a:endCxn id="49" idx="3"/>
          </p:cNvCxnSpPr>
          <p:nvPr/>
        </p:nvCxnSpPr>
        <p:spPr>
          <a:xfrm flipH="1" flipV="1">
            <a:off x="2827188" y="3618350"/>
            <a:ext cx="2098306" cy="958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ipse 71">
            <a:extLst>
              <a:ext uri="{FF2B5EF4-FFF2-40B4-BE49-F238E27FC236}">
                <a16:creationId xmlns:a16="http://schemas.microsoft.com/office/drawing/2014/main" id="{B1C2C280-D5A2-4F3D-BE41-A8188BAC4DD5}"/>
              </a:ext>
            </a:extLst>
          </p:cNvPr>
          <p:cNvSpPr/>
          <p:nvPr/>
        </p:nvSpPr>
        <p:spPr>
          <a:xfrm>
            <a:off x="5218208" y="4619650"/>
            <a:ext cx="133166" cy="1331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0EB5FDCF-3385-4542-9206-62F174637380}"/>
              </a:ext>
            </a:extLst>
          </p:cNvPr>
          <p:cNvCxnSpPr>
            <a:cxnSpLocks/>
            <a:stCxn id="19" idx="6"/>
            <a:endCxn id="72" idx="2"/>
          </p:cNvCxnSpPr>
          <p:nvPr/>
        </p:nvCxnSpPr>
        <p:spPr>
          <a:xfrm>
            <a:off x="4886830" y="4686233"/>
            <a:ext cx="331378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65553052-DD9C-48B8-940A-A3FE1BBEFEAB}"/>
              </a:ext>
            </a:extLst>
          </p:cNvPr>
          <p:cNvSpPr/>
          <p:nvPr/>
        </p:nvSpPr>
        <p:spPr>
          <a:xfrm>
            <a:off x="4953738" y="4563121"/>
            <a:ext cx="133166" cy="13316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C3D6AC9C-1AE3-446F-B3A8-F86C705E7D40}"/>
              </a:ext>
            </a:extLst>
          </p:cNvPr>
          <p:cNvCxnSpPr>
            <a:cxnSpLocks/>
          </p:cNvCxnSpPr>
          <p:nvPr/>
        </p:nvCxnSpPr>
        <p:spPr>
          <a:xfrm flipH="1" flipV="1">
            <a:off x="3104302" y="3649870"/>
            <a:ext cx="2011120" cy="920556"/>
          </a:xfrm>
          <a:prstGeom prst="line">
            <a:avLst/>
          </a:prstGeom>
          <a:ln>
            <a:solidFill>
              <a:srgbClr val="0E3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2949156" y="3807675"/>
            <a:ext cx="1732195" cy="792883"/>
          </a:xfrm>
          <a:prstGeom prst="line">
            <a:avLst/>
          </a:prstGeom>
          <a:ln>
            <a:solidFill>
              <a:srgbClr val="0E3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>
            <a:extLst>
              <a:ext uri="{FF2B5EF4-FFF2-40B4-BE49-F238E27FC236}">
                <a16:creationId xmlns:a16="http://schemas.microsoft.com/office/drawing/2014/main" id="{EDF68BEB-C10C-47AE-B519-B1B0FF9CBEA6}"/>
              </a:ext>
            </a:extLst>
          </p:cNvPr>
          <p:cNvCxnSpPr>
            <a:cxnSpLocks/>
          </p:cNvCxnSpPr>
          <p:nvPr/>
        </p:nvCxnSpPr>
        <p:spPr>
          <a:xfrm flipH="1" flipV="1">
            <a:off x="2913662" y="3562608"/>
            <a:ext cx="2201760" cy="1007818"/>
          </a:xfrm>
          <a:prstGeom prst="line">
            <a:avLst/>
          </a:prstGeom>
          <a:ln>
            <a:solidFill>
              <a:srgbClr val="0E3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>
            <a:off x="2820892" y="3008261"/>
            <a:ext cx="452258" cy="19617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0E3554"/>
                </a:solidFill>
                <a:sym typeface="Symbol" panose="05050102010706020507" pitchFamily="18" charset="2"/>
              </a:rPr>
              <a:t></a:t>
            </a:r>
            <a:r>
              <a:rPr lang="pt-BR" dirty="0">
                <a:solidFill>
                  <a:srgbClr val="0E3554"/>
                </a:solidFill>
              </a:rPr>
              <a:t>HI</a:t>
            </a:r>
          </a:p>
        </p:txBody>
      </p:sp>
      <p:cxnSp>
        <p:nvCxnSpPr>
          <p:cNvPr id="87" name="Conector: Curvo 86">
            <a:extLst>
              <a:ext uri="{FF2B5EF4-FFF2-40B4-BE49-F238E27FC236}">
                <a16:creationId xmlns:a16="http://schemas.microsoft.com/office/drawing/2014/main" id="{78B249E8-BCAA-4C48-A216-252B4A77DA2C}"/>
              </a:ext>
            </a:extLst>
          </p:cNvPr>
          <p:cNvCxnSpPr/>
          <p:nvPr/>
        </p:nvCxnSpPr>
        <p:spPr>
          <a:xfrm rot="5400000">
            <a:off x="2816100" y="3404795"/>
            <a:ext cx="482003" cy="94402"/>
          </a:xfrm>
          <a:prstGeom prst="curvedConnector3">
            <a:avLst/>
          </a:prstGeom>
          <a:ln>
            <a:solidFill>
              <a:srgbClr val="0E355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F5FF554C-3F30-42A8-B94D-CBF0E01F203C}"/>
              </a:ext>
            </a:extLst>
          </p:cNvPr>
          <p:cNvSpPr/>
          <p:nvPr/>
        </p:nvSpPr>
        <p:spPr>
          <a:xfrm>
            <a:off x="4577893" y="4667907"/>
            <a:ext cx="133166" cy="1331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AAB669A6-FE9F-4629-B13F-C00821F4E616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742417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924" y="1397677"/>
            <a:ext cx="11206065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Então: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</a:rPr>
              <a:t>m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2400" dirty="0">
                <a:latin typeface="Arial Narrow" panose="020B0606020202030204" pitchFamily="34" charset="0"/>
              </a:rPr>
              <a:t>(</a:t>
            </a:r>
            <a:r>
              <a:rPr lang="pt-BR" altLang="pt-BR" sz="2400" dirty="0" err="1">
                <a:latin typeface="Arial Narrow" panose="020B0606020202030204" pitchFamily="34" charset="0"/>
              </a:rPr>
              <a:t>dt</a:t>
            </a:r>
            <a:r>
              <a:rPr lang="pt-BR" altLang="pt-BR" sz="2400" dirty="0">
                <a:latin typeface="Arial Narrow" panose="020B0606020202030204" pitchFamily="34" charset="0"/>
              </a:rPr>
              <a:t>)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ÁGUA GEL</a:t>
            </a:r>
            <a:r>
              <a:rPr lang="pt-BR" altLang="pt-BR" sz="2400" dirty="0">
                <a:latin typeface="Arial Narrow" panose="020B0606020202030204" pitchFamily="34" charset="0"/>
              </a:rPr>
              <a:t> 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45,0 * 860 / (11,0 – 5,5) = 7036 L/h (Resfriamento)</a:t>
            </a:r>
          </a:p>
          <a:p>
            <a:pPr marL="34290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</a:rPr>
              <a:t>m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2400" dirty="0">
                <a:latin typeface="Arial Narrow" panose="020B0606020202030204" pitchFamily="34" charset="0"/>
              </a:rPr>
              <a:t>(</a:t>
            </a:r>
            <a:r>
              <a:rPr lang="pt-BR" altLang="pt-BR" sz="2400" dirty="0" err="1">
                <a:latin typeface="Arial Narrow" panose="020B0606020202030204" pitchFamily="34" charset="0"/>
              </a:rPr>
              <a:t>dt</a:t>
            </a:r>
            <a:r>
              <a:rPr lang="pt-BR" altLang="pt-BR" sz="2400" dirty="0">
                <a:latin typeface="Arial Narrow" panose="020B0606020202030204" pitchFamily="34" charset="0"/>
              </a:rPr>
              <a:t>)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ÁGUA GEL</a:t>
            </a:r>
            <a:r>
              <a:rPr lang="pt-BR" altLang="pt-BR" sz="2400" dirty="0">
                <a:latin typeface="Arial Narrow" panose="020B0606020202030204" pitchFamily="34" charset="0"/>
              </a:rPr>
              <a:t> 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	0 L/h</a:t>
            </a:r>
          </a:p>
          <a:p>
            <a:pPr marL="34290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</a:rPr>
              <a:t>m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2400" dirty="0">
                <a:latin typeface="Arial Narrow" panose="020B0606020202030204" pitchFamily="34" charset="0"/>
              </a:rPr>
              <a:t>(</a:t>
            </a:r>
            <a:r>
              <a:rPr lang="pt-BR" altLang="pt-BR" sz="2400" dirty="0" err="1">
                <a:latin typeface="Arial Narrow" panose="020B0606020202030204" pitchFamily="34" charset="0"/>
              </a:rPr>
              <a:t>dt</a:t>
            </a:r>
            <a:r>
              <a:rPr lang="pt-BR" altLang="pt-BR" sz="2400" dirty="0">
                <a:latin typeface="Arial Narrow" panose="020B0606020202030204" pitchFamily="34" charset="0"/>
              </a:rPr>
              <a:t>)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ÁGUA QUENTE</a:t>
            </a:r>
            <a:r>
              <a:rPr lang="pt-BR" altLang="pt-BR" sz="2400" dirty="0">
                <a:latin typeface="Arial Narrow" panose="020B0606020202030204" pitchFamily="34" charset="0"/>
              </a:rPr>
              <a:t> 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10,0 * 860 / (40,0 – 34,5) = 1563 L/h (Aquecimento)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Arial Narrow" panose="020B0606020202030204" pitchFamily="34" charset="0"/>
              </a:rPr>
              <a:t>m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</a:t>
            </a:r>
            <a:r>
              <a:rPr lang="pt-BR" altLang="pt-BR" sz="2400" dirty="0">
                <a:latin typeface="Arial Narrow" panose="020B0606020202030204" pitchFamily="34" charset="0"/>
              </a:rPr>
              <a:t>(</a:t>
            </a:r>
            <a:r>
              <a:rPr lang="pt-BR" altLang="pt-BR" sz="2400" dirty="0" err="1">
                <a:latin typeface="Arial Narrow" panose="020B0606020202030204" pitchFamily="34" charset="0"/>
              </a:rPr>
              <a:t>dt</a:t>
            </a:r>
            <a:r>
              <a:rPr lang="pt-BR" altLang="pt-BR" sz="2400" dirty="0">
                <a:latin typeface="Arial Narrow" panose="020B0606020202030204" pitchFamily="34" charset="0"/>
              </a:rPr>
              <a:t>)</a:t>
            </a:r>
            <a:r>
              <a:rPr lang="pt-BR" altLang="pt-BR" sz="2400" baseline="-25000" dirty="0">
                <a:latin typeface="Arial Narrow" panose="020B0606020202030204" pitchFamily="34" charset="0"/>
              </a:rPr>
              <a:t> ÁGUA QUENTE</a:t>
            </a:r>
            <a:r>
              <a:rPr lang="pt-BR" altLang="pt-BR" sz="2400" dirty="0">
                <a:latin typeface="Arial Narrow" panose="020B0606020202030204" pitchFamily="34" charset="0"/>
              </a:rPr>
              <a:t> </a:t>
            </a:r>
            <a:r>
              <a:rPr lang="pt-BR" altLang="pt-BR" sz="2400" baseline="-250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	 0 L/h</a:t>
            </a:r>
          </a:p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Porém, sistema requer:</a:t>
            </a: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m</a:t>
            </a:r>
            <a:r>
              <a:rPr lang="pt-BR" altLang="pt-BR" sz="2400" baseline="-25000" dirty="0">
                <a:solidFill>
                  <a:srgbClr val="FFFF00"/>
                </a:solidFill>
                <a:latin typeface="Arial Narrow" panose="020B0606020202030204" pitchFamily="34" charset="0"/>
              </a:rPr>
              <a:t> </a:t>
            </a:r>
            <a:r>
              <a:rPr lang="pt-BR" altLang="pt-B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(</a:t>
            </a:r>
            <a:r>
              <a:rPr lang="pt-BR" altLang="pt-BR" sz="2400" dirty="0" err="1">
                <a:solidFill>
                  <a:srgbClr val="FFFF00"/>
                </a:solidFill>
                <a:latin typeface="Arial Narrow" panose="020B0606020202030204" pitchFamily="34" charset="0"/>
              </a:rPr>
              <a:t>dt</a:t>
            </a:r>
            <a:r>
              <a:rPr lang="pt-BR" altLang="pt-B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)</a:t>
            </a:r>
            <a:r>
              <a:rPr lang="pt-BR" altLang="pt-BR" sz="2400" baseline="-25000" dirty="0">
                <a:solidFill>
                  <a:srgbClr val="FFFF00"/>
                </a:solidFill>
                <a:latin typeface="Arial Narrow" panose="020B0606020202030204" pitchFamily="34" charset="0"/>
              </a:rPr>
              <a:t> ÁGUA QUENTE MAX:</a:t>
            </a:r>
            <a:r>
              <a:rPr lang="pt-BR" altLang="pt-BR" sz="2400" dirty="0">
                <a:solidFill>
                  <a:srgbClr val="FFFF00"/>
                </a:solidFill>
                <a:latin typeface="Arial Narrow" panose="020B0606020202030204" pitchFamily="34" charset="0"/>
              </a:rPr>
              <a:t>		</a:t>
            </a: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4746 L/h (cargas parciais </a:t>
            </a: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 </a:t>
            </a: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30,35 kW </a:t>
            </a:r>
            <a:r>
              <a:rPr lang="pt-BR" altLang="pt-BR" sz="2400" dirty="0" err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Reaquec</a:t>
            </a: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.)</a:t>
            </a:r>
            <a:endParaRPr lang="pt-BR" altLang="pt-BR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1E42A5C6-7725-4FCA-8842-9A181CA17CA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18397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52" y="716674"/>
            <a:ext cx="8439857" cy="5715599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0A599981-CBBB-41A9-B2BC-D9D7CB0270F9}"/>
              </a:ext>
            </a:extLst>
          </p:cNvPr>
          <p:cNvSpPr/>
          <p:nvPr/>
        </p:nvSpPr>
        <p:spPr>
          <a:xfrm>
            <a:off x="5843279" y="2984376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4" idx="7"/>
            <a:endCxn id="10" idx="3"/>
          </p:cNvCxnSpPr>
          <p:nvPr/>
        </p:nvCxnSpPr>
        <p:spPr>
          <a:xfrm flipV="1">
            <a:off x="4320056" y="3098040"/>
            <a:ext cx="1542725" cy="148458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EFF51C7B-F600-4331-B2C2-E2EDFC948393}"/>
              </a:ext>
            </a:extLst>
          </p:cNvPr>
          <p:cNvSpPr/>
          <p:nvPr/>
        </p:nvSpPr>
        <p:spPr>
          <a:xfrm>
            <a:off x="4394302" y="4400427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54EA304-71F2-4A2D-B2A3-991D735497F8}"/>
              </a:ext>
            </a:extLst>
          </p:cNvPr>
          <p:cNvCxnSpPr>
            <a:cxnSpLocks/>
          </p:cNvCxnSpPr>
          <p:nvPr/>
        </p:nvCxnSpPr>
        <p:spPr>
          <a:xfrm flipH="1">
            <a:off x="2179802" y="4377674"/>
            <a:ext cx="7628554" cy="3392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43A910A-188C-4066-B8BF-0D65932816BA}"/>
              </a:ext>
            </a:extLst>
          </p:cNvPr>
          <p:cNvCxnSpPr>
            <a:cxnSpLocks/>
          </p:cNvCxnSpPr>
          <p:nvPr/>
        </p:nvCxnSpPr>
        <p:spPr>
          <a:xfrm flipH="1">
            <a:off x="2790483" y="4638582"/>
            <a:ext cx="1460299" cy="577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2746093" y="4620826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180D8BD-249D-4EB0-94D5-8862C54BFCDC}"/>
              </a:ext>
            </a:extLst>
          </p:cNvPr>
          <p:cNvCxnSpPr>
            <a:cxnSpLocks/>
          </p:cNvCxnSpPr>
          <p:nvPr/>
        </p:nvCxnSpPr>
        <p:spPr>
          <a:xfrm flipH="1" flipV="1">
            <a:off x="1964275" y="3318533"/>
            <a:ext cx="2430571" cy="111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EC229841-FB81-4E9A-AE10-1BF9E049B5FB}"/>
              </a:ext>
            </a:extLst>
          </p:cNvPr>
          <p:cNvCxnSpPr>
            <a:cxnSpLocks/>
          </p:cNvCxnSpPr>
          <p:nvPr/>
        </p:nvCxnSpPr>
        <p:spPr>
          <a:xfrm flipH="1" flipV="1">
            <a:off x="1599477" y="4112764"/>
            <a:ext cx="1119984" cy="5030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Elipse 38">
            <a:extLst>
              <a:ext uri="{FF2B5EF4-FFF2-40B4-BE49-F238E27FC236}">
                <a16:creationId xmlns:a16="http://schemas.microsoft.com/office/drawing/2014/main" id="{1601E115-235D-40FF-BCCD-5870A4285F9D}"/>
              </a:ext>
            </a:extLst>
          </p:cNvPr>
          <p:cNvSpPr/>
          <p:nvPr/>
        </p:nvSpPr>
        <p:spPr>
          <a:xfrm>
            <a:off x="3794345" y="4579172"/>
            <a:ext cx="133166" cy="13316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1831653" y="4093863"/>
            <a:ext cx="1209013" cy="5433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Espaço Reservado para Número de Slide 4">
            <a:extLst>
              <a:ext uri="{FF2B5EF4-FFF2-40B4-BE49-F238E27FC236}">
                <a16:creationId xmlns:a16="http://schemas.microsoft.com/office/drawing/2014/main" id="{11925395-1DAF-48AF-AE1C-3372B6997DC3}"/>
              </a:ext>
            </a:extLst>
          </p:cNvPr>
          <p:cNvSpPr txBox="1">
            <a:spLocks/>
          </p:cNvSpPr>
          <p:nvPr/>
        </p:nvSpPr>
        <p:spPr>
          <a:xfrm rot="17889896">
            <a:off x="1071602" y="3737380"/>
            <a:ext cx="618447" cy="19617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051A5D"/>
                </a:solidFill>
                <a:sym typeface="Symbol" panose="05050102010706020507" pitchFamily="18" charset="2"/>
              </a:rPr>
              <a:t></a:t>
            </a:r>
            <a:r>
              <a:rPr lang="pt-BR" dirty="0">
                <a:solidFill>
                  <a:srgbClr val="0E3554"/>
                </a:solidFill>
              </a:rPr>
              <a:t>H</a:t>
            </a:r>
            <a:r>
              <a:rPr lang="pt-BR" baseline="-25000" dirty="0">
                <a:solidFill>
                  <a:srgbClr val="0E3554"/>
                </a:solidFill>
              </a:rPr>
              <a:t>REAQ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0" name="Espaço Reservado para Número de Slide 4">
            <a:extLst>
              <a:ext uri="{FF2B5EF4-FFF2-40B4-BE49-F238E27FC236}">
                <a16:creationId xmlns:a16="http://schemas.microsoft.com/office/drawing/2014/main" id="{D4C2CA61-A2EF-4B1B-8AF6-09FFDC69D60F}"/>
              </a:ext>
            </a:extLst>
          </p:cNvPr>
          <p:cNvSpPr txBox="1">
            <a:spLocks/>
          </p:cNvSpPr>
          <p:nvPr/>
        </p:nvSpPr>
        <p:spPr>
          <a:xfrm rot="17889896">
            <a:off x="1553900" y="3602910"/>
            <a:ext cx="344926" cy="21893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FF0000"/>
                </a:solidFill>
                <a:sym typeface="Symbol" panose="05050102010706020507" pitchFamily="18" charset="2"/>
              </a:rPr>
              <a:t>H</a:t>
            </a:r>
            <a:endParaRPr lang="pt-BR" dirty="0">
              <a:solidFill>
                <a:srgbClr val="FF0000"/>
              </a:solidFill>
            </a:endParaRP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B560B43E-57D9-42BE-91DE-63CCB3BD4464}"/>
              </a:ext>
            </a:extLst>
          </p:cNvPr>
          <p:cNvCxnSpPr>
            <a:cxnSpLocks/>
          </p:cNvCxnSpPr>
          <p:nvPr/>
        </p:nvCxnSpPr>
        <p:spPr>
          <a:xfrm flipV="1">
            <a:off x="1664669" y="3357929"/>
            <a:ext cx="395233" cy="777911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7402B811-9B9C-4342-8E26-170D58E727BA}"/>
              </a:ext>
            </a:extLst>
          </p:cNvPr>
          <p:cNvCxnSpPr>
            <a:cxnSpLocks/>
          </p:cNvCxnSpPr>
          <p:nvPr/>
        </p:nvCxnSpPr>
        <p:spPr>
          <a:xfrm flipV="1">
            <a:off x="1926022" y="3836921"/>
            <a:ext cx="151085" cy="296639"/>
          </a:xfrm>
          <a:prstGeom prst="line">
            <a:avLst/>
          </a:prstGeom>
          <a:ln>
            <a:solidFill>
              <a:srgbClr val="0E3554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DEA564A7-3015-458A-9725-0F84DC38F720}"/>
              </a:ext>
            </a:extLst>
          </p:cNvPr>
          <p:cNvCxnSpPr>
            <a:cxnSpLocks/>
          </p:cNvCxnSpPr>
          <p:nvPr/>
        </p:nvCxnSpPr>
        <p:spPr>
          <a:xfrm flipH="1" flipV="1">
            <a:off x="2090244" y="3620272"/>
            <a:ext cx="2098306" cy="958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65553052-DD9C-48B8-940A-A3FE1BBEFEAB}"/>
              </a:ext>
            </a:extLst>
          </p:cNvPr>
          <p:cNvSpPr/>
          <p:nvPr/>
        </p:nvSpPr>
        <p:spPr>
          <a:xfrm>
            <a:off x="4206392" y="4563121"/>
            <a:ext cx="133166" cy="13316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1990158" y="3791452"/>
            <a:ext cx="1777555" cy="808706"/>
          </a:xfrm>
          <a:prstGeom prst="line">
            <a:avLst/>
          </a:prstGeom>
          <a:ln>
            <a:solidFill>
              <a:srgbClr val="0E35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 rot="18022588">
            <a:off x="1467714" y="3324535"/>
            <a:ext cx="387740" cy="196176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87" name="Conector: Curvo 86">
            <a:extLst>
              <a:ext uri="{FF2B5EF4-FFF2-40B4-BE49-F238E27FC236}">
                <a16:creationId xmlns:a16="http://schemas.microsoft.com/office/drawing/2014/main" id="{78B249E8-BCAA-4C48-A216-252B4A77DA2C}"/>
              </a:ext>
            </a:extLst>
          </p:cNvPr>
          <p:cNvCxnSpPr>
            <a:cxnSpLocks/>
          </p:cNvCxnSpPr>
          <p:nvPr/>
        </p:nvCxnSpPr>
        <p:spPr>
          <a:xfrm>
            <a:off x="1484728" y="3876035"/>
            <a:ext cx="470800" cy="90399"/>
          </a:xfrm>
          <a:prstGeom prst="curvedConnector3">
            <a:avLst/>
          </a:prstGeom>
          <a:ln>
            <a:solidFill>
              <a:srgbClr val="0E355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>
            <a:extLst>
              <a:ext uri="{FF2B5EF4-FFF2-40B4-BE49-F238E27FC236}">
                <a16:creationId xmlns:a16="http://schemas.microsoft.com/office/drawing/2014/main" id="{C326E20A-C38F-491B-BB08-6084F9EAB17D}"/>
              </a:ext>
            </a:extLst>
          </p:cNvPr>
          <p:cNvSpPr/>
          <p:nvPr/>
        </p:nvSpPr>
        <p:spPr>
          <a:xfrm>
            <a:off x="3052449" y="4612069"/>
            <a:ext cx="133166" cy="133166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: Curvo 42">
            <a:extLst>
              <a:ext uri="{FF2B5EF4-FFF2-40B4-BE49-F238E27FC236}">
                <a16:creationId xmlns:a16="http://schemas.microsoft.com/office/drawing/2014/main" id="{507AD3C3-44D8-4195-86B1-E57BA1DFE4B8}"/>
              </a:ext>
            </a:extLst>
          </p:cNvPr>
          <p:cNvCxnSpPr>
            <a:cxnSpLocks/>
          </p:cNvCxnSpPr>
          <p:nvPr/>
        </p:nvCxnSpPr>
        <p:spPr>
          <a:xfrm>
            <a:off x="1742184" y="3464491"/>
            <a:ext cx="345948" cy="26755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F138AE8-C6A9-45C3-8CE6-1132426575E9}"/>
              </a:ext>
            </a:extLst>
          </p:cNvPr>
          <p:cNvCxnSpPr>
            <a:cxnSpLocks/>
          </p:cNvCxnSpPr>
          <p:nvPr/>
        </p:nvCxnSpPr>
        <p:spPr>
          <a:xfrm flipV="1">
            <a:off x="2075145" y="3652433"/>
            <a:ext cx="85947" cy="187899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1">
            <a:extLst>
              <a:ext uri="{FF2B5EF4-FFF2-40B4-BE49-F238E27FC236}">
                <a16:creationId xmlns:a16="http://schemas.microsoft.com/office/drawing/2014/main" id="{1ECC9C3E-E16F-40E1-9930-18A084959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8841" y="2450771"/>
            <a:ext cx="217565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Condição 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Projeto</a:t>
            </a:r>
          </a:p>
        </p:txBody>
      </p:sp>
      <p:sp>
        <p:nvSpPr>
          <p:cNvPr id="29" name="Espaço Reservado para Número de Slide 4">
            <a:extLst>
              <a:ext uri="{FF2B5EF4-FFF2-40B4-BE49-F238E27FC236}">
                <a16:creationId xmlns:a16="http://schemas.microsoft.com/office/drawing/2014/main" id="{7D6FC1A8-5117-46AF-94DC-762D4DF945E2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1010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6170515" y="1508484"/>
            <a:ext cx="2314524" cy="223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43A910A-188C-4066-B8BF-0D65932816BA}"/>
              </a:ext>
            </a:extLst>
          </p:cNvPr>
          <p:cNvCxnSpPr>
            <a:cxnSpLocks/>
          </p:cNvCxnSpPr>
          <p:nvPr/>
        </p:nvCxnSpPr>
        <p:spPr>
          <a:xfrm flipH="1">
            <a:off x="3945616" y="3797475"/>
            <a:ext cx="2145449" cy="847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3853686" y="3818257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2536917" y="2997182"/>
            <a:ext cx="1776264" cy="798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2686272" y="2755163"/>
            <a:ext cx="2224604" cy="993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 rot="18022588">
            <a:off x="2252085" y="2654416"/>
            <a:ext cx="569662" cy="28821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6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sz="160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F138AE8-C6A9-45C3-8CE6-1132426575E9}"/>
              </a:ext>
            </a:extLst>
          </p:cNvPr>
          <p:cNvCxnSpPr>
            <a:cxnSpLocks/>
          </p:cNvCxnSpPr>
          <p:nvPr/>
        </p:nvCxnSpPr>
        <p:spPr>
          <a:xfrm flipV="1">
            <a:off x="2623136" y="2778581"/>
            <a:ext cx="126272" cy="27605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6322973" y="3472588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8467012" y="1403415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F86BD69A-04E3-4145-ABAB-0B07F712D431}"/>
              </a:ext>
            </a:extLst>
          </p:cNvPr>
          <p:cNvSpPr/>
          <p:nvPr/>
        </p:nvSpPr>
        <p:spPr>
          <a:xfrm>
            <a:off x="4368304" y="3798775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</p:cNvCxnSpPr>
          <p:nvPr/>
        </p:nvCxnSpPr>
        <p:spPr>
          <a:xfrm>
            <a:off x="5079619" y="3860323"/>
            <a:ext cx="101134" cy="230235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spaço Reservado para Número de Slide 4">
            <a:extLst>
              <a:ext uri="{FF2B5EF4-FFF2-40B4-BE49-F238E27FC236}">
                <a16:creationId xmlns:a16="http://schemas.microsoft.com/office/drawing/2014/main" id="{2180B5CD-C972-413B-B5FE-F95EFD083A56}"/>
              </a:ext>
            </a:extLst>
          </p:cNvPr>
          <p:cNvSpPr txBox="1">
            <a:spLocks/>
          </p:cNvSpPr>
          <p:nvPr/>
        </p:nvSpPr>
        <p:spPr>
          <a:xfrm>
            <a:off x="4910876" y="6101552"/>
            <a:ext cx="506760" cy="3216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17,1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5349953" y="3176935"/>
            <a:ext cx="506760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68%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95" y="1710313"/>
            <a:ext cx="2551503" cy="337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opera com carga muito baixa: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TBS baixo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 alto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Válvula irá fechar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>
            <a:off x="4610100" y="3521869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BF9B1C9-00AF-4136-AAE5-E8ACA82F7977}"/>
              </a:ext>
            </a:extLst>
          </p:cNvPr>
          <p:cNvSpPr/>
          <p:nvPr/>
        </p:nvSpPr>
        <p:spPr>
          <a:xfrm>
            <a:off x="5007162" y="3756340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spaço Reservado para Número de Slide 4">
            <a:extLst>
              <a:ext uri="{FF2B5EF4-FFF2-40B4-BE49-F238E27FC236}">
                <a16:creationId xmlns:a16="http://schemas.microsoft.com/office/drawing/2014/main" id="{04B8E019-C4C4-404D-A3B6-A9FD1C961393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435613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CE241FE-9674-4048-BFA1-898415FB01FC}"/>
              </a:ext>
            </a:extLst>
          </p:cNvPr>
          <p:cNvCxnSpPr>
            <a:cxnSpLocks/>
          </p:cNvCxnSpPr>
          <p:nvPr/>
        </p:nvCxnSpPr>
        <p:spPr>
          <a:xfrm flipH="1">
            <a:off x="4714595" y="3463939"/>
            <a:ext cx="2145449" cy="847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28" idx="7"/>
            <a:endCxn id="34" idx="3"/>
          </p:cNvCxnSpPr>
          <p:nvPr/>
        </p:nvCxnSpPr>
        <p:spPr>
          <a:xfrm flipV="1">
            <a:off x="6170515" y="1508484"/>
            <a:ext cx="2314524" cy="1944394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4961442" y="3474599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3627104" y="2652113"/>
            <a:ext cx="1776264" cy="798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3776459" y="2410094"/>
            <a:ext cx="2224604" cy="993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 rot="18022588">
            <a:off x="3342272" y="2309347"/>
            <a:ext cx="569662" cy="28821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6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sz="160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F138AE8-C6A9-45C3-8CE6-1132426575E9}"/>
              </a:ext>
            </a:extLst>
          </p:cNvPr>
          <p:cNvCxnSpPr>
            <a:cxnSpLocks/>
          </p:cNvCxnSpPr>
          <p:nvPr/>
        </p:nvCxnSpPr>
        <p:spPr>
          <a:xfrm flipV="1">
            <a:off x="3713323" y="2433512"/>
            <a:ext cx="126272" cy="27605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8467012" y="1403415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</p:cNvCxnSpPr>
          <p:nvPr/>
        </p:nvCxnSpPr>
        <p:spPr>
          <a:xfrm>
            <a:off x="6126994" y="3501667"/>
            <a:ext cx="112115" cy="2644953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5080134" y="3903604"/>
            <a:ext cx="506760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57%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95" y="1225565"/>
            <a:ext cx="2551503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opera com carga muito baixa: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TBS atendido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 alto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Falta carga na serpentina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 busca equilíbrio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>
            <a:off x="5546326" y="3311124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BF9B1C9-00AF-4136-AAE5-E8ACA82F7977}"/>
              </a:ext>
            </a:extLst>
          </p:cNvPr>
          <p:cNvSpPr/>
          <p:nvPr/>
        </p:nvSpPr>
        <p:spPr>
          <a:xfrm>
            <a:off x="5007162" y="3721172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5384304" y="3472588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6608749-FE4F-442B-86D4-C45EE0D21F34}"/>
              </a:ext>
            </a:extLst>
          </p:cNvPr>
          <p:cNvSpPr/>
          <p:nvPr/>
        </p:nvSpPr>
        <p:spPr>
          <a:xfrm>
            <a:off x="6065446" y="3434851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7ACDD1A-96BB-4002-AC60-1C0BE33CCBA3}"/>
              </a:ext>
            </a:extLst>
          </p:cNvPr>
          <p:cNvSpPr/>
          <p:nvPr/>
        </p:nvSpPr>
        <p:spPr>
          <a:xfrm>
            <a:off x="5476612" y="3464379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spaço Reservado para Número de Slide 4">
            <a:extLst>
              <a:ext uri="{FF2B5EF4-FFF2-40B4-BE49-F238E27FC236}">
                <a16:creationId xmlns:a16="http://schemas.microsoft.com/office/drawing/2014/main" id="{0CDF1A61-69DF-464B-B8B5-0DCE6F58F54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11727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CE241FE-9674-4048-BFA1-898415FB01FC}"/>
              </a:ext>
            </a:extLst>
          </p:cNvPr>
          <p:cNvCxnSpPr>
            <a:cxnSpLocks/>
          </p:cNvCxnSpPr>
          <p:nvPr/>
        </p:nvCxnSpPr>
        <p:spPr>
          <a:xfrm flipH="1">
            <a:off x="4314825" y="3463939"/>
            <a:ext cx="2545220" cy="10057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28" idx="7"/>
            <a:endCxn id="34" idx="3"/>
          </p:cNvCxnSpPr>
          <p:nvPr/>
        </p:nvCxnSpPr>
        <p:spPr>
          <a:xfrm flipV="1">
            <a:off x="5519526" y="1508484"/>
            <a:ext cx="2965513" cy="196080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4287103" y="349295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2955074" y="2642754"/>
            <a:ext cx="1776264" cy="798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3104429" y="2400735"/>
            <a:ext cx="2224604" cy="993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 rot="18022588">
            <a:off x="2670242" y="2299988"/>
            <a:ext cx="569662" cy="28821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6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sz="160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F138AE8-C6A9-45C3-8CE6-1132426575E9}"/>
              </a:ext>
            </a:extLst>
          </p:cNvPr>
          <p:cNvCxnSpPr>
            <a:cxnSpLocks/>
          </p:cNvCxnSpPr>
          <p:nvPr/>
        </p:nvCxnSpPr>
        <p:spPr>
          <a:xfrm flipV="1">
            <a:off x="3041293" y="2424153"/>
            <a:ext cx="126272" cy="27605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8467012" y="1403415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</p:cNvCxnSpPr>
          <p:nvPr/>
        </p:nvCxnSpPr>
        <p:spPr>
          <a:xfrm>
            <a:off x="5526356" y="3511644"/>
            <a:ext cx="112115" cy="2644953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4700191" y="3762527"/>
            <a:ext cx="441483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68%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924" y="1150621"/>
            <a:ext cx="2800006" cy="484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opera com carga muito baixa e procura mais carga, desumidificando o ar: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TBS volta a ficar baixo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 UR alto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Válvula fecha ainda mais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>
            <a:off x="5109303" y="3195806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5868954" y="3126434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16608749-FE4F-442B-86D4-C45EE0D21F34}"/>
              </a:ext>
            </a:extLst>
          </p:cNvPr>
          <p:cNvSpPr/>
          <p:nvPr/>
        </p:nvSpPr>
        <p:spPr>
          <a:xfrm>
            <a:off x="5414457" y="3451266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7ACDD1A-96BB-4002-AC60-1C0BE33CCBA3}"/>
              </a:ext>
            </a:extLst>
          </p:cNvPr>
          <p:cNvSpPr/>
          <p:nvPr/>
        </p:nvSpPr>
        <p:spPr>
          <a:xfrm>
            <a:off x="4825623" y="348079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23A425A-36EC-4161-B274-4C887F0F7BCF}"/>
              </a:ext>
            </a:extLst>
          </p:cNvPr>
          <p:cNvSpPr/>
          <p:nvPr/>
        </p:nvSpPr>
        <p:spPr>
          <a:xfrm>
            <a:off x="5464916" y="345126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spaço Reservado para Número de Slide 4">
            <a:extLst>
              <a:ext uri="{FF2B5EF4-FFF2-40B4-BE49-F238E27FC236}">
                <a16:creationId xmlns:a16="http://schemas.microsoft.com/office/drawing/2014/main" id="{B97883B9-790D-4FFB-A9D5-FC87C77EA956}"/>
              </a:ext>
            </a:extLst>
          </p:cNvPr>
          <p:cNvSpPr txBox="1">
            <a:spLocks/>
          </p:cNvSpPr>
          <p:nvPr/>
        </p:nvSpPr>
        <p:spPr>
          <a:xfrm>
            <a:off x="5329033" y="6055796"/>
            <a:ext cx="506760" cy="3216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19,2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3" name="Espaço Reservado para Número de Slide 4">
            <a:extLst>
              <a:ext uri="{FF2B5EF4-FFF2-40B4-BE49-F238E27FC236}">
                <a16:creationId xmlns:a16="http://schemas.microsoft.com/office/drawing/2014/main" id="{BB1435C5-0E96-45C5-B0D7-541E268EAFBB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30664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CE241FE-9674-4048-BFA1-898415FB01FC}"/>
              </a:ext>
            </a:extLst>
          </p:cNvPr>
          <p:cNvCxnSpPr>
            <a:cxnSpLocks/>
          </p:cNvCxnSpPr>
          <p:nvPr/>
        </p:nvCxnSpPr>
        <p:spPr>
          <a:xfrm flipH="1">
            <a:off x="5022850" y="3193907"/>
            <a:ext cx="1106148" cy="435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31" idx="7"/>
            <a:endCxn id="34" idx="3"/>
          </p:cNvCxnSpPr>
          <p:nvPr/>
        </p:nvCxnSpPr>
        <p:spPr>
          <a:xfrm flipV="1">
            <a:off x="6151729" y="1508484"/>
            <a:ext cx="2333310" cy="163713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4945449" y="3170773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8467012" y="1403415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6108208" y="3250692"/>
            <a:ext cx="139414" cy="2905905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4888434" y="3771099"/>
            <a:ext cx="441483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63%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95" y="2195061"/>
            <a:ext cx="2551503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opera com carga muito baixa: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TBS ATENDIDO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 alto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 rot="21382325">
            <a:off x="5297546" y="3204378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6443136" y="2829014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7ACDD1A-96BB-4002-AC60-1C0BE33CCBA3}"/>
              </a:ext>
            </a:extLst>
          </p:cNvPr>
          <p:cNvSpPr/>
          <p:nvPr/>
        </p:nvSpPr>
        <p:spPr>
          <a:xfrm>
            <a:off x="6046660" y="312759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23A425A-36EC-4161-B274-4C887F0F7BCF}"/>
              </a:ext>
            </a:extLst>
          </p:cNvPr>
          <p:cNvSpPr/>
          <p:nvPr/>
        </p:nvSpPr>
        <p:spPr>
          <a:xfrm>
            <a:off x="5440862" y="315717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CCD2B486-EC9C-4B93-A9EB-4D5EC6175A2A}"/>
              </a:ext>
            </a:extLst>
          </p:cNvPr>
          <p:cNvCxnSpPr>
            <a:cxnSpLocks/>
          </p:cNvCxnSpPr>
          <p:nvPr/>
        </p:nvCxnSpPr>
        <p:spPr>
          <a:xfrm flipH="1" flipV="1">
            <a:off x="3980849" y="1728717"/>
            <a:ext cx="2430571" cy="111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9EBB2D1-8232-45BF-9895-F7ADAB90EC18}"/>
              </a:ext>
            </a:extLst>
          </p:cNvPr>
          <p:cNvCxnSpPr>
            <a:cxnSpLocks/>
          </p:cNvCxnSpPr>
          <p:nvPr/>
        </p:nvCxnSpPr>
        <p:spPr>
          <a:xfrm flipH="1" flipV="1">
            <a:off x="3763681" y="2585650"/>
            <a:ext cx="1259902" cy="556978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EB63BD04-BCF9-4B28-B229-CB754D4985A3}"/>
              </a:ext>
            </a:extLst>
          </p:cNvPr>
          <p:cNvCxnSpPr>
            <a:cxnSpLocks/>
          </p:cNvCxnSpPr>
          <p:nvPr/>
        </p:nvCxnSpPr>
        <p:spPr>
          <a:xfrm flipV="1">
            <a:off x="3634131" y="1768114"/>
            <a:ext cx="442345" cy="870637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A66E44DC-5FF0-4F43-B4C1-BA1274212657}"/>
              </a:ext>
            </a:extLst>
          </p:cNvPr>
          <p:cNvCxnSpPr>
            <a:cxnSpLocks/>
          </p:cNvCxnSpPr>
          <p:nvPr/>
        </p:nvCxnSpPr>
        <p:spPr>
          <a:xfrm flipH="1" flipV="1">
            <a:off x="3577409" y="2606105"/>
            <a:ext cx="1326184" cy="58628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3FD5472B-862D-4059-879C-230E832259AC}"/>
              </a:ext>
            </a:extLst>
          </p:cNvPr>
          <p:cNvCxnSpPr>
            <a:cxnSpLocks/>
          </p:cNvCxnSpPr>
          <p:nvPr/>
        </p:nvCxnSpPr>
        <p:spPr>
          <a:xfrm flipV="1">
            <a:off x="4094801" y="1978554"/>
            <a:ext cx="395233" cy="777911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ço Reservado para Número de Slide 4">
            <a:extLst>
              <a:ext uri="{FF2B5EF4-FFF2-40B4-BE49-F238E27FC236}">
                <a16:creationId xmlns:a16="http://schemas.microsoft.com/office/drawing/2014/main" id="{89C8C8B6-6640-4AFE-8AD3-1DE8D6801693}"/>
              </a:ext>
            </a:extLst>
          </p:cNvPr>
          <p:cNvSpPr txBox="1">
            <a:spLocks/>
          </p:cNvSpPr>
          <p:nvPr/>
        </p:nvSpPr>
        <p:spPr>
          <a:xfrm rot="17607044">
            <a:off x="3394145" y="2010982"/>
            <a:ext cx="650321" cy="218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H’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68" name="Espaço Reservado para Número de Slide 4">
            <a:extLst>
              <a:ext uri="{FF2B5EF4-FFF2-40B4-BE49-F238E27FC236}">
                <a16:creationId xmlns:a16="http://schemas.microsoft.com/office/drawing/2014/main" id="{CD1064EB-DD6C-44C5-99C7-D1D4FC44F4CE}"/>
              </a:ext>
            </a:extLst>
          </p:cNvPr>
          <p:cNvSpPr txBox="1">
            <a:spLocks/>
          </p:cNvSpPr>
          <p:nvPr/>
        </p:nvSpPr>
        <p:spPr>
          <a:xfrm rot="17607044">
            <a:off x="3810702" y="2167962"/>
            <a:ext cx="681336" cy="218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H</a:t>
            </a:r>
            <a:r>
              <a:rPr lang="pt-BR" sz="1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PROJ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4" name="Espaço Reservado para Número de Slide 4">
            <a:extLst>
              <a:ext uri="{FF2B5EF4-FFF2-40B4-BE49-F238E27FC236}">
                <a16:creationId xmlns:a16="http://schemas.microsoft.com/office/drawing/2014/main" id="{EFAEC16F-0892-40BA-BB79-71E15AF41420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64578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DBC3B306-F376-4057-B331-76DE1B220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36" y="2113255"/>
            <a:ext cx="10563914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Sem reaquecimento a nova condição de equilíbrio requer ~105% da carga térmica de pico do projeto, porém: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não satisfaz UR requerida 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causa umidade absoluta elevada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Consome mais água gelada ou devolve </a:t>
            </a: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maior para o chiller.</a:t>
            </a:r>
            <a:endParaRPr lang="pt-BR" altLang="pt-BR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D65555B6-60E1-4176-8DE8-D5C31E77794E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790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CE241FE-9674-4048-BFA1-898415FB01FC}"/>
              </a:ext>
            </a:extLst>
          </p:cNvPr>
          <p:cNvCxnSpPr>
            <a:cxnSpLocks/>
          </p:cNvCxnSpPr>
          <p:nvPr/>
        </p:nvCxnSpPr>
        <p:spPr>
          <a:xfrm flipH="1">
            <a:off x="5022850" y="3193907"/>
            <a:ext cx="1106148" cy="4350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31" idx="7"/>
            <a:endCxn id="34" idx="3"/>
          </p:cNvCxnSpPr>
          <p:nvPr/>
        </p:nvCxnSpPr>
        <p:spPr>
          <a:xfrm flipV="1">
            <a:off x="6151729" y="1551494"/>
            <a:ext cx="1401154" cy="1594129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4945449" y="3170773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7534856" y="1446425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6108208" y="3250692"/>
            <a:ext cx="139414" cy="2905905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4888434" y="3771099"/>
            <a:ext cx="441483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63%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643" y="1057747"/>
            <a:ext cx="2769817" cy="521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encontra novo ponto de equilíbrio, horas depois, porém, com: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TBS baixo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 alto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Consumo igual ao projetado, com desempenho ruim.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 rot="21382325">
            <a:off x="5297546" y="3204378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6277395" y="2875271"/>
            <a:ext cx="123096" cy="12309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57ACDD1A-96BB-4002-AC60-1C0BE33CCBA3}"/>
              </a:ext>
            </a:extLst>
          </p:cNvPr>
          <p:cNvSpPr/>
          <p:nvPr/>
        </p:nvSpPr>
        <p:spPr>
          <a:xfrm>
            <a:off x="6046660" y="312759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lipse 37">
            <a:extLst>
              <a:ext uri="{FF2B5EF4-FFF2-40B4-BE49-F238E27FC236}">
                <a16:creationId xmlns:a16="http://schemas.microsoft.com/office/drawing/2014/main" id="{623A425A-36EC-4161-B274-4C887F0F7BCF}"/>
              </a:ext>
            </a:extLst>
          </p:cNvPr>
          <p:cNvSpPr/>
          <p:nvPr/>
        </p:nvSpPr>
        <p:spPr>
          <a:xfrm>
            <a:off x="5440862" y="315717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CCD2B486-EC9C-4B93-A9EB-4D5EC6175A2A}"/>
              </a:ext>
            </a:extLst>
          </p:cNvPr>
          <p:cNvCxnSpPr>
            <a:cxnSpLocks/>
          </p:cNvCxnSpPr>
          <p:nvPr/>
        </p:nvCxnSpPr>
        <p:spPr>
          <a:xfrm flipH="1" flipV="1">
            <a:off x="3817051" y="1775234"/>
            <a:ext cx="2430571" cy="1115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>
            <a:extLst>
              <a:ext uri="{FF2B5EF4-FFF2-40B4-BE49-F238E27FC236}">
                <a16:creationId xmlns:a16="http://schemas.microsoft.com/office/drawing/2014/main" id="{39EBB2D1-8232-45BF-9895-F7ADAB90EC18}"/>
              </a:ext>
            </a:extLst>
          </p:cNvPr>
          <p:cNvCxnSpPr>
            <a:cxnSpLocks/>
          </p:cNvCxnSpPr>
          <p:nvPr/>
        </p:nvCxnSpPr>
        <p:spPr>
          <a:xfrm flipH="1" flipV="1">
            <a:off x="3337696" y="2506946"/>
            <a:ext cx="1550223" cy="680308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EB63BD04-BCF9-4B28-B229-CB754D4985A3}"/>
              </a:ext>
            </a:extLst>
          </p:cNvPr>
          <p:cNvCxnSpPr>
            <a:cxnSpLocks/>
          </p:cNvCxnSpPr>
          <p:nvPr/>
        </p:nvCxnSpPr>
        <p:spPr>
          <a:xfrm flipV="1">
            <a:off x="3519763" y="1814632"/>
            <a:ext cx="392915" cy="764214"/>
          </a:xfrm>
          <a:prstGeom prst="line">
            <a:avLst/>
          </a:prstGeom>
          <a:ln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3FD5472B-862D-4059-879C-230E832259AC}"/>
              </a:ext>
            </a:extLst>
          </p:cNvPr>
          <p:cNvCxnSpPr>
            <a:cxnSpLocks/>
          </p:cNvCxnSpPr>
          <p:nvPr/>
        </p:nvCxnSpPr>
        <p:spPr>
          <a:xfrm flipV="1">
            <a:off x="3903431" y="1993552"/>
            <a:ext cx="395233" cy="777911"/>
          </a:xfrm>
          <a:prstGeom prst="line">
            <a:avLst/>
          </a:prstGeom>
          <a:ln>
            <a:solidFill>
              <a:srgbClr val="FF0000"/>
            </a:solidFill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ço Reservado para Número de Slide 4">
            <a:extLst>
              <a:ext uri="{FF2B5EF4-FFF2-40B4-BE49-F238E27FC236}">
                <a16:creationId xmlns:a16="http://schemas.microsoft.com/office/drawing/2014/main" id="{89C8C8B6-6640-4AFE-8AD3-1DE8D6801693}"/>
              </a:ext>
            </a:extLst>
          </p:cNvPr>
          <p:cNvSpPr txBox="1">
            <a:spLocks/>
          </p:cNvSpPr>
          <p:nvPr/>
        </p:nvSpPr>
        <p:spPr>
          <a:xfrm rot="17607044">
            <a:off x="3230347" y="2057499"/>
            <a:ext cx="650321" cy="218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H’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68" name="Espaço Reservado para Número de Slide 4">
            <a:extLst>
              <a:ext uri="{FF2B5EF4-FFF2-40B4-BE49-F238E27FC236}">
                <a16:creationId xmlns:a16="http://schemas.microsoft.com/office/drawing/2014/main" id="{CD1064EB-DD6C-44C5-99C7-D1D4FC44F4CE}"/>
              </a:ext>
            </a:extLst>
          </p:cNvPr>
          <p:cNvSpPr txBox="1">
            <a:spLocks/>
          </p:cNvSpPr>
          <p:nvPr/>
        </p:nvSpPr>
        <p:spPr>
          <a:xfrm rot="17607044">
            <a:off x="3619332" y="2182960"/>
            <a:ext cx="681336" cy="2189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H</a:t>
            </a:r>
            <a:r>
              <a:rPr lang="pt-BR" sz="1400" baseline="-25000" dirty="0">
                <a:solidFill>
                  <a:srgbClr val="FF0000"/>
                </a:solidFill>
                <a:sym typeface="Symbol" panose="05050102010706020507" pitchFamily="18" charset="2"/>
              </a:rPr>
              <a:t>PROJ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23" name="Espaço Reservado para Número de Slide 4">
            <a:extLst>
              <a:ext uri="{FF2B5EF4-FFF2-40B4-BE49-F238E27FC236}">
                <a16:creationId xmlns:a16="http://schemas.microsoft.com/office/drawing/2014/main" id="{7FF3E979-2B6E-433D-A449-80C7801CCA1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13582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DBC3B306-F376-4057-B331-76DE1B220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36" y="959093"/>
            <a:ext cx="10563914" cy="4939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equilíbrio precário, e sem satisfazer UR: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elevação do </a:t>
            </a: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dtml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causa excesso de capacidade na SAG e produz oscilações na válvula de controle.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Reaquecer a partir deste ponto eleva a temperatura do ambiente, mas, pode não reduzir a umidade.</a:t>
            </a:r>
          </a:p>
          <a:p>
            <a:pPr lvl="0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solução pode requerer: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Aumento da vazão de água gelada, aproveitando o maior </a:t>
            </a:r>
            <a:r>
              <a:rPr lang="pt-BR" altLang="pt-BR" sz="2400" dirty="0" err="1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dtml</a:t>
            </a: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para reduzir a carga latente.</a:t>
            </a:r>
          </a:p>
          <a:p>
            <a:pPr marL="342900" lvl="0" indent="-342900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pt-BR" altLang="pt-BR" sz="2400" dirty="0">
                <a:solidFill>
                  <a:srgbClr val="FFFF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Redução temporária da vazão de ar, para evitar demanda excessiva de água gelada.</a:t>
            </a:r>
            <a:endParaRPr lang="pt-BR" altLang="pt-BR" sz="24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4A5EB515-0779-4372-9271-43C1960A696A}"/>
              </a:ext>
            </a:extLst>
          </p:cNvPr>
          <p:cNvGrpSpPr/>
          <p:nvPr/>
        </p:nvGrpSpPr>
        <p:grpSpPr>
          <a:xfrm>
            <a:off x="985936" y="3790621"/>
            <a:ext cx="10265997" cy="1050884"/>
            <a:chOff x="985936" y="3790621"/>
            <a:chExt cx="10265997" cy="1050884"/>
          </a:xfrm>
        </p:grpSpPr>
        <p:cxnSp>
          <p:nvCxnSpPr>
            <p:cNvPr id="3" name="Conector reto 2">
              <a:extLst>
                <a:ext uri="{FF2B5EF4-FFF2-40B4-BE49-F238E27FC236}">
                  <a16:creationId xmlns:a16="http://schemas.microsoft.com/office/drawing/2014/main" id="{5F81CAD7-8D3C-437E-9A61-B0570088F156}"/>
                </a:ext>
              </a:extLst>
            </p:cNvPr>
            <p:cNvCxnSpPr/>
            <p:nvPr/>
          </p:nvCxnSpPr>
          <p:spPr>
            <a:xfrm>
              <a:off x="985936" y="4061862"/>
              <a:ext cx="10265997" cy="7603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3DDE40F3-02EE-4C15-8BDC-DD0B3452AF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936" y="4081109"/>
              <a:ext cx="10265997" cy="7603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41FA5A69-3363-457A-981A-483B354BAAD5}"/>
                </a:ext>
              </a:extLst>
            </p:cNvPr>
            <p:cNvSpPr txBox="1"/>
            <p:nvPr/>
          </p:nvSpPr>
          <p:spPr>
            <a:xfrm>
              <a:off x="5526980" y="3790621"/>
              <a:ext cx="1183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FF0000"/>
                  </a:solidFill>
                </a:rPr>
                <a:t>#SQN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D3EA678-E8F1-435C-98D9-51FE196E8530}"/>
              </a:ext>
            </a:extLst>
          </p:cNvPr>
          <p:cNvGrpSpPr/>
          <p:nvPr/>
        </p:nvGrpSpPr>
        <p:grpSpPr>
          <a:xfrm>
            <a:off x="985936" y="4848023"/>
            <a:ext cx="10265997" cy="1050884"/>
            <a:chOff x="985936" y="3790621"/>
            <a:chExt cx="10265997" cy="1050884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EAFA0A9A-9FCA-4646-B2F9-E9138EA344EB}"/>
                </a:ext>
              </a:extLst>
            </p:cNvPr>
            <p:cNvCxnSpPr/>
            <p:nvPr/>
          </p:nvCxnSpPr>
          <p:spPr>
            <a:xfrm>
              <a:off x="985936" y="4061862"/>
              <a:ext cx="10265997" cy="7603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50D88D6D-11A0-474D-9D84-8FE59D1AF4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936" y="4081109"/>
              <a:ext cx="10265997" cy="76039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F54AB4A4-F890-49AA-8E90-84C2CC7EB570}"/>
                </a:ext>
              </a:extLst>
            </p:cNvPr>
            <p:cNvSpPr txBox="1"/>
            <p:nvPr/>
          </p:nvSpPr>
          <p:spPr>
            <a:xfrm>
              <a:off x="5526980" y="3790621"/>
              <a:ext cx="11839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rgbClr val="FF0000"/>
                  </a:solidFill>
                </a:rPr>
                <a:t>#SQN</a:t>
              </a:r>
            </a:p>
          </p:txBody>
        </p: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0F7EFF5B-4530-4418-9218-5A978F9E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712" y="819150"/>
            <a:ext cx="6886575" cy="5219700"/>
          </a:xfrm>
          <a:prstGeom prst="rect">
            <a:avLst/>
          </a:prstGeom>
        </p:spPr>
      </p:pic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66B4C662-652E-477D-BE33-E0C91004EB8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5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319F3023-579F-491D-AC32-2E7CA26F51EE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503" y="836864"/>
            <a:ext cx="7009497" cy="5297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dirty="0"/>
              <a:t>Verificamos isso em nosso dia-a-dia quando agitamos um frasco de spray, aumentando a vibração interna das moléculas, o que eleva a energia (calor) e, consequentemente, a pressão interna.</a:t>
            </a:r>
          </a:p>
          <a:p>
            <a:pPr marL="0" indent="0"/>
            <a:r>
              <a:rPr lang="pt-BR" dirty="0"/>
              <a:t>Quando acionamos a válvula, a pressão é liberada e rapidamente se reduz, resfriando tanto o frasco, quanto o fluido aspergido.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999DB96-16B7-4FEA-8C72-2127E406A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01000" y="2162721"/>
            <a:ext cx="3549969" cy="266247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8BD22DD-AE8C-4C77-874B-0D99BEB21201}"/>
              </a:ext>
            </a:extLst>
          </p:cNvPr>
          <p:cNvSpPr txBox="1"/>
          <p:nvPr/>
        </p:nvSpPr>
        <p:spPr>
          <a:xfrm>
            <a:off x="8816953" y="4913941"/>
            <a:ext cx="2793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 tooltip="https://de.wikipedia.org/wiki/Spr%C3%BChdose"/>
              </a:rPr>
              <a:t>Esta Foto</a:t>
            </a:r>
            <a:r>
              <a:rPr lang="pt-BR" sz="900" dirty="0"/>
              <a:t> de Autor Desconhecido está licenciado em </a:t>
            </a:r>
            <a:r>
              <a:rPr lang="pt-BR" sz="900" dirty="0">
                <a:hlinkClick r:id="rId4" tooltip="https://creativecommons.org/licenses/by-sa/3.0/"/>
              </a:rPr>
              <a:t>CC BY-SA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115326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5" t="30857" r="37638"/>
          <a:stretch/>
        </p:blipFill>
        <p:spPr>
          <a:xfrm>
            <a:off x="1205743" y="626598"/>
            <a:ext cx="7678882" cy="5806141"/>
          </a:xfrm>
          <a:prstGeom prst="rect">
            <a:avLst/>
          </a:prstGeom>
        </p:spPr>
      </p:pic>
      <p:sp>
        <p:nvSpPr>
          <p:cNvPr id="20" name="Forma Livre: Forma 19">
            <a:extLst>
              <a:ext uri="{FF2B5EF4-FFF2-40B4-BE49-F238E27FC236}">
                <a16:creationId xmlns:a16="http://schemas.microsoft.com/office/drawing/2014/main" id="{EC65127F-19F7-4093-A9A1-FAF543054D16}"/>
              </a:ext>
            </a:extLst>
          </p:cNvPr>
          <p:cNvSpPr/>
          <p:nvPr/>
        </p:nvSpPr>
        <p:spPr>
          <a:xfrm>
            <a:off x="5695770" y="2949575"/>
            <a:ext cx="879475" cy="1501775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40E5E09-0E30-4ACD-85A2-5017D68A8297}"/>
              </a:ext>
            </a:extLst>
          </p:cNvPr>
          <p:cNvSpPr/>
          <p:nvPr/>
        </p:nvSpPr>
        <p:spPr>
          <a:xfrm>
            <a:off x="5695770" y="3624785"/>
            <a:ext cx="864814" cy="396161"/>
          </a:xfrm>
          <a:prstGeom prst="rect">
            <a:avLst/>
          </a:prstGeom>
          <a:solidFill>
            <a:srgbClr val="99FF33">
              <a:alpha val="29804"/>
            </a:srgbClr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DA5DB6F-CA06-40F9-8E23-B24E1A5D223F}"/>
              </a:ext>
            </a:extLst>
          </p:cNvPr>
          <p:cNvCxnSpPr>
            <a:cxnSpLocks/>
            <a:stCxn id="33" idx="7"/>
            <a:endCxn id="34" idx="3"/>
          </p:cNvCxnSpPr>
          <p:nvPr/>
        </p:nvCxnSpPr>
        <p:spPr>
          <a:xfrm flipV="1">
            <a:off x="6170515" y="1508484"/>
            <a:ext cx="2314524" cy="22315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543A910A-188C-4066-B8BF-0D65932816BA}"/>
              </a:ext>
            </a:extLst>
          </p:cNvPr>
          <p:cNvCxnSpPr>
            <a:cxnSpLocks/>
          </p:cNvCxnSpPr>
          <p:nvPr/>
        </p:nvCxnSpPr>
        <p:spPr>
          <a:xfrm flipH="1">
            <a:off x="3945616" y="3797475"/>
            <a:ext cx="2145449" cy="8477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151FDCA5-A443-4B11-9A83-B294D4C9012F}"/>
              </a:ext>
            </a:extLst>
          </p:cNvPr>
          <p:cNvSpPr/>
          <p:nvPr/>
        </p:nvSpPr>
        <p:spPr>
          <a:xfrm>
            <a:off x="3853686" y="3818257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FD30C347-48F2-4C66-9150-D35A65305353}"/>
              </a:ext>
            </a:extLst>
          </p:cNvPr>
          <p:cNvCxnSpPr>
            <a:cxnSpLocks/>
          </p:cNvCxnSpPr>
          <p:nvPr/>
        </p:nvCxnSpPr>
        <p:spPr>
          <a:xfrm flipH="1" flipV="1">
            <a:off x="2536917" y="2997182"/>
            <a:ext cx="1776264" cy="79831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197A608B-6D36-4B38-9395-CCF9A175AA62}"/>
              </a:ext>
            </a:extLst>
          </p:cNvPr>
          <p:cNvCxnSpPr>
            <a:cxnSpLocks/>
          </p:cNvCxnSpPr>
          <p:nvPr/>
        </p:nvCxnSpPr>
        <p:spPr>
          <a:xfrm flipH="1" flipV="1">
            <a:off x="2686272" y="2755163"/>
            <a:ext cx="2224604" cy="9933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1F49CA29-8038-49B2-9E81-42E40B229BC0}"/>
              </a:ext>
            </a:extLst>
          </p:cNvPr>
          <p:cNvSpPr txBox="1">
            <a:spLocks/>
          </p:cNvSpPr>
          <p:nvPr/>
        </p:nvSpPr>
        <p:spPr>
          <a:xfrm rot="18022588">
            <a:off x="2252085" y="2654416"/>
            <a:ext cx="569662" cy="28821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600" dirty="0">
                <a:solidFill>
                  <a:srgbClr val="FF0000"/>
                </a:solidFill>
                <a:sym typeface="Symbol" panose="05050102010706020507" pitchFamily="18" charset="2"/>
              </a:rPr>
              <a:t></a:t>
            </a:r>
            <a:r>
              <a:rPr lang="pt-BR" sz="1600" dirty="0">
                <a:solidFill>
                  <a:srgbClr val="FF0000"/>
                </a:solidFill>
              </a:rPr>
              <a:t>HI</a:t>
            </a:r>
          </a:p>
        </p:txBody>
      </p:sp>
      <p:cxnSp>
        <p:nvCxnSpPr>
          <p:cNvPr id="45" name="Conector reto 44">
            <a:extLst>
              <a:ext uri="{FF2B5EF4-FFF2-40B4-BE49-F238E27FC236}">
                <a16:creationId xmlns:a16="http://schemas.microsoft.com/office/drawing/2014/main" id="{6F138AE8-C6A9-45C3-8CE6-1132426575E9}"/>
              </a:ext>
            </a:extLst>
          </p:cNvPr>
          <p:cNvCxnSpPr>
            <a:cxnSpLocks/>
          </p:cNvCxnSpPr>
          <p:nvPr/>
        </p:nvCxnSpPr>
        <p:spPr>
          <a:xfrm flipV="1">
            <a:off x="2623136" y="2778581"/>
            <a:ext cx="126272" cy="276058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B3E3CD4D-4642-4347-B7DD-A1F4F333ACBA}"/>
              </a:ext>
            </a:extLst>
          </p:cNvPr>
          <p:cNvSpPr/>
          <p:nvPr/>
        </p:nvSpPr>
        <p:spPr>
          <a:xfrm>
            <a:off x="6322973" y="3472588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D9A5DAD7-7E57-487D-8CC4-A28130A4D81A}"/>
              </a:ext>
            </a:extLst>
          </p:cNvPr>
          <p:cNvSpPr/>
          <p:nvPr/>
        </p:nvSpPr>
        <p:spPr>
          <a:xfrm>
            <a:off x="6065446" y="3721972"/>
            <a:ext cx="123096" cy="123096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FE2E6E33-6AD9-4E45-B466-0D298026BB61}"/>
              </a:ext>
            </a:extLst>
          </p:cNvPr>
          <p:cNvSpPr/>
          <p:nvPr/>
        </p:nvSpPr>
        <p:spPr>
          <a:xfrm>
            <a:off x="8467012" y="1403415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F86BD69A-04E3-4145-ABAB-0B07F712D431}"/>
              </a:ext>
            </a:extLst>
          </p:cNvPr>
          <p:cNvSpPr/>
          <p:nvPr/>
        </p:nvSpPr>
        <p:spPr>
          <a:xfrm>
            <a:off x="4368304" y="3798775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34784482-5172-4D8C-A225-1D6A8980E735}"/>
              </a:ext>
            </a:extLst>
          </p:cNvPr>
          <p:cNvCxnSpPr>
            <a:cxnSpLocks/>
          </p:cNvCxnSpPr>
          <p:nvPr/>
        </p:nvCxnSpPr>
        <p:spPr>
          <a:xfrm>
            <a:off x="5079619" y="3860323"/>
            <a:ext cx="101134" cy="2302352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Espaço Reservado para Número de Slide 4">
            <a:extLst>
              <a:ext uri="{FF2B5EF4-FFF2-40B4-BE49-F238E27FC236}">
                <a16:creationId xmlns:a16="http://schemas.microsoft.com/office/drawing/2014/main" id="{2180B5CD-C972-413B-B5FE-F95EFD083A56}"/>
              </a:ext>
            </a:extLst>
          </p:cNvPr>
          <p:cNvSpPr txBox="1">
            <a:spLocks/>
          </p:cNvSpPr>
          <p:nvPr/>
        </p:nvSpPr>
        <p:spPr>
          <a:xfrm>
            <a:off x="4910876" y="6101552"/>
            <a:ext cx="506760" cy="321662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17,1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8" name="Espaço Reservado para Número de Slide 4">
            <a:extLst>
              <a:ext uri="{FF2B5EF4-FFF2-40B4-BE49-F238E27FC236}">
                <a16:creationId xmlns:a16="http://schemas.microsoft.com/office/drawing/2014/main" id="{0B98B146-A5BF-48A6-B62B-739BE8D00A65}"/>
              </a:ext>
            </a:extLst>
          </p:cNvPr>
          <p:cNvSpPr txBox="1">
            <a:spLocks/>
          </p:cNvSpPr>
          <p:nvPr/>
        </p:nvSpPr>
        <p:spPr>
          <a:xfrm rot="19163571">
            <a:off x="5349953" y="3176935"/>
            <a:ext cx="506760" cy="321662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1400" dirty="0">
                <a:solidFill>
                  <a:srgbClr val="FF0000"/>
                </a:solidFill>
                <a:sym typeface="Symbol" panose="05050102010706020507" pitchFamily="18" charset="2"/>
              </a:rPr>
              <a:t>68%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:a16="http://schemas.microsoft.com/office/drawing/2014/main" id="{25A63B0F-D729-4D41-BA63-A0CB49799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2995" y="2795225"/>
            <a:ext cx="25515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Usando controle por </a:t>
            </a: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Dew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Point</a:t>
            </a:r>
          </a:p>
        </p:txBody>
      </p:sp>
      <p:sp>
        <p:nvSpPr>
          <p:cNvPr id="47" name="Forma Livre: Forma 46">
            <a:extLst>
              <a:ext uri="{FF2B5EF4-FFF2-40B4-BE49-F238E27FC236}">
                <a16:creationId xmlns:a16="http://schemas.microsoft.com/office/drawing/2014/main" id="{6B715023-BD7D-4EEB-B57E-242380C81B4E}"/>
              </a:ext>
            </a:extLst>
          </p:cNvPr>
          <p:cNvSpPr/>
          <p:nvPr/>
        </p:nvSpPr>
        <p:spPr>
          <a:xfrm>
            <a:off x="4610100" y="3521869"/>
            <a:ext cx="804863" cy="569119"/>
          </a:xfrm>
          <a:custGeom>
            <a:avLst/>
            <a:gdLst>
              <a:gd name="connsiteX0" fmla="*/ 0 w 804863"/>
              <a:gd name="connsiteY0" fmla="*/ 569119 h 569119"/>
              <a:gd name="connsiteX1" fmla="*/ 214313 w 804863"/>
              <a:gd name="connsiteY1" fmla="*/ 431006 h 569119"/>
              <a:gd name="connsiteX2" fmla="*/ 383381 w 804863"/>
              <a:gd name="connsiteY2" fmla="*/ 316706 h 569119"/>
              <a:gd name="connsiteX3" fmla="*/ 621506 w 804863"/>
              <a:gd name="connsiteY3" fmla="*/ 147637 h 569119"/>
              <a:gd name="connsiteX4" fmla="*/ 804863 w 804863"/>
              <a:gd name="connsiteY4" fmla="*/ 0 h 569119"/>
              <a:gd name="connsiteX5" fmla="*/ 804863 w 804863"/>
              <a:gd name="connsiteY5" fmla="*/ 0 h 569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4863" h="569119">
                <a:moveTo>
                  <a:pt x="0" y="569119"/>
                </a:moveTo>
                <a:lnTo>
                  <a:pt x="214313" y="431006"/>
                </a:lnTo>
                <a:cubicBezTo>
                  <a:pt x="278210" y="388937"/>
                  <a:pt x="315516" y="363934"/>
                  <a:pt x="383381" y="316706"/>
                </a:cubicBezTo>
                <a:cubicBezTo>
                  <a:pt x="451246" y="269478"/>
                  <a:pt x="551259" y="200421"/>
                  <a:pt x="621506" y="147637"/>
                </a:cubicBezTo>
                <a:cubicBezTo>
                  <a:pt x="691753" y="94853"/>
                  <a:pt x="804863" y="0"/>
                  <a:pt x="804863" y="0"/>
                </a:cubicBezTo>
                <a:lnTo>
                  <a:pt x="80486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EBF9B1C9-00AF-4136-AAE5-E8ACA82F7977}"/>
              </a:ext>
            </a:extLst>
          </p:cNvPr>
          <p:cNvSpPr/>
          <p:nvPr/>
        </p:nvSpPr>
        <p:spPr>
          <a:xfrm>
            <a:off x="5007162" y="3765132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E977E39B-F683-4BFC-8E3E-44DCBC0C30DD}"/>
              </a:ext>
            </a:extLst>
          </p:cNvPr>
          <p:cNvCxnSpPr/>
          <p:nvPr/>
        </p:nvCxnSpPr>
        <p:spPr>
          <a:xfrm>
            <a:off x="3322337" y="3627497"/>
            <a:ext cx="5696356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1421A7F2-D1C8-4F8D-BF1C-336448986FDA}"/>
              </a:ext>
            </a:extLst>
          </p:cNvPr>
          <p:cNvCxnSpPr>
            <a:cxnSpLocks/>
          </p:cNvCxnSpPr>
          <p:nvPr/>
        </p:nvCxnSpPr>
        <p:spPr>
          <a:xfrm>
            <a:off x="3499447" y="4019594"/>
            <a:ext cx="5449244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ço Reservado para Número de Slide 4">
            <a:extLst>
              <a:ext uri="{FF2B5EF4-FFF2-40B4-BE49-F238E27FC236}">
                <a16:creationId xmlns:a16="http://schemas.microsoft.com/office/drawing/2014/main" id="{A7326B0D-F87A-4811-BA1C-88460A61A5C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4708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DBC3B306-F376-4057-B331-76DE1B220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36" y="1428453"/>
            <a:ext cx="10563914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Usando controle por </a:t>
            </a:r>
            <a:r>
              <a:rPr lang="pt-BR" altLang="pt-BR" sz="3200" dirty="0" err="1">
                <a:latin typeface="Arial Narrow" panose="020B0606020202030204" pitchFamily="34" charset="0"/>
              </a:rPr>
              <a:t>Dew</a:t>
            </a:r>
            <a:r>
              <a:rPr lang="pt-BR" altLang="pt-BR" sz="3200" dirty="0">
                <a:latin typeface="Arial Narrow" panose="020B0606020202030204" pitchFamily="34" charset="0"/>
              </a:rPr>
              <a:t> Point, o sistema percebe se ocorreu aumento de umidade absoluta.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Havendo reaquecimento, o sistema percebe que deve apenas reaquecer o ar, sem alterar a potência da SAG.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Não havendo, permitiria elevar a temperatura na saída da SAG apenas até o limite superior configurado, se aproximando do limite inferior de temperatura.</a:t>
            </a: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4314F457-7F9B-4D7B-BE29-DEF217A678A1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5283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26" r="53868"/>
          <a:stretch/>
        </p:blipFill>
        <p:spPr>
          <a:xfrm>
            <a:off x="1636298" y="776618"/>
            <a:ext cx="6821901" cy="5655655"/>
          </a:xfrm>
          <a:prstGeom prst="rect">
            <a:avLst/>
          </a:prstGeom>
        </p:spPr>
      </p:pic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99857B4-5AD5-4213-B667-ED0D7F4C23E2}"/>
              </a:ext>
            </a:extLst>
          </p:cNvPr>
          <p:cNvSpPr/>
          <p:nvPr/>
        </p:nvSpPr>
        <p:spPr>
          <a:xfrm>
            <a:off x="7074539" y="2327525"/>
            <a:ext cx="1015804" cy="1734568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D8251CA-EB96-4D44-A436-B4F3BD8AD834}"/>
              </a:ext>
            </a:extLst>
          </p:cNvPr>
          <p:cNvCxnSpPr>
            <a:cxnSpLocks/>
          </p:cNvCxnSpPr>
          <p:nvPr/>
        </p:nvCxnSpPr>
        <p:spPr>
          <a:xfrm flipV="1">
            <a:off x="4491039" y="3254856"/>
            <a:ext cx="3121586" cy="979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0EB5FDCF-3385-4542-9206-62F174637380}"/>
              </a:ext>
            </a:extLst>
          </p:cNvPr>
          <p:cNvCxnSpPr>
            <a:cxnSpLocks/>
            <a:endCxn id="23" idx="2"/>
          </p:cNvCxnSpPr>
          <p:nvPr/>
        </p:nvCxnSpPr>
        <p:spPr>
          <a:xfrm>
            <a:off x="4960620" y="3367452"/>
            <a:ext cx="30066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CE2D8ABA-D632-40C7-A905-8378C2A01C6D}"/>
              </a:ext>
            </a:extLst>
          </p:cNvPr>
          <p:cNvSpPr/>
          <p:nvPr/>
        </p:nvSpPr>
        <p:spPr>
          <a:xfrm>
            <a:off x="7502762" y="320354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2CFA8C7-337E-49B2-893E-FBBF57586762}"/>
              </a:ext>
            </a:extLst>
          </p:cNvPr>
          <p:cNvSpPr/>
          <p:nvPr/>
        </p:nvSpPr>
        <p:spPr>
          <a:xfrm>
            <a:off x="4460467" y="4157540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8CF9C5-A4CD-43AF-AE69-C2DD29A1FB61}"/>
              </a:ext>
            </a:extLst>
          </p:cNvPr>
          <p:cNvSpPr/>
          <p:nvPr/>
        </p:nvSpPr>
        <p:spPr>
          <a:xfrm>
            <a:off x="7172529" y="330590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DBE19AF-5F8A-4F1A-B80F-94C1B20CE83D}"/>
              </a:ext>
            </a:extLst>
          </p:cNvPr>
          <p:cNvSpPr/>
          <p:nvPr/>
        </p:nvSpPr>
        <p:spPr>
          <a:xfrm>
            <a:off x="7967247" y="330590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4E97994B-2325-49DE-9E86-191996FB8BE9}"/>
              </a:ext>
            </a:extLst>
          </p:cNvPr>
          <p:cNvSpPr/>
          <p:nvPr/>
        </p:nvSpPr>
        <p:spPr>
          <a:xfrm>
            <a:off x="4924152" y="3310932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FEA84D48-3B34-433A-BAF0-307C4D340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091" y="1687230"/>
            <a:ext cx="304840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Durante o inverno ao utilizar controle por TBS na saída da SAG, demandaria refrigeração desnecessária e muito mais reaquecimento</a:t>
            </a: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D2A057E0-E5B1-4F3F-A84E-89DA40C683D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7003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26" r="53868"/>
          <a:stretch/>
        </p:blipFill>
        <p:spPr>
          <a:xfrm>
            <a:off x="1636298" y="776618"/>
            <a:ext cx="6821901" cy="5655655"/>
          </a:xfrm>
          <a:prstGeom prst="rect">
            <a:avLst/>
          </a:prstGeom>
        </p:spPr>
      </p:pic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99857B4-5AD5-4213-B667-ED0D7F4C23E2}"/>
              </a:ext>
            </a:extLst>
          </p:cNvPr>
          <p:cNvSpPr/>
          <p:nvPr/>
        </p:nvSpPr>
        <p:spPr>
          <a:xfrm>
            <a:off x="7074539" y="2327525"/>
            <a:ext cx="1015804" cy="1734568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2DAE086-71FC-4F04-9C3E-0C2D54EC4C3E}"/>
              </a:ext>
            </a:extLst>
          </p:cNvPr>
          <p:cNvSpPr/>
          <p:nvPr/>
        </p:nvSpPr>
        <p:spPr>
          <a:xfrm>
            <a:off x="7072614" y="3083207"/>
            <a:ext cx="998870" cy="457570"/>
          </a:xfrm>
          <a:prstGeom prst="rect">
            <a:avLst/>
          </a:prstGeom>
          <a:solidFill>
            <a:srgbClr val="99FF33">
              <a:alpha val="29804"/>
            </a:srgbClr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D8251CA-EB96-4D44-A436-B4F3BD8AD834}"/>
              </a:ext>
            </a:extLst>
          </p:cNvPr>
          <p:cNvCxnSpPr>
            <a:cxnSpLocks/>
          </p:cNvCxnSpPr>
          <p:nvPr/>
        </p:nvCxnSpPr>
        <p:spPr>
          <a:xfrm flipV="1">
            <a:off x="4491039" y="3254856"/>
            <a:ext cx="3121586" cy="979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0EB5FDCF-3385-4542-9206-62F174637380}"/>
              </a:ext>
            </a:extLst>
          </p:cNvPr>
          <p:cNvCxnSpPr>
            <a:cxnSpLocks/>
            <a:stCxn id="22" idx="6"/>
            <a:endCxn id="23" idx="2"/>
          </p:cNvCxnSpPr>
          <p:nvPr/>
        </p:nvCxnSpPr>
        <p:spPr>
          <a:xfrm>
            <a:off x="7295625" y="3367452"/>
            <a:ext cx="6716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CE2D8ABA-D632-40C7-A905-8378C2A01C6D}"/>
              </a:ext>
            </a:extLst>
          </p:cNvPr>
          <p:cNvSpPr/>
          <p:nvPr/>
        </p:nvSpPr>
        <p:spPr>
          <a:xfrm>
            <a:off x="7502762" y="320354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2CFA8C7-337E-49B2-893E-FBBF57586762}"/>
              </a:ext>
            </a:extLst>
          </p:cNvPr>
          <p:cNvSpPr/>
          <p:nvPr/>
        </p:nvSpPr>
        <p:spPr>
          <a:xfrm>
            <a:off x="4460467" y="4157540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8CF9C5-A4CD-43AF-AE69-C2DD29A1FB61}"/>
              </a:ext>
            </a:extLst>
          </p:cNvPr>
          <p:cNvSpPr/>
          <p:nvPr/>
        </p:nvSpPr>
        <p:spPr>
          <a:xfrm>
            <a:off x="7172529" y="330590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EDBE19AF-5F8A-4F1A-B80F-94C1B20CE83D}"/>
              </a:ext>
            </a:extLst>
          </p:cNvPr>
          <p:cNvSpPr/>
          <p:nvPr/>
        </p:nvSpPr>
        <p:spPr>
          <a:xfrm>
            <a:off x="7967247" y="330590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18740EDB-91EA-4BCE-A8CE-5F2D84820030}"/>
              </a:ext>
            </a:extLst>
          </p:cNvPr>
          <p:cNvCxnSpPr>
            <a:cxnSpLocks/>
          </p:cNvCxnSpPr>
          <p:nvPr/>
        </p:nvCxnSpPr>
        <p:spPr>
          <a:xfrm>
            <a:off x="4960620" y="3081856"/>
            <a:ext cx="358902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30C34FF8-7844-4B6F-8DF0-595FA0CD08B3}"/>
              </a:ext>
            </a:extLst>
          </p:cNvPr>
          <p:cNvCxnSpPr>
            <a:cxnSpLocks/>
          </p:cNvCxnSpPr>
          <p:nvPr/>
        </p:nvCxnSpPr>
        <p:spPr>
          <a:xfrm>
            <a:off x="4282440" y="3539424"/>
            <a:ext cx="42672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">
            <a:extLst>
              <a:ext uri="{FF2B5EF4-FFF2-40B4-BE49-F238E27FC236}">
                <a16:creationId xmlns:a16="http://schemas.microsoft.com/office/drawing/2014/main" id="{A09809C5-80C4-403E-829F-403370AC4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091" y="2425894"/>
            <a:ext cx="304840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 controle de </a:t>
            </a:r>
            <a:r>
              <a:rPr lang="pt-BR" altLang="pt-BR" sz="2400" dirty="0" err="1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Dew</a:t>
            </a: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Point o sistema percebe que basta aquecer o ar</a:t>
            </a:r>
          </a:p>
        </p:txBody>
      </p:sp>
      <p:sp>
        <p:nvSpPr>
          <p:cNvPr id="15" name="Espaço Reservado para Número de Slide 4">
            <a:extLst>
              <a:ext uri="{FF2B5EF4-FFF2-40B4-BE49-F238E27FC236}">
                <a16:creationId xmlns:a16="http://schemas.microsoft.com/office/drawing/2014/main" id="{CF4B301D-39F4-4D7C-A1AA-28A001E0651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3873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C9ABB53-E9C9-4D03-AB19-888799FC7B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526" r="53868"/>
          <a:stretch/>
        </p:blipFill>
        <p:spPr>
          <a:xfrm>
            <a:off x="1636298" y="776618"/>
            <a:ext cx="6821901" cy="5655655"/>
          </a:xfrm>
          <a:prstGeom prst="rect">
            <a:avLst/>
          </a:prstGeom>
        </p:spPr>
      </p:pic>
      <p:sp>
        <p:nvSpPr>
          <p:cNvPr id="28" name="Forma Livre: Forma 27">
            <a:extLst>
              <a:ext uri="{FF2B5EF4-FFF2-40B4-BE49-F238E27FC236}">
                <a16:creationId xmlns:a16="http://schemas.microsoft.com/office/drawing/2014/main" id="{A99857B4-5AD5-4213-B667-ED0D7F4C23E2}"/>
              </a:ext>
            </a:extLst>
          </p:cNvPr>
          <p:cNvSpPr/>
          <p:nvPr/>
        </p:nvSpPr>
        <p:spPr>
          <a:xfrm>
            <a:off x="7074539" y="2327525"/>
            <a:ext cx="1015804" cy="1734568"/>
          </a:xfrm>
          <a:custGeom>
            <a:avLst/>
            <a:gdLst>
              <a:gd name="connsiteX0" fmla="*/ 34925 w 879475"/>
              <a:gd name="connsiteY0" fmla="*/ 1501775 h 1501775"/>
              <a:gd name="connsiteX1" fmla="*/ 0 w 879475"/>
              <a:gd name="connsiteY1" fmla="*/ 688975 h 1501775"/>
              <a:gd name="connsiteX2" fmla="*/ 168275 w 879475"/>
              <a:gd name="connsiteY2" fmla="*/ 552450 h 1501775"/>
              <a:gd name="connsiteX3" fmla="*/ 327025 w 879475"/>
              <a:gd name="connsiteY3" fmla="*/ 441325 h 1501775"/>
              <a:gd name="connsiteX4" fmla="*/ 473075 w 879475"/>
              <a:gd name="connsiteY4" fmla="*/ 314325 h 1501775"/>
              <a:gd name="connsiteX5" fmla="*/ 619125 w 879475"/>
              <a:gd name="connsiteY5" fmla="*/ 184150 h 1501775"/>
              <a:gd name="connsiteX6" fmla="*/ 838200 w 879475"/>
              <a:gd name="connsiteY6" fmla="*/ 0 h 1501775"/>
              <a:gd name="connsiteX7" fmla="*/ 879475 w 879475"/>
              <a:gd name="connsiteY7" fmla="*/ 1054100 h 1501775"/>
              <a:gd name="connsiteX8" fmla="*/ 685800 w 879475"/>
              <a:gd name="connsiteY8" fmla="*/ 1158875 h 1501775"/>
              <a:gd name="connsiteX9" fmla="*/ 485775 w 879475"/>
              <a:gd name="connsiteY9" fmla="*/ 1273175 h 1501775"/>
              <a:gd name="connsiteX10" fmla="*/ 257175 w 879475"/>
              <a:gd name="connsiteY10" fmla="*/ 1387475 h 1501775"/>
              <a:gd name="connsiteX11" fmla="*/ 34925 w 879475"/>
              <a:gd name="connsiteY11" fmla="*/ 1501775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475" h="1501775">
                <a:moveTo>
                  <a:pt x="34925" y="1501775"/>
                </a:moveTo>
                <a:lnTo>
                  <a:pt x="0" y="688975"/>
                </a:lnTo>
                <a:lnTo>
                  <a:pt x="168275" y="552450"/>
                </a:lnTo>
                <a:lnTo>
                  <a:pt x="327025" y="441325"/>
                </a:lnTo>
                <a:lnTo>
                  <a:pt x="473075" y="314325"/>
                </a:lnTo>
                <a:lnTo>
                  <a:pt x="619125" y="184150"/>
                </a:lnTo>
                <a:lnTo>
                  <a:pt x="838200" y="0"/>
                </a:lnTo>
                <a:lnTo>
                  <a:pt x="879475" y="1054100"/>
                </a:lnTo>
                <a:lnTo>
                  <a:pt x="685800" y="1158875"/>
                </a:lnTo>
                <a:lnTo>
                  <a:pt x="485775" y="1273175"/>
                </a:lnTo>
                <a:lnTo>
                  <a:pt x="257175" y="1387475"/>
                </a:lnTo>
                <a:lnTo>
                  <a:pt x="34925" y="1501775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4CBE0EF5-F9DA-4BFB-B0F4-F105C4AC66E1}"/>
              </a:ext>
            </a:extLst>
          </p:cNvPr>
          <p:cNvSpPr/>
          <p:nvPr/>
        </p:nvSpPr>
        <p:spPr>
          <a:xfrm>
            <a:off x="7072614" y="3083207"/>
            <a:ext cx="998870" cy="457570"/>
          </a:xfrm>
          <a:prstGeom prst="rect">
            <a:avLst/>
          </a:prstGeom>
          <a:solidFill>
            <a:srgbClr val="99FF33">
              <a:alpha val="29804"/>
            </a:srgbClr>
          </a:solidFill>
          <a:ln>
            <a:solidFill>
              <a:srgbClr val="99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ED8251CA-EB96-4D44-A436-B4F3BD8AD834}"/>
              </a:ext>
            </a:extLst>
          </p:cNvPr>
          <p:cNvCxnSpPr>
            <a:cxnSpLocks/>
          </p:cNvCxnSpPr>
          <p:nvPr/>
        </p:nvCxnSpPr>
        <p:spPr>
          <a:xfrm flipV="1">
            <a:off x="4491039" y="3254856"/>
            <a:ext cx="3121586" cy="9791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>
            <a:extLst>
              <a:ext uri="{FF2B5EF4-FFF2-40B4-BE49-F238E27FC236}">
                <a16:creationId xmlns:a16="http://schemas.microsoft.com/office/drawing/2014/main" id="{0EB5FDCF-3385-4542-9206-62F174637380}"/>
              </a:ext>
            </a:extLst>
          </p:cNvPr>
          <p:cNvCxnSpPr>
            <a:cxnSpLocks/>
            <a:stCxn id="41" idx="6"/>
            <a:endCxn id="22" idx="6"/>
          </p:cNvCxnSpPr>
          <p:nvPr/>
        </p:nvCxnSpPr>
        <p:spPr>
          <a:xfrm flipV="1">
            <a:off x="6075392" y="3367452"/>
            <a:ext cx="1220233" cy="5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CE2D8ABA-D632-40C7-A905-8378C2A01C6D}"/>
              </a:ext>
            </a:extLst>
          </p:cNvPr>
          <p:cNvSpPr/>
          <p:nvPr/>
        </p:nvSpPr>
        <p:spPr>
          <a:xfrm>
            <a:off x="7502762" y="3203546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E2CFA8C7-337E-49B2-893E-FBBF57586762}"/>
              </a:ext>
            </a:extLst>
          </p:cNvPr>
          <p:cNvSpPr/>
          <p:nvPr/>
        </p:nvSpPr>
        <p:spPr>
          <a:xfrm>
            <a:off x="4460467" y="4157540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E8CF9C5-A4CD-43AF-AE69-C2DD29A1FB61}"/>
              </a:ext>
            </a:extLst>
          </p:cNvPr>
          <p:cNvSpPr/>
          <p:nvPr/>
        </p:nvSpPr>
        <p:spPr>
          <a:xfrm>
            <a:off x="7172529" y="3305904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4E97994B-2325-49DE-9E86-191996FB8BE9}"/>
              </a:ext>
            </a:extLst>
          </p:cNvPr>
          <p:cNvSpPr/>
          <p:nvPr/>
        </p:nvSpPr>
        <p:spPr>
          <a:xfrm>
            <a:off x="5952296" y="3310932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ctangle 1">
            <a:extLst>
              <a:ext uri="{FF2B5EF4-FFF2-40B4-BE49-F238E27FC236}">
                <a16:creationId xmlns:a16="http://schemas.microsoft.com/office/drawing/2014/main" id="{FEA84D48-3B34-433A-BAF0-307C4D340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091" y="2241228"/>
            <a:ext cx="304840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4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 houver carga parcial, o sistema gasta apenas a potência de refrigeração necessária</a:t>
            </a:r>
          </a:p>
        </p:txBody>
      </p: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B82CF70D-6154-4A18-8EA8-127AE4E249F9}"/>
              </a:ext>
            </a:extLst>
          </p:cNvPr>
          <p:cNvCxnSpPr>
            <a:cxnSpLocks/>
          </p:cNvCxnSpPr>
          <p:nvPr/>
        </p:nvCxnSpPr>
        <p:spPr>
          <a:xfrm>
            <a:off x="4960620" y="3081856"/>
            <a:ext cx="358902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8382A619-E14F-40BE-8CDE-D130F6B1F196}"/>
              </a:ext>
            </a:extLst>
          </p:cNvPr>
          <p:cNvCxnSpPr>
            <a:cxnSpLocks/>
          </p:cNvCxnSpPr>
          <p:nvPr/>
        </p:nvCxnSpPr>
        <p:spPr>
          <a:xfrm>
            <a:off x="4282440" y="3539424"/>
            <a:ext cx="4267200" cy="0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spaço Reservado para Número de Slide 4">
            <a:extLst>
              <a:ext uri="{FF2B5EF4-FFF2-40B4-BE49-F238E27FC236}">
                <a16:creationId xmlns:a16="http://schemas.microsoft.com/office/drawing/2014/main" id="{F5049AC4-49D4-43E9-B528-F3C1AA31770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1378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38594F67-CA72-4223-B43A-9FA427BCA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36" y="1882425"/>
            <a:ext cx="10083579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600" dirty="0">
                <a:latin typeface="Arial Narrow" panose="020B0606020202030204" pitchFamily="34" charset="0"/>
              </a:rPr>
              <a:t>A nova condição de saída da SAG, também produziria elevação do </a:t>
            </a:r>
            <a:r>
              <a:rPr lang="pt-BR" altLang="pt-BR" sz="3600" dirty="0" err="1">
                <a:latin typeface="Arial Narrow" panose="020B0606020202030204" pitchFamily="34" charset="0"/>
              </a:rPr>
              <a:t>dtml</a:t>
            </a:r>
            <a:r>
              <a:rPr lang="pt-BR" altLang="pt-BR" sz="3600" dirty="0">
                <a:latin typeface="Arial Narrow" panose="020B0606020202030204" pitchFamily="34" charset="0"/>
              </a:rPr>
              <a:t> de ~10%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600" dirty="0">
                <a:latin typeface="Arial Narrow" panose="020B0606020202030204" pitchFamily="34" charset="0"/>
              </a:rPr>
              <a:t>Isso permitira ajustar o set point de alimentação de água gelada, elevando sua temperatura em ~1ºC e economizar ainda mais energia no inverno.</a:t>
            </a: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0D619056-A369-486C-9339-DC49D589427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0298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ipse 13">
            <a:extLst>
              <a:ext uri="{FF2B5EF4-FFF2-40B4-BE49-F238E27FC236}">
                <a16:creationId xmlns:a16="http://schemas.microsoft.com/office/drawing/2014/main" id="{D08E993C-1BAD-432F-B94B-A9ED48272720}"/>
              </a:ext>
            </a:extLst>
          </p:cNvPr>
          <p:cNvSpPr/>
          <p:nvPr/>
        </p:nvSpPr>
        <p:spPr>
          <a:xfrm>
            <a:off x="9251799" y="4034691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7E90A6A-17A1-4A96-B47E-2EE246CCB2E1}"/>
              </a:ext>
            </a:extLst>
          </p:cNvPr>
          <p:cNvSpPr/>
          <p:nvPr/>
        </p:nvSpPr>
        <p:spPr>
          <a:xfrm>
            <a:off x="3941858" y="3988708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D6C3C40-9D68-494E-989F-8ADFACA923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4303749"/>
              </p:ext>
            </p:extLst>
          </p:nvPr>
        </p:nvGraphicFramePr>
        <p:xfrm>
          <a:off x="702644" y="1812456"/>
          <a:ext cx="5103921" cy="461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25AB0FC-E275-41E1-9DF7-238FC6CABBC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214744"/>
              </p:ext>
            </p:extLst>
          </p:nvPr>
        </p:nvGraphicFramePr>
        <p:xfrm>
          <a:off x="6010275" y="1812455"/>
          <a:ext cx="5103921" cy="469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ctangle 1">
            <a:extLst>
              <a:ext uri="{FF2B5EF4-FFF2-40B4-BE49-F238E27FC236}">
                <a16:creationId xmlns:a16="http://schemas.microsoft.com/office/drawing/2014/main" id="{642B79DA-3662-48DA-9AB2-DB75CF39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211" y="786766"/>
            <a:ext cx="782237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200" dirty="0">
                <a:latin typeface="Arial Narrow" panose="020B0606020202030204" pitchFamily="34" charset="0"/>
              </a:rPr>
              <a:t>Variação do </a:t>
            </a:r>
            <a:r>
              <a:rPr lang="pt-BR" altLang="pt-BR" sz="3200" dirty="0" err="1">
                <a:latin typeface="Arial Narrow" panose="020B0606020202030204" pitchFamily="34" charset="0"/>
              </a:rPr>
              <a:t>dtml</a:t>
            </a:r>
            <a:r>
              <a:rPr lang="pt-BR" altLang="pt-BR" sz="3200" dirty="0">
                <a:latin typeface="Arial Narrow" panose="020B0606020202030204" pitchFamily="34" charset="0"/>
              </a:rPr>
              <a:t> em função das temperaturas de entrada do ar e da água e saída do ar na SAG</a:t>
            </a: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6FEA2712-058A-43C6-94BC-BBB8EA0B915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29911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A319FF3-E3BB-475C-96D8-2B0C57D62E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633180"/>
              </p:ext>
            </p:extLst>
          </p:nvPr>
        </p:nvGraphicFramePr>
        <p:xfrm>
          <a:off x="2685614" y="2397007"/>
          <a:ext cx="6820772" cy="4095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Elipse 12">
            <a:extLst>
              <a:ext uri="{FF2B5EF4-FFF2-40B4-BE49-F238E27FC236}">
                <a16:creationId xmlns:a16="http://schemas.microsoft.com/office/drawing/2014/main" id="{27E90A6A-17A1-4A96-B47E-2EE246CCB2E1}"/>
              </a:ext>
            </a:extLst>
          </p:cNvPr>
          <p:cNvSpPr/>
          <p:nvPr/>
        </p:nvSpPr>
        <p:spPr>
          <a:xfrm>
            <a:off x="3723445" y="4337898"/>
            <a:ext cx="123096" cy="123096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DAB246F-9FB4-4BF2-B15F-DD7484F5A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211" y="642681"/>
            <a:ext cx="923908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3600" dirty="0">
                <a:latin typeface="Arial Narrow" panose="020B0606020202030204" pitchFamily="34" charset="0"/>
              </a:rPr>
              <a:t>Variação do </a:t>
            </a:r>
            <a:r>
              <a:rPr lang="pt-BR" altLang="pt-BR" sz="3600" dirty="0" err="1">
                <a:latin typeface="Arial Narrow" panose="020B0606020202030204" pitchFamily="34" charset="0"/>
              </a:rPr>
              <a:t>dtml</a:t>
            </a:r>
            <a:r>
              <a:rPr lang="pt-BR" altLang="pt-BR" sz="3600" dirty="0">
                <a:latin typeface="Arial Narrow" panose="020B0606020202030204" pitchFamily="34" charset="0"/>
              </a:rPr>
              <a:t> em função das </a:t>
            </a:r>
          </a:p>
          <a:p>
            <a:pPr lvl="0" algn="ctr" defTabSz="914400" eaLnBrk="0" fontAlgn="base" hangingPunct="0">
              <a:spcAft>
                <a:spcPct val="0"/>
              </a:spcAft>
            </a:pPr>
            <a:r>
              <a:rPr lang="pt-BR" altLang="pt-BR" sz="3600" dirty="0">
                <a:latin typeface="Arial Narrow" panose="020B0606020202030204" pitchFamily="34" charset="0"/>
              </a:rPr>
              <a:t>temperaturas de saída da água na SAG.</a:t>
            </a:r>
          </a:p>
          <a:p>
            <a:pPr lvl="0" algn="ctr" defTabSz="914400" eaLnBrk="0" fontAlgn="base" hangingPunct="0">
              <a:spcAft>
                <a:spcPct val="0"/>
              </a:spcAft>
            </a:pPr>
            <a:r>
              <a:rPr lang="pt-BR" altLang="pt-BR" sz="3600" dirty="0">
                <a:latin typeface="Arial Narrow" panose="020B0606020202030204" pitchFamily="34" charset="0"/>
              </a:rPr>
              <a:t>TBS na entrada da SAG constante.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00D6941F-2ADA-4E98-BCA0-067732FC53F0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840905" cy="730317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5 – EFEITO DA CARGA TÉRMICA SOBRE A SERPENTINA DE RESFRIAMENTO</a:t>
            </a:r>
            <a:endParaRPr lang="en-US" sz="1800" kern="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016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2432808"/>
            <a:ext cx="7772400" cy="2628448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6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Comissionamento e Qualificação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364064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56046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434523A-4ED8-4EEE-9629-7B34630E0355}"/>
              </a:ext>
            </a:extLst>
          </p:cNvPr>
          <p:cNvSpPr txBox="1">
            <a:spLocks noChangeArrowheads="1"/>
          </p:cNvSpPr>
          <p:nvPr/>
        </p:nvSpPr>
        <p:spPr>
          <a:xfrm>
            <a:off x="1875741" y="1368373"/>
            <a:ext cx="8075612" cy="341349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000" b="1" dirty="0"/>
              <a:t>Conjunto de técnicas e procedimentos de engenharia, aplicados de forma integrada, que </a:t>
            </a:r>
            <a:r>
              <a:rPr lang="pt-BR" altLang="pt-BR" sz="3000" b="1" dirty="0">
                <a:solidFill>
                  <a:srgbClr val="FF0000"/>
                </a:solidFill>
              </a:rPr>
              <a:t>visam garantir </a:t>
            </a:r>
            <a:r>
              <a:rPr lang="pt-BR" altLang="pt-BR" sz="3000" b="1" dirty="0"/>
              <a:t>que um empreendimento foi projetado, construído e operara, conforme requisitos do cliente, de forma </a:t>
            </a:r>
            <a:r>
              <a:rPr lang="pt-BR" altLang="pt-BR" sz="3200" b="1" dirty="0"/>
              <a:t>segura</a:t>
            </a:r>
            <a:r>
              <a:rPr lang="pt-BR" altLang="pt-BR" sz="3000" b="1" dirty="0"/>
              <a:t> e confiável.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C5B033F-5DCF-4B17-ABF1-AFB235D0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5" y="4720288"/>
            <a:ext cx="4248865" cy="833663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108000" bIns="10800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2000" b="1" dirty="0"/>
              <a:t>O Comissionamento é uma boa prática de engenharia!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1545B74-3306-41E4-A2A0-CF86E1F4AAA1}"/>
              </a:ext>
            </a:extLst>
          </p:cNvPr>
          <p:cNvSpPr txBox="1">
            <a:spLocks noChangeArrowheads="1"/>
          </p:cNvSpPr>
          <p:nvPr/>
        </p:nvSpPr>
        <p:spPr>
          <a:xfrm>
            <a:off x="1224793" y="837525"/>
            <a:ext cx="7027862" cy="4801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COMISSIONAMENTO</a:t>
            </a:r>
          </a:p>
        </p:txBody>
      </p:sp>
    </p:spTree>
    <p:extLst>
      <p:ext uri="{BB962C8B-B14F-4D97-AF65-F5344CB8AC3E}">
        <p14:creationId xmlns:p14="http://schemas.microsoft.com/office/powerpoint/2010/main" val="138996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955" y="1171621"/>
            <a:ext cx="5856557" cy="4712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A refrigeração “mecanizou” o aumento da vibração de um fluido em estado gasoso (vapor), através de sua compressão, de forma que ele assuma uma temperatura maior que a do meio ambiente.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D5FCFC2-B2AD-46C4-BA8C-4BC5C0AE9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4793" y="1822934"/>
            <a:ext cx="3794051" cy="304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C947930-CC39-43FB-97F9-ED5B39A6AA90}"/>
              </a:ext>
            </a:extLst>
          </p:cNvPr>
          <p:cNvSpPr txBox="1"/>
          <p:nvPr/>
        </p:nvSpPr>
        <p:spPr>
          <a:xfrm>
            <a:off x="1089818" y="4982818"/>
            <a:ext cx="406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 tooltip="https://diy.stackexchange.com/questions/30158/why-did-my-refrigerator-freezer-stop-cooling"/>
              </a:rPr>
              <a:t>Esta Foto</a:t>
            </a:r>
            <a:r>
              <a:rPr lang="pt-BR" sz="900" dirty="0"/>
              <a:t> de Autor Desconhecido está licenciado em </a:t>
            </a:r>
            <a:r>
              <a:rPr lang="pt-BR" sz="900" dirty="0">
                <a:hlinkClick r:id="rId4" tooltip="https://creativecommons.org/licenses/by-sa/3.0/"/>
              </a:rPr>
              <a:t>CC BY-SA</a:t>
            </a:r>
            <a:endParaRPr lang="pt-BR" sz="900" dirty="0"/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A358CCBD-919B-45C2-9B9D-F4A2B663F27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56046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779880-D389-4B64-9062-84E2017DC8B9}"/>
              </a:ext>
            </a:extLst>
          </p:cNvPr>
          <p:cNvSpPr txBox="1">
            <a:spLocks noChangeArrowheads="1"/>
          </p:cNvSpPr>
          <p:nvPr/>
        </p:nvSpPr>
        <p:spPr>
          <a:xfrm>
            <a:off x="1224793" y="1336119"/>
            <a:ext cx="10311887" cy="43950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800" b="1" dirty="0"/>
              <a:t>“</a:t>
            </a:r>
            <a:r>
              <a:rPr lang="pt-BR" sz="2800" dirty="0"/>
              <a:t>Conjunto de ações realizadas para atestar e documentar que quaisquer instalações, sistemas e equipamentos estão propriamente instalados e/ou funcionam corretamente e levam aos resultados esperados. A qualificação é frequentemente uma parte da validação, mas as etapas individuais de qualificação não constituem, sozinhas, uma validação de processo</a:t>
            </a:r>
            <a:r>
              <a:rPr lang="pt-BR" altLang="pt-BR" sz="2800" b="1" dirty="0"/>
              <a:t>”</a:t>
            </a:r>
          </a:p>
          <a:p>
            <a:pPr marL="0" indent="0" algn="r">
              <a:lnSpc>
                <a:spcPct val="100000"/>
              </a:lnSpc>
              <a:spcBef>
                <a:spcPts val="1800"/>
              </a:spcBef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RDC n° 17, de 16/04/10, </a:t>
            </a:r>
          </a:p>
          <a:p>
            <a:pPr marL="0" indent="0" algn="r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Capítulo III, Art. 5°, Parágrafo LII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868CA2-C6A0-4D31-AD37-41D417ABAC83}"/>
              </a:ext>
            </a:extLst>
          </p:cNvPr>
          <p:cNvSpPr txBox="1">
            <a:spLocks noChangeArrowheads="1"/>
          </p:cNvSpPr>
          <p:nvPr/>
        </p:nvSpPr>
        <p:spPr>
          <a:xfrm>
            <a:off x="1224793" y="837525"/>
            <a:ext cx="7027862" cy="4801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Qualificação</a:t>
            </a:r>
          </a:p>
        </p:txBody>
      </p:sp>
    </p:spTree>
    <p:extLst>
      <p:ext uri="{BB962C8B-B14F-4D97-AF65-F5344CB8AC3E}">
        <p14:creationId xmlns:p14="http://schemas.microsoft.com/office/powerpoint/2010/main" val="2162408692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56046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E61E7C59-A6E9-4D98-BB1C-A32720436535}"/>
              </a:ext>
            </a:extLst>
          </p:cNvPr>
          <p:cNvSpPr txBox="1">
            <a:spLocks noChangeArrowheads="1"/>
          </p:cNvSpPr>
          <p:nvPr/>
        </p:nvSpPr>
        <p:spPr>
          <a:xfrm>
            <a:off x="1126746" y="1423835"/>
            <a:ext cx="9938508" cy="401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60000"/>
              </a:spcBef>
              <a:buFontTx/>
              <a:buNone/>
            </a:pPr>
            <a:r>
              <a:rPr lang="pt-BR" altLang="pt-BR" sz="3600" b="1" dirty="0"/>
              <a:t>“Ato </a:t>
            </a:r>
            <a:r>
              <a:rPr lang="pt-BR" altLang="pt-BR" sz="3600" b="1" dirty="0">
                <a:solidFill>
                  <a:srgbClr val="FF0000"/>
                </a:solidFill>
                <a:cs typeface="Arial" panose="020B0604020202020204" pitchFamily="34" charset="0"/>
              </a:rPr>
              <a:t>documentado</a:t>
            </a:r>
            <a:r>
              <a:rPr lang="pt-BR" altLang="pt-BR" sz="3600" b="1" dirty="0"/>
              <a:t> que atesta que qualquer procedimento, processo, equipamento, material, atividade ou sistema realmente e consistentemente leva aos resultados esperados</a:t>
            </a:r>
            <a:r>
              <a:rPr lang="pt-BR" altLang="pt-BR" sz="4400" b="1" dirty="0"/>
              <a:t>”</a:t>
            </a:r>
          </a:p>
          <a:p>
            <a:pPr marL="0" indent="0" algn="r"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RDC n° 17, de 16/04/10, </a:t>
            </a:r>
          </a:p>
          <a:p>
            <a:pPr marL="0" indent="0" algn="r"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Capítulo III, Art. 5°, Parágrafo LXVIII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4514B3B-AD50-425C-9B4D-730D95D1AA2B}"/>
              </a:ext>
            </a:extLst>
          </p:cNvPr>
          <p:cNvSpPr txBox="1">
            <a:spLocks noChangeArrowheads="1"/>
          </p:cNvSpPr>
          <p:nvPr/>
        </p:nvSpPr>
        <p:spPr>
          <a:xfrm>
            <a:off x="1126746" y="837525"/>
            <a:ext cx="7027862" cy="5355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2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VALIDAção</a:t>
            </a:r>
            <a:endParaRPr lang="pt-BR" sz="3200" b="1" i="1" dirty="0">
              <a:effectLst>
                <a:outerShdw blurRad="38100" dist="38100" dir="2700000" algn="tl">
                  <a:srgbClr val="C0C0C0"/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5016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56046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:a16="http://schemas.microsoft.com/office/drawing/2014/main" id="{E67D9219-D2F0-42A4-910F-EBB5758F1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4522" y="1784353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39130D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B771C39-A7D3-4892-AC9C-E1924F282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290" y="1976438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 i="1" dirty="0"/>
              <a:t>Start </a:t>
            </a:r>
            <a:r>
              <a:rPr lang="pt-BR" altLang="pt-BR" sz="1400" b="1" i="1" dirty="0" err="1"/>
              <a:t>up</a:t>
            </a:r>
            <a:r>
              <a:rPr lang="pt-BR" altLang="pt-BR" sz="1400" b="1" i="1" dirty="0"/>
              <a:t> &amp; Entrega</a:t>
            </a: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CE17329B-9C74-428E-874A-0E6367B63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0210" y="1773240"/>
            <a:ext cx="1833562" cy="2171700"/>
          </a:xfrm>
          <a:prstGeom prst="homePlate">
            <a:avLst>
              <a:gd name="adj" fmla="val 25000"/>
            </a:avLst>
          </a:prstGeom>
          <a:solidFill>
            <a:srgbClr val="5A1E14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607501F9-67F8-47AD-ADF9-EF977CF29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1853" y="1976438"/>
            <a:ext cx="1231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Construção/ Instalação</a:t>
            </a: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57377007-7367-44BD-87F2-62FEE620D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5897" y="1773240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77281B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F69B6BD5-8B74-4D7B-A33F-EC2454284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290" y="1976438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Projeto Detalhado</a:t>
            </a:r>
          </a:p>
        </p:txBody>
      </p:sp>
      <p:sp>
        <p:nvSpPr>
          <p:cNvPr id="16" name="AutoShape 12">
            <a:extLst>
              <a:ext uri="{FF2B5EF4-FFF2-40B4-BE49-F238E27FC236}">
                <a16:creationId xmlns:a16="http://schemas.microsoft.com/office/drawing/2014/main" id="{C2093C8B-9E17-466B-9F4A-AC2EBE942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1585" y="1773240"/>
            <a:ext cx="1833562" cy="2171700"/>
          </a:xfrm>
          <a:prstGeom prst="homePlate">
            <a:avLst>
              <a:gd name="adj" fmla="val 25000"/>
            </a:avLst>
          </a:prstGeom>
          <a:solidFill>
            <a:srgbClr val="923222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1D364FF5-2599-4A97-9474-56409D432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403" y="1976438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Projeto Básico</a:t>
            </a:r>
          </a:p>
        </p:txBody>
      </p:sp>
      <p:sp>
        <p:nvSpPr>
          <p:cNvPr id="18" name="AutoShape 15">
            <a:extLst>
              <a:ext uri="{FF2B5EF4-FFF2-40B4-BE49-F238E27FC236}">
                <a16:creationId xmlns:a16="http://schemas.microsoft.com/office/drawing/2014/main" id="{35CAC2C5-226E-44AE-BFE6-6E9D0039A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7272" y="1773240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AD4F3F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AB6CC2CD-366A-4EA1-9EF9-A2842A68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140" y="1976438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Ante-projeto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CE2C08A7-E319-402C-8D7B-3093F97CD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585" y="4857751"/>
            <a:ext cx="7416800" cy="446106"/>
          </a:xfrm>
          <a:prstGeom prst="rect">
            <a:avLst/>
          </a:prstGeom>
          <a:solidFill>
            <a:srgbClr val="996633"/>
          </a:solidFill>
          <a:ln w="381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1600" b="1" dirty="0">
                <a:latin typeface="Arial" charset="0"/>
              </a:rPr>
              <a:t>Processo de Gerenciamento do Projeto</a:t>
            </a:r>
          </a:p>
        </p:txBody>
      </p:sp>
      <p:sp>
        <p:nvSpPr>
          <p:cNvPr id="21" name="Text Box 36">
            <a:extLst>
              <a:ext uri="{FF2B5EF4-FFF2-40B4-BE49-F238E27FC236}">
                <a16:creationId xmlns:a16="http://schemas.microsoft.com/office/drawing/2014/main" id="{72258B15-7F67-4C64-AD13-0BCAF210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478" y="4189413"/>
            <a:ext cx="12541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583400"/>
                </a:solidFill>
              </a:rPr>
              <a:t>Aprovação Financeira da Execução</a:t>
            </a:r>
            <a:endParaRPr lang="en-US" altLang="pt-BR" sz="1200" b="1" i="1">
              <a:solidFill>
                <a:srgbClr val="583400"/>
              </a:solidFill>
            </a:endParaRPr>
          </a:p>
        </p:txBody>
      </p:sp>
      <p:sp>
        <p:nvSpPr>
          <p:cNvPr id="22" name="Text Box 37">
            <a:extLst>
              <a:ext uri="{FF2B5EF4-FFF2-40B4-BE49-F238E27FC236}">
                <a16:creationId xmlns:a16="http://schemas.microsoft.com/office/drawing/2014/main" id="{2085AD60-44C7-4AE2-8A44-EA5978795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053" y="4189413"/>
            <a:ext cx="10636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583400"/>
                </a:solidFill>
              </a:rPr>
              <a:t>Conclusão Financeira do Projeto</a:t>
            </a:r>
          </a:p>
        </p:txBody>
      </p:sp>
      <p:sp>
        <p:nvSpPr>
          <p:cNvPr id="23" name="AutoShape 38">
            <a:extLst>
              <a:ext uri="{FF2B5EF4-FFF2-40B4-BE49-F238E27FC236}">
                <a16:creationId xmlns:a16="http://schemas.microsoft.com/office/drawing/2014/main" id="{EC60F1ED-F030-4525-95A6-35134E683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047" y="3844928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FFCC9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4" name="AutoShape 39">
            <a:extLst>
              <a:ext uri="{FF2B5EF4-FFF2-40B4-BE49-F238E27FC236}">
                <a16:creationId xmlns:a16="http://schemas.microsoft.com/office/drawing/2014/main" id="{94CA79E8-F39C-437D-BEFB-82EF15EC8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5960" y="3844928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FFCC9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5" name="AutoShape 40">
            <a:extLst>
              <a:ext uri="{FF2B5EF4-FFF2-40B4-BE49-F238E27FC236}">
                <a16:creationId xmlns:a16="http://schemas.microsoft.com/office/drawing/2014/main" id="{B560FF60-CC75-4FC2-8178-EA783248A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8297" y="3844928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DDDDDD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6" name="Rectangle 42">
            <a:extLst>
              <a:ext uri="{FF2B5EF4-FFF2-40B4-BE49-F238E27FC236}">
                <a16:creationId xmlns:a16="http://schemas.microsoft.com/office/drawing/2014/main" id="{D7967B7E-1945-4112-9984-71039E00AF8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703" y="2992438"/>
            <a:ext cx="18462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53">
            <a:extLst>
              <a:ext uri="{FF2B5EF4-FFF2-40B4-BE49-F238E27FC236}">
                <a16:creationId xmlns:a16="http://schemas.microsoft.com/office/drawing/2014/main" id="{871D278F-7CBB-455E-9FF9-419AA7340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7628" y="2951163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 dirty="0"/>
              <a:t>Design Review</a:t>
            </a:r>
          </a:p>
        </p:txBody>
      </p:sp>
      <p:pic>
        <p:nvPicPr>
          <p:cNvPr id="28" name="Rectangle 42">
            <a:extLst>
              <a:ext uri="{FF2B5EF4-FFF2-40B4-BE49-F238E27FC236}">
                <a16:creationId xmlns:a16="http://schemas.microsoft.com/office/drawing/2014/main" id="{D2251990-5D3C-41BE-9B3E-35CAF7A8648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90" y="2579688"/>
            <a:ext cx="8715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 Box 57">
            <a:extLst>
              <a:ext uri="{FF2B5EF4-FFF2-40B4-BE49-F238E27FC236}">
                <a16:creationId xmlns:a16="http://schemas.microsoft.com/office/drawing/2014/main" id="{B9A3DA52-D3A6-4C48-811C-379FB708A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915" y="2538413"/>
            <a:ext cx="628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FAT</a:t>
            </a:r>
          </a:p>
        </p:txBody>
      </p:sp>
      <p:pic>
        <p:nvPicPr>
          <p:cNvPr id="30" name="Rectangle 42">
            <a:extLst>
              <a:ext uri="{FF2B5EF4-FFF2-40B4-BE49-F238E27FC236}">
                <a16:creationId xmlns:a16="http://schemas.microsoft.com/office/drawing/2014/main" id="{B6D1B4D6-0E7B-4E82-96AD-EC7D7AB4EEAD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90" y="2992438"/>
            <a:ext cx="8763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60">
            <a:extLst>
              <a:ext uri="{FF2B5EF4-FFF2-40B4-BE49-F238E27FC236}">
                <a16:creationId xmlns:a16="http://schemas.microsoft.com/office/drawing/2014/main" id="{7591E97F-3E22-414C-A174-7414943EB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503" y="29511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SAT</a:t>
            </a:r>
          </a:p>
        </p:txBody>
      </p:sp>
      <p:pic>
        <p:nvPicPr>
          <p:cNvPr id="32" name="Rectangle 42">
            <a:extLst>
              <a:ext uri="{FF2B5EF4-FFF2-40B4-BE49-F238E27FC236}">
                <a16:creationId xmlns:a16="http://schemas.microsoft.com/office/drawing/2014/main" id="{37C47DAD-5E0E-472A-B896-E229F1145C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090" y="3416300"/>
            <a:ext cx="8715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63">
            <a:extLst>
              <a:ext uri="{FF2B5EF4-FFF2-40B4-BE49-F238E27FC236}">
                <a16:creationId xmlns:a16="http://schemas.microsoft.com/office/drawing/2014/main" id="{35A23FF8-0CA8-4FBA-BCD8-828F51F87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7790" y="33750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VI</a:t>
            </a:r>
          </a:p>
        </p:txBody>
      </p:sp>
      <p:pic>
        <p:nvPicPr>
          <p:cNvPr id="34" name="Rectangle 42">
            <a:extLst>
              <a:ext uri="{FF2B5EF4-FFF2-40B4-BE49-F238E27FC236}">
                <a16:creationId xmlns:a16="http://schemas.microsoft.com/office/drawing/2014/main" id="{38FA724A-6F9C-4D1F-A092-7F2FA3CC28D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15" y="2990850"/>
            <a:ext cx="8763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65">
            <a:extLst>
              <a:ext uri="{FF2B5EF4-FFF2-40B4-BE49-F238E27FC236}">
                <a16:creationId xmlns:a16="http://schemas.microsoft.com/office/drawing/2014/main" id="{40B7644C-D8D1-41E7-8150-2D3B1A8FB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4940" y="2949575"/>
            <a:ext cx="47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EF</a:t>
            </a:r>
          </a:p>
        </p:txBody>
      </p:sp>
      <p:pic>
        <p:nvPicPr>
          <p:cNvPr id="36" name="Rectangle 42">
            <a:extLst>
              <a:ext uri="{FF2B5EF4-FFF2-40B4-BE49-F238E27FC236}">
                <a16:creationId xmlns:a16="http://schemas.microsoft.com/office/drawing/2014/main" id="{551F0005-B137-4045-8938-2A09E681733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15" y="3414713"/>
            <a:ext cx="871538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67">
            <a:extLst>
              <a:ext uri="{FF2B5EF4-FFF2-40B4-BE49-F238E27FC236}">
                <a16:creationId xmlns:a16="http://schemas.microsoft.com/office/drawing/2014/main" id="{5580D5E5-325F-43AB-9937-C0888E3853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240" y="3373438"/>
            <a:ext cx="5052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 dirty="0"/>
              <a:t>ED</a:t>
            </a:r>
          </a:p>
        </p:txBody>
      </p:sp>
      <p:sp>
        <p:nvSpPr>
          <p:cNvPr id="38" name="Rectangle 52">
            <a:extLst>
              <a:ext uri="{FF2B5EF4-FFF2-40B4-BE49-F238E27FC236}">
                <a16:creationId xmlns:a16="http://schemas.microsoft.com/office/drawing/2014/main" id="{9E869A12-CF9B-4259-9503-C8F465121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32" y="893019"/>
            <a:ext cx="8591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Ciclo de Vida de Projetos vs. Comissionamento</a:t>
            </a:r>
          </a:p>
        </p:txBody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id="{B17C5BA2-4749-468B-9225-28B3933C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22" y="4172745"/>
            <a:ext cx="1390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>
                <a:solidFill>
                  <a:srgbClr val="583400"/>
                </a:solidFill>
              </a:rPr>
              <a:t>Aprovação</a:t>
            </a:r>
          </a:p>
          <a:p>
            <a:pPr algn="ctr"/>
            <a:r>
              <a:rPr lang="pt-BR" altLang="pt-BR" sz="1200" b="1" dirty="0">
                <a:solidFill>
                  <a:srgbClr val="583400"/>
                </a:solidFill>
              </a:rPr>
              <a:t>Financeira da Concepção</a:t>
            </a:r>
            <a:endParaRPr lang="en-US" altLang="pt-BR" sz="1200" b="1" dirty="0">
              <a:solidFill>
                <a:srgbClr val="583400"/>
              </a:solidFill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60782747-6527-47D2-90C7-EC8BEAFFA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5217" y="3328912"/>
            <a:ext cx="2498786" cy="103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pt-BR" sz="1200" dirty="0"/>
              <a:t>FAT:	</a:t>
            </a:r>
            <a:r>
              <a:rPr lang="pt-BR" altLang="pt-BR" sz="1200" dirty="0" err="1"/>
              <a:t>Factory</a:t>
            </a:r>
            <a:r>
              <a:rPr lang="pt-BR" altLang="pt-BR" sz="1200" dirty="0"/>
              <a:t> </a:t>
            </a:r>
            <a:r>
              <a:rPr lang="pt-BR" altLang="pt-BR" sz="1200" dirty="0" err="1"/>
              <a:t>Aceptance</a:t>
            </a:r>
            <a:r>
              <a:rPr lang="pt-BR" altLang="pt-BR" sz="1200" dirty="0"/>
              <a:t> </a:t>
            </a:r>
            <a:r>
              <a:rPr lang="pt-BR" altLang="pt-BR" sz="1200" dirty="0" err="1"/>
              <a:t>Tests</a:t>
            </a:r>
            <a:endParaRPr lang="pt-BR" altLang="pt-BR" sz="1200" dirty="0"/>
          </a:p>
          <a:p>
            <a:pPr eaLnBrk="1" hangingPunct="1"/>
            <a:r>
              <a:rPr lang="pt-BR" altLang="pt-BR" sz="1200" dirty="0"/>
              <a:t>SAT:	Site </a:t>
            </a:r>
            <a:r>
              <a:rPr lang="pt-BR" altLang="pt-BR" sz="1200" dirty="0" err="1"/>
              <a:t>Aceptance</a:t>
            </a:r>
            <a:r>
              <a:rPr lang="pt-BR" altLang="pt-BR" sz="1200" dirty="0"/>
              <a:t> </a:t>
            </a:r>
            <a:r>
              <a:rPr lang="pt-BR" altLang="pt-BR" sz="1200" dirty="0" err="1"/>
              <a:t>Tests</a:t>
            </a:r>
            <a:endParaRPr lang="pt-BR" altLang="pt-BR" sz="1200" dirty="0"/>
          </a:p>
          <a:p>
            <a:pPr eaLnBrk="1" hangingPunct="1"/>
            <a:r>
              <a:rPr lang="pt-BR" altLang="pt-BR" sz="1200" dirty="0"/>
              <a:t>VI	Verificações de Instalação</a:t>
            </a:r>
          </a:p>
          <a:p>
            <a:pPr eaLnBrk="1" hangingPunct="1"/>
            <a:r>
              <a:rPr lang="pt-BR" altLang="pt-BR" sz="1200" dirty="0"/>
              <a:t>EF:	Ensaios Funcionais</a:t>
            </a:r>
          </a:p>
          <a:p>
            <a:pPr eaLnBrk="1" hangingPunct="1"/>
            <a:r>
              <a:rPr lang="pt-BR" altLang="pt-BR" sz="1200" dirty="0"/>
              <a:t>EP:	Ensaios de Desempenho</a:t>
            </a:r>
          </a:p>
        </p:txBody>
      </p:sp>
    </p:spTree>
    <p:extLst>
      <p:ext uri="{BB962C8B-B14F-4D97-AF65-F5344CB8AC3E}">
        <p14:creationId xmlns:p14="http://schemas.microsoft.com/office/powerpoint/2010/main" val="28533942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6083427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id="{E101325E-2F31-4D26-ACA3-2B70B150E832}"/>
              </a:ext>
            </a:extLst>
          </p:cNvPr>
          <p:cNvSpPr txBox="1">
            <a:spLocks noChangeArrowheads="1"/>
          </p:cNvSpPr>
          <p:nvPr/>
        </p:nvSpPr>
        <p:spPr>
          <a:xfrm>
            <a:off x="904875" y="692717"/>
            <a:ext cx="9897190" cy="49273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89013" indent="-989013">
              <a:lnSpc>
                <a:spcPct val="80000"/>
              </a:lnSpc>
              <a:spcBef>
                <a:spcPct val="100000"/>
              </a:spcBef>
              <a:buFontTx/>
              <a:buNone/>
            </a:pPr>
            <a:r>
              <a:rPr lang="pt-BR" altLang="pt-BR" sz="2800" b="1" dirty="0">
                <a:solidFill>
                  <a:srgbClr val="FF0000"/>
                </a:solidFill>
                <a:cs typeface="Arial" panose="020B0604020202020204" pitchFamily="34" charset="0"/>
              </a:rPr>
              <a:t>Art. 15.</a:t>
            </a:r>
            <a:r>
              <a:rPr lang="pt-BR" altLang="pt-BR" sz="2800" b="1" dirty="0">
                <a:solidFill>
                  <a:srgbClr val="C46200"/>
                </a:solidFill>
              </a:rPr>
              <a:t>	</a:t>
            </a:r>
            <a:r>
              <a:rPr lang="pt-BR" altLang="pt-BR" sz="2800" b="1" i="1" dirty="0">
                <a:cs typeface="Arial" panose="020B0604020202020204" pitchFamily="34" charset="0"/>
              </a:rPr>
              <a:t>...a empresa deve identificar quais os trabalhos de qualificação e validação são necessários para comprovar que todos os 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aspectos críticos </a:t>
            </a:r>
            <a:r>
              <a:rPr lang="pt-BR" altLang="pt-BR" sz="2800" b="1" i="1" dirty="0">
                <a:cs typeface="Arial" panose="020B0604020202020204" pitchFamily="34" charset="0"/>
              </a:rPr>
              <a:t>de operação 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estejam sob controle</a:t>
            </a:r>
            <a:r>
              <a:rPr lang="pt-BR" altLang="pt-BR" sz="2800" b="1" i="1" dirty="0">
                <a:cs typeface="Arial" panose="020B0604020202020204" pitchFamily="34" charset="0"/>
              </a:rPr>
              <a:t>.</a:t>
            </a:r>
          </a:p>
          <a:p>
            <a:pPr marL="989013" indent="-989013">
              <a:lnSpc>
                <a:spcPct val="80000"/>
              </a:lnSpc>
              <a:spcBef>
                <a:spcPts val="1800"/>
              </a:spcBef>
              <a:buFontTx/>
              <a:buNone/>
            </a:pPr>
            <a:r>
              <a:rPr lang="pt-BR" altLang="pt-BR" sz="2800" b="1" dirty="0">
                <a:solidFill>
                  <a:srgbClr val="FF0000"/>
                </a:solidFill>
                <a:cs typeface="Arial" panose="020B0604020202020204" pitchFamily="34" charset="0"/>
              </a:rPr>
              <a:t>Art. 18.</a:t>
            </a:r>
            <a:r>
              <a:rPr lang="pt-BR" altLang="pt-BR" sz="2800" b="1" dirty="0">
                <a:solidFill>
                  <a:srgbClr val="C46200"/>
                </a:solidFill>
              </a:rPr>
              <a:t>	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Qualquer aspecto </a:t>
            </a:r>
            <a:r>
              <a:rPr lang="pt-BR" altLang="pt-BR" sz="2800" b="1" i="1" dirty="0">
                <a:cs typeface="Arial" panose="020B0604020202020204" pitchFamily="34" charset="0"/>
              </a:rPr>
              <a:t>da operação, incluindo mudanças significativas..., 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que possa afetar a qualidade do produto</a:t>
            </a:r>
            <a:r>
              <a:rPr lang="pt-BR" altLang="pt-BR" sz="2800" b="1" i="1" dirty="0">
                <a:cs typeface="Arial" panose="020B0604020202020204" pitchFamily="34" charset="0"/>
              </a:rPr>
              <a:t>, direta ou indiretamente, deve ser qualificado e/ou validado.</a:t>
            </a:r>
            <a:endParaRPr lang="pt-BR" altLang="pt-BR" sz="2800" b="1" dirty="0">
              <a:solidFill>
                <a:srgbClr val="C46200"/>
              </a:solidFill>
            </a:endParaRPr>
          </a:p>
          <a:p>
            <a:pPr marL="989013" indent="-989013">
              <a:lnSpc>
                <a:spcPct val="80000"/>
              </a:lnSpc>
              <a:spcBef>
                <a:spcPts val="1800"/>
              </a:spcBef>
              <a:buFontTx/>
              <a:buNone/>
            </a:pPr>
            <a:r>
              <a:rPr lang="pt-BR" altLang="pt-BR" sz="2800" b="1" dirty="0">
                <a:solidFill>
                  <a:srgbClr val="FF0000"/>
                </a:solidFill>
                <a:cs typeface="Arial" panose="020B0604020202020204" pitchFamily="34" charset="0"/>
              </a:rPr>
              <a:t>Art. 19.</a:t>
            </a:r>
            <a:r>
              <a:rPr lang="pt-BR" altLang="pt-BR" sz="2800" b="1" dirty="0">
                <a:solidFill>
                  <a:srgbClr val="C46200"/>
                </a:solidFill>
              </a:rPr>
              <a:t>	</a:t>
            </a:r>
            <a:r>
              <a:rPr lang="pt-BR" altLang="pt-BR" sz="2800" b="1" i="1" dirty="0">
                <a:cs typeface="Arial" panose="020B0604020202020204" pitchFamily="34" charset="0"/>
              </a:rPr>
              <a:t>A</a:t>
            </a:r>
            <a:r>
              <a:rPr lang="pt-BR" altLang="pt-BR" sz="2800" b="1" i="1" dirty="0">
                <a:solidFill>
                  <a:srgbClr val="C46200"/>
                </a:solidFill>
              </a:rPr>
              <a:t> </a:t>
            </a:r>
            <a:r>
              <a:rPr lang="pt-BR" altLang="pt-BR" sz="2800" b="1" i="1" dirty="0">
                <a:cs typeface="Arial" panose="020B0604020202020204" pitchFamily="34" charset="0"/>
              </a:rPr>
              <a:t>qualificação e a validação não devem ser consideradas exercícios únicos. ...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deve haver um programa contínuo </a:t>
            </a:r>
            <a:r>
              <a:rPr lang="pt-BR" altLang="pt-BR" sz="2800" b="1" i="1" dirty="0">
                <a:cs typeface="Arial" panose="020B0604020202020204" pitchFamily="34" charset="0"/>
              </a:rPr>
              <a:t>de monitoramento, o qual deve ser embasado em uma revisão periódica.</a:t>
            </a:r>
          </a:p>
          <a:p>
            <a:pPr marL="989013" indent="-989013">
              <a:lnSpc>
                <a:spcPct val="80000"/>
              </a:lnSpc>
              <a:spcBef>
                <a:spcPts val="1800"/>
              </a:spcBef>
              <a:buFontTx/>
              <a:buNone/>
            </a:pPr>
            <a:r>
              <a:rPr lang="pt-BR" altLang="pt-BR" sz="2800" b="1" dirty="0">
                <a:solidFill>
                  <a:srgbClr val="FF0000"/>
                </a:solidFill>
                <a:cs typeface="Arial" panose="020B0604020202020204" pitchFamily="34" charset="0"/>
              </a:rPr>
              <a:t>Art. 20.</a:t>
            </a:r>
            <a:r>
              <a:rPr lang="pt-BR" altLang="pt-BR" sz="2800" b="1" dirty="0">
                <a:solidFill>
                  <a:srgbClr val="C46200"/>
                </a:solidFill>
              </a:rPr>
              <a:t>	</a:t>
            </a:r>
            <a:r>
              <a:rPr lang="pt-BR" altLang="pt-BR" sz="2800" b="1" i="1" dirty="0">
                <a:cs typeface="Arial" panose="020B0604020202020204" pitchFamily="34" charset="0"/>
              </a:rPr>
              <a:t>O 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compromisso</a:t>
            </a:r>
            <a:r>
              <a:rPr lang="pt-BR" altLang="pt-BR" sz="2800" b="1" i="1" dirty="0">
                <a:cs typeface="Arial" panose="020B0604020202020204" pitchFamily="34" charset="0"/>
              </a:rPr>
              <a:t> da manutenção da situação de qualificação/ validação </a:t>
            </a:r>
            <a:r>
              <a:rPr lang="pt-BR" altLang="pt-BR" sz="2800" b="1" i="1" dirty="0">
                <a:solidFill>
                  <a:srgbClr val="FF0000"/>
                </a:solidFill>
                <a:cs typeface="Arial" panose="020B0604020202020204" pitchFamily="34" charset="0"/>
              </a:rPr>
              <a:t>deve estar descrito</a:t>
            </a:r>
            <a:r>
              <a:rPr lang="pt-BR" altLang="pt-BR" sz="2800" b="1" i="1" dirty="0">
                <a:cs typeface="Arial" panose="020B0604020202020204" pitchFamily="34" charset="0"/>
              </a:rPr>
              <a:t>...</a:t>
            </a: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2EDD4041-3EC9-4802-98BE-A87A85308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3022" y="5631456"/>
            <a:ext cx="5003800" cy="7016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rgbClr val="663300"/>
                </a:solidFill>
              </a:rPr>
              <a:t>A ANVISA regulamenta e fiscaliza a produção de medicamentos no Brasil!</a:t>
            </a:r>
          </a:p>
        </p:txBody>
      </p:sp>
      <p:pic>
        <p:nvPicPr>
          <p:cNvPr id="40" name="Picture 13">
            <a:extLst>
              <a:ext uri="{FF2B5EF4-FFF2-40B4-BE49-F238E27FC236}">
                <a16:creationId xmlns:a16="http://schemas.microsoft.com/office/drawing/2014/main" id="{5672D5D5-E7F0-45A3-9E6F-86C8D2C8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935" y="5620028"/>
            <a:ext cx="423862" cy="7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62283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3850" y="56046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634622D0-E372-4E3A-A42F-2F264273E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32" y="1603378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39130D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912C1-E4C1-47F9-9439-8377EDDFF4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6600" y="1795463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 i="1"/>
              <a:t>Start up &amp; Entrega</a:t>
            </a:r>
          </a:p>
        </p:txBody>
      </p:sp>
      <p:sp>
        <p:nvSpPr>
          <p:cNvPr id="7" name="AutoShape 6">
            <a:extLst>
              <a:ext uri="{FF2B5EF4-FFF2-40B4-BE49-F238E27FC236}">
                <a16:creationId xmlns:a16="http://schemas.microsoft.com/office/drawing/2014/main" id="{26609864-14AF-444D-AC90-A3CE0DABF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20" y="1592265"/>
            <a:ext cx="1833562" cy="2171700"/>
          </a:xfrm>
          <a:prstGeom prst="homePlate">
            <a:avLst>
              <a:gd name="adj" fmla="val 25000"/>
            </a:avLst>
          </a:prstGeom>
          <a:solidFill>
            <a:srgbClr val="5A1E14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39AF1C-A641-496E-8724-3C18268477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3" y="1795463"/>
            <a:ext cx="12319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Construção/ Instalação</a:t>
            </a:r>
          </a:p>
        </p:txBody>
      </p:sp>
      <p:sp>
        <p:nvSpPr>
          <p:cNvPr id="10" name="AutoShape 9">
            <a:extLst>
              <a:ext uri="{FF2B5EF4-FFF2-40B4-BE49-F238E27FC236}">
                <a16:creationId xmlns:a16="http://schemas.microsoft.com/office/drawing/2014/main" id="{4B700B9E-B430-4EF8-9C6C-70C4C929B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2207" y="1592265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77281B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B3E360-FA92-4BB5-910C-ED1150F6D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1795463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Projeto Detalhado</a:t>
            </a:r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D85B8F8B-F488-4A42-99E6-CF84AE30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7895" y="1592265"/>
            <a:ext cx="1833562" cy="2171700"/>
          </a:xfrm>
          <a:prstGeom prst="homePlate">
            <a:avLst>
              <a:gd name="adj" fmla="val 25000"/>
            </a:avLst>
          </a:prstGeom>
          <a:solidFill>
            <a:srgbClr val="923222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5CFAB41F-4F90-4943-B09E-6E3288FBB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713" y="1795463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/>
              <a:t>Projeto Básico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F3669F73-07E4-4426-9E5C-F5B174067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3582" y="1592265"/>
            <a:ext cx="1833563" cy="2171700"/>
          </a:xfrm>
          <a:prstGeom prst="homePlate">
            <a:avLst>
              <a:gd name="adj" fmla="val 25000"/>
            </a:avLst>
          </a:prstGeom>
          <a:solidFill>
            <a:srgbClr val="AD4F3F"/>
          </a:solid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 h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EC0CF14E-E620-446B-88ED-839D629F7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7450" y="1795463"/>
            <a:ext cx="115252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400" b="1" dirty="0" err="1"/>
              <a:t>Ante-projeto</a:t>
            </a:r>
            <a:endParaRPr lang="pt-BR" altLang="pt-BR" sz="1400" b="1" dirty="0"/>
          </a:p>
        </p:txBody>
      </p:sp>
      <p:sp>
        <p:nvSpPr>
          <p:cNvPr id="16" name="Rectangle 22">
            <a:extLst>
              <a:ext uri="{FF2B5EF4-FFF2-40B4-BE49-F238E27FC236}">
                <a16:creationId xmlns:a16="http://schemas.microsoft.com/office/drawing/2014/main" id="{4DB83C00-715E-4ADB-8A6B-52A42A4EB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3895" y="4676776"/>
            <a:ext cx="7416800" cy="446106"/>
          </a:xfrm>
          <a:prstGeom prst="rect">
            <a:avLst/>
          </a:prstGeom>
          <a:solidFill>
            <a:srgbClr val="996633"/>
          </a:solidFill>
          <a:ln w="381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pt-BR" sz="1600" b="1" dirty="0">
                <a:latin typeface="Arial" charset="0"/>
              </a:rPr>
              <a:t>Processo de Gerenciamento do Projeto</a:t>
            </a:r>
          </a:p>
        </p:txBody>
      </p:sp>
      <p:sp>
        <p:nvSpPr>
          <p:cNvPr id="17" name="Text Box 35">
            <a:extLst>
              <a:ext uri="{FF2B5EF4-FFF2-40B4-BE49-F238E27FC236}">
                <a16:creationId xmlns:a16="http://schemas.microsoft.com/office/drawing/2014/main" id="{67F0C3FE-C440-4D20-B3ED-7367AF0FF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4025" y="4008438"/>
            <a:ext cx="139065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 dirty="0">
                <a:solidFill>
                  <a:srgbClr val="583400"/>
                </a:solidFill>
              </a:rPr>
              <a:t>Aprovação</a:t>
            </a:r>
          </a:p>
          <a:p>
            <a:pPr algn="ctr"/>
            <a:r>
              <a:rPr lang="pt-BR" altLang="pt-BR" sz="1200" b="1" dirty="0">
                <a:solidFill>
                  <a:srgbClr val="583400"/>
                </a:solidFill>
              </a:rPr>
              <a:t>Financeira da Concepção</a:t>
            </a:r>
            <a:endParaRPr lang="en-US" altLang="pt-BR" sz="1200" b="1" dirty="0">
              <a:solidFill>
                <a:srgbClr val="583400"/>
              </a:solidFill>
            </a:endParaRPr>
          </a:p>
        </p:txBody>
      </p:sp>
      <p:sp>
        <p:nvSpPr>
          <p:cNvPr id="18" name="Text Box 36">
            <a:extLst>
              <a:ext uri="{FF2B5EF4-FFF2-40B4-BE49-F238E27FC236}">
                <a16:creationId xmlns:a16="http://schemas.microsoft.com/office/drawing/2014/main" id="{128FAE14-D207-4DC1-B577-3DABBBC1F8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4008438"/>
            <a:ext cx="12541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583400"/>
                </a:solidFill>
              </a:rPr>
              <a:t>Aprovação Financeira da Execução</a:t>
            </a:r>
            <a:endParaRPr lang="en-US" altLang="pt-BR" sz="1200" b="1" i="1">
              <a:solidFill>
                <a:srgbClr val="583400"/>
              </a:solidFill>
            </a:endParaRPr>
          </a:p>
        </p:txBody>
      </p:sp>
      <p:sp>
        <p:nvSpPr>
          <p:cNvPr id="19" name="Text Box 37">
            <a:extLst>
              <a:ext uri="{FF2B5EF4-FFF2-40B4-BE49-F238E27FC236}">
                <a16:creationId xmlns:a16="http://schemas.microsoft.com/office/drawing/2014/main" id="{F4FD95D3-9661-426F-985F-38860BFF5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363" y="4008438"/>
            <a:ext cx="106362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1200" b="1">
                <a:solidFill>
                  <a:srgbClr val="583400"/>
                </a:solidFill>
              </a:rPr>
              <a:t>Conclusão Financeira do Projeto</a:t>
            </a:r>
          </a:p>
        </p:txBody>
      </p:sp>
      <p:sp>
        <p:nvSpPr>
          <p:cNvPr id="20" name="AutoShape 38">
            <a:extLst>
              <a:ext uri="{FF2B5EF4-FFF2-40B4-BE49-F238E27FC236}">
                <a16:creationId xmlns:a16="http://schemas.microsoft.com/office/drawing/2014/main" id="{D2C4EE32-AC01-4C73-99C4-7F97A629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1357" y="3663953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FFCC9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1" name="AutoShape 39">
            <a:extLst>
              <a:ext uri="{FF2B5EF4-FFF2-40B4-BE49-F238E27FC236}">
                <a16:creationId xmlns:a16="http://schemas.microsoft.com/office/drawing/2014/main" id="{DCAB6BFA-90E0-4318-9DF6-F22B2E517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2270" y="3663953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FFCC99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2" name="AutoShape 40">
            <a:extLst>
              <a:ext uri="{FF2B5EF4-FFF2-40B4-BE49-F238E27FC236}">
                <a16:creationId xmlns:a16="http://schemas.microsoft.com/office/drawing/2014/main" id="{E1794A3E-F781-43A7-88ED-AEFB7A0B7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607" y="3663953"/>
            <a:ext cx="431800" cy="358774"/>
          </a:xfrm>
          <a:prstGeom prst="flowChartExtract">
            <a:avLst/>
          </a:prstGeom>
          <a:solidFill>
            <a:srgbClr val="923222"/>
          </a:solidFill>
          <a:ln w="9525" algn="ctr">
            <a:solidFill>
              <a:srgbClr val="DDDDDD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27000"/>
          </a:sp3d>
        </p:spPr>
        <p:txBody>
          <a:bodyPr wrap="none" anchor="ctr"/>
          <a:lstStyle/>
          <a:p>
            <a:pPr>
              <a:defRPr/>
            </a:pPr>
            <a:endParaRPr lang="pt-BR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3" name="Rectangle 42">
            <a:extLst>
              <a:ext uri="{FF2B5EF4-FFF2-40B4-BE49-F238E27FC236}">
                <a16:creationId xmlns:a16="http://schemas.microsoft.com/office/drawing/2014/main" id="{7637AF6C-E05F-4E0D-8B4B-D7F3CF3E244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325" y="2698750"/>
            <a:ext cx="184626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52">
            <a:extLst>
              <a:ext uri="{FF2B5EF4-FFF2-40B4-BE49-F238E27FC236}">
                <a16:creationId xmlns:a16="http://schemas.microsoft.com/office/drawing/2014/main" id="{50C0C122-C555-4681-A088-F90DF6D4E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0" y="26574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Qualif. Projeto</a:t>
            </a:r>
          </a:p>
        </p:txBody>
      </p:sp>
      <p:pic>
        <p:nvPicPr>
          <p:cNvPr id="25" name="Rectangle 42">
            <a:extLst>
              <a:ext uri="{FF2B5EF4-FFF2-40B4-BE49-F238E27FC236}">
                <a16:creationId xmlns:a16="http://schemas.microsoft.com/office/drawing/2014/main" id="{7746CD38-BB40-414E-8479-71BF3573F1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713" y="2698750"/>
            <a:ext cx="8763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54">
            <a:extLst>
              <a:ext uri="{FF2B5EF4-FFF2-40B4-BE49-F238E27FC236}">
                <a16:creationId xmlns:a16="http://schemas.microsoft.com/office/drawing/2014/main" id="{A11B5445-F44A-49FC-B7EA-2930C9B9E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4563" y="2657475"/>
            <a:ext cx="425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IQ</a:t>
            </a:r>
          </a:p>
        </p:txBody>
      </p:sp>
      <p:pic>
        <p:nvPicPr>
          <p:cNvPr id="27" name="Rectangle 42">
            <a:extLst>
              <a:ext uri="{FF2B5EF4-FFF2-40B4-BE49-F238E27FC236}">
                <a16:creationId xmlns:a16="http://schemas.microsoft.com/office/drawing/2014/main" id="{6A1D812A-5DC9-4BEE-8AE5-30E0923AE2D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2697163"/>
            <a:ext cx="8763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6">
            <a:extLst>
              <a:ext uri="{FF2B5EF4-FFF2-40B4-BE49-F238E27FC236}">
                <a16:creationId xmlns:a16="http://schemas.microsoft.com/office/drawing/2014/main" id="{3473A83E-7818-44D9-9ADD-28A4B4073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2655888"/>
            <a:ext cx="53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OQ</a:t>
            </a:r>
          </a:p>
        </p:txBody>
      </p:sp>
      <p:pic>
        <p:nvPicPr>
          <p:cNvPr id="29" name="Rectangle 42">
            <a:extLst>
              <a:ext uri="{FF2B5EF4-FFF2-40B4-BE49-F238E27FC236}">
                <a16:creationId xmlns:a16="http://schemas.microsoft.com/office/drawing/2014/main" id="{A628BA3D-5906-43E0-A1D6-217E6BBD02D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3121025"/>
            <a:ext cx="8715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58">
            <a:extLst>
              <a:ext uri="{FF2B5EF4-FFF2-40B4-BE49-F238E27FC236}">
                <a16:creationId xmlns:a16="http://schemas.microsoft.com/office/drawing/2014/main" id="{F90B66C7-1E92-4EF8-AC2E-986194977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888" y="3079750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800" b="1"/>
              <a:t>PQ</a:t>
            </a:r>
          </a:p>
        </p:txBody>
      </p:sp>
      <p:sp>
        <p:nvSpPr>
          <p:cNvPr id="31" name="Rectangle 38">
            <a:extLst>
              <a:ext uri="{FF2B5EF4-FFF2-40B4-BE49-F238E27FC236}">
                <a16:creationId xmlns:a16="http://schemas.microsoft.com/office/drawing/2014/main" id="{86BF60EB-AA93-474A-8E1C-0226CF63D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825" y="844881"/>
            <a:ext cx="85915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Ciclo de Vida de Projetos vs. Qualificação</a:t>
            </a:r>
          </a:p>
        </p:txBody>
      </p:sp>
      <p:sp>
        <p:nvSpPr>
          <p:cNvPr id="32" name="Botão de Ação: Avançar ou Próximo 31">
            <a:hlinkClick r:id="rId3" action="ppaction://hlinkpres?slideindex=1&amp;slidetitle=Apresentação do PowerPoint" highlightClick="1"/>
            <a:extLst>
              <a:ext uri="{FF2B5EF4-FFF2-40B4-BE49-F238E27FC236}">
                <a16:creationId xmlns:a16="http://schemas.microsoft.com/office/drawing/2014/main" id="{557015D5-2017-4E02-BD26-7FFAC69913C1}"/>
              </a:ext>
            </a:extLst>
          </p:cNvPr>
          <p:cNvSpPr/>
          <p:nvPr/>
        </p:nvSpPr>
        <p:spPr>
          <a:xfrm>
            <a:off x="4696093" y="5604668"/>
            <a:ext cx="760114" cy="789493"/>
          </a:xfrm>
          <a:prstGeom prst="actionButtonForwardNex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76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4721190E-89A1-4A3B-8DF4-E6D77950BB3F}"/>
              </a:ext>
            </a:extLst>
          </p:cNvPr>
          <p:cNvSpPr txBox="1">
            <a:spLocks noChangeArrowheads="1"/>
          </p:cNvSpPr>
          <p:nvPr/>
        </p:nvSpPr>
        <p:spPr>
          <a:xfrm>
            <a:off x="1995408" y="3049422"/>
            <a:ext cx="4876196" cy="1863335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5400" kern="0" dirty="0">
                <a:latin typeface="+mj-lt"/>
                <a:ea typeface="+mj-ea"/>
                <a:cs typeface="+mj-cs"/>
              </a:rPr>
              <a:t>Exemplo </a:t>
            </a:r>
          </a:p>
          <a:p>
            <a:pPr algn="ctr" defTabSz="1104900">
              <a:defRPr/>
            </a:pPr>
            <a:r>
              <a:rPr lang="pt-BR" sz="5400" kern="0" dirty="0">
                <a:latin typeface="+mj-lt"/>
                <a:ea typeface="+mj-ea"/>
                <a:cs typeface="+mj-cs"/>
              </a:rPr>
              <a:t>Comissionamento</a:t>
            </a:r>
            <a:endParaRPr lang="en-US" sz="54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5" name="Imagem 34">
            <a:extLst>
              <a:ext uri="{FF2B5EF4-FFF2-40B4-BE49-F238E27FC236}">
                <a16:creationId xmlns:a16="http://schemas.microsoft.com/office/drawing/2014/main" id="{66C9DA44-5DAA-472F-ABBA-90EBE5F7E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43592" y="1381009"/>
            <a:ext cx="3187700" cy="4813300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3B358D56-ED0E-4261-9457-D979164323FA}"/>
              </a:ext>
            </a:extLst>
          </p:cNvPr>
          <p:cNvSpPr txBox="1"/>
          <p:nvPr/>
        </p:nvSpPr>
        <p:spPr>
          <a:xfrm>
            <a:off x="7443592" y="6194309"/>
            <a:ext cx="334058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 tooltip="https://www.infirmiers.com/etudiants-en-ifsi/tfe/acte-2-les-deux-unites-enseignement-preparatoire-au-travail-de-recherche.html"/>
              </a:rPr>
              <a:t>Esta Foto</a:t>
            </a:r>
            <a:r>
              <a:rPr lang="pt-BR" sz="900" dirty="0"/>
              <a:t> de Autor Desconhecido está licenciado em </a:t>
            </a:r>
            <a:r>
              <a:rPr lang="pt-BR" sz="900" dirty="0">
                <a:hlinkClick r:id="rId4" tooltip="https://creativecommons.org/licenses/by-nc-nd/3.0/"/>
              </a:rPr>
              <a:t>CC BY-NC-ND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563228409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07223424-6F82-4B90-B51F-D09442F9C86C}"/>
              </a:ext>
            </a:extLst>
          </p:cNvPr>
          <p:cNvSpPr txBox="1">
            <a:spLocks/>
          </p:cNvSpPr>
          <p:nvPr/>
        </p:nvSpPr>
        <p:spPr>
          <a:xfrm>
            <a:off x="1319062" y="461965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Ensaios de Vazamentos em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B1BE36D-5628-4B3B-92D0-A96AF6087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7432" y="2062835"/>
            <a:ext cx="4881671" cy="29366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01E9B466-6384-45F5-83BA-6C649916EB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91"/>
          <a:stretch/>
        </p:blipFill>
        <p:spPr>
          <a:xfrm rot="5400000">
            <a:off x="3675568" y="1751768"/>
            <a:ext cx="4928783" cy="35633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46D5235-A0C9-46A0-8649-5436D49914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80397" y="2054223"/>
            <a:ext cx="4924681" cy="29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0152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2373F211-61D6-402D-A4C7-C09A84066EB4}"/>
              </a:ext>
            </a:extLst>
          </p:cNvPr>
          <p:cNvSpPr txBox="1">
            <a:spLocks/>
          </p:cNvSpPr>
          <p:nvPr/>
        </p:nvSpPr>
        <p:spPr>
          <a:xfrm>
            <a:off x="1323087" y="987498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Montagem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2740307-743B-4E6E-9CAA-145DA6BE3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270" y="2648144"/>
            <a:ext cx="4226956" cy="31571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5ACBDDF-C9E0-4C05-98BE-9836D1EBE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374" y="1945125"/>
            <a:ext cx="3422406" cy="456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89574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861767DA-A301-40DD-9CA9-33A7F3042C8D}"/>
              </a:ext>
            </a:extLst>
          </p:cNvPr>
          <p:cNvSpPr txBox="1">
            <a:spLocks/>
          </p:cNvSpPr>
          <p:nvPr/>
        </p:nvSpPr>
        <p:spPr>
          <a:xfrm>
            <a:off x="1224794" y="818360"/>
            <a:ext cx="7280852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3600" kern="0" dirty="0">
                <a:solidFill>
                  <a:srgbClr val="FFFFFF"/>
                </a:solidFill>
              </a:rPr>
              <a:t>Armazenagem e Construção de Dutos</a:t>
            </a:r>
            <a:endParaRPr lang="pt-BR" sz="36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8BE2424-913F-4294-B07B-F02BE0D0A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03588" y="2410937"/>
            <a:ext cx="4841529" cy="291248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455D08-0212-459F-8DD8-77648B9F8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263" y="1446413"/>
            <a:ext cx="6455372" cy="48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660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C62D6FE9-0C76-4D56-8ACB-141D00F0F409}"/>
              </a:ext>
            </a:extLst>
          </p:cNvPr>
          <p:cNvSpPr txBox="1">
            <a:spLocks/>
          </p:cNvSpPr>
          <p:nvPr/>
        </p:nvSpPr>
        <p:spPr>
          <a:xfrm>
            <a:off x="1224794" y="818360"/>
            <a:ext cx="7280852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3600" kern="0" dirty="0">
                <a:solidFill>
                  <a:srgbClr val="FFFFFF"/>
                </a:solidFill>
              </a:rPr>
              <a:t>Armazenagem e Construção de Dutos</a:t>
            </a:r>
            <a:endParaRPr lang="pt-BR" sz="36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E2DE0B-7187-47C0-B952-4D9A1B6EFC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50" r="6819"/>
          <a:stretch/>
        </p:blipFill>
        <p:spPr>
          <a:xfrm>
            <a:off x="909122" y="1828799"/>
            <a:ext cx="4765079" cy="414923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16EF18-083D-4496-9397-FDCF3578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003" y="1319568"/>
            <a:ext cx="5532317" cy="414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96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959851"/>
            <a:ext cx="10169236" cy="24678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Então, “rejeitou” o calor gerado na compressão até que o vapor não conseguisse mais se manter na forma gasosa, se condensando em um líquido, ainda mantido sob alta pressão.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724E25A-6B0F-4D7C-A5F2-9BD58B145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94470" y="3429000"/>
            <a:ext cx="4603060" cy="280836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C07DF92-693D-4753-B521-5B2902AB10EB}"/>
              </a:ext>
            </a:extLst>
          </p:cNvPr>
          <p:cNvSpPr txBox="1"/>
          <p:nvPr/>
        </p:nvSpPr>
        <p:spPr>
          <a:xfrm>
            <a:off x="3794470" y="6237365"/>
            <a:ext cx="4603060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 tooltip="https://commons.wikimedia.org/wiki/File:Destilador.png"/>
              </a:rPr>
              <a:t>Esta Foto</a:t>
            </a:r>
            <a:r>
              <a:rPr lang="pt-BR" sz="900" dirty="0"/>
              <a:t> de Autor Desconhecido está licenciado em </a:t>
            </a:r>
            <a:r>
              <a:rPr lang="pt-BR" sz="900" dirty="0">
                <a:hlinkClick r:id="rId4" tooltip="https://creativecommons.org/licenses/by-sa/3.0/"/>
              </a:rPr>
              <a:t>CC BY-SA</a:t>
            </a:r>
            <a:endParaRPr lang="pt-BR" sz="900" dirty="0"/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BBB0B3B3-EFAE-4198-BD1C-AE77DE7052C7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61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ED06579B-86E4-442D-893F-2504BCB1623C}"/>
              </a:ext>
            </a:extLst>
          </p:cNvPr>
          <p:cNvSpPr txBox="1">
            <a:spLocks/>
          </p:cNvSpPr>
          <p:nvPr/>
        </p:nvSpPr>
        <p:spPr>
          <a:xfrm>
            <a:off x="1060269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Construção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B4D0217-EC77-4A4D-9633-375C3D0E9A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095"/>
          <a:stretch/>
        </p:blipFill>
        <p:spPr>
          <a:xfrm>
            <a:off x="1319063" y="1381012"/>
            <a:ext cx="3537609" cy="501502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1DF267-7FAB-46A3-90BB-0D06BDC191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44"/>
          <a:stretch/>
        </p:blipFill>
        <p:spPr>
          <a:xfrm>
            <a:off x="5931578" y="1381012"/>
            <a:ext cx="5026568" cy="50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3859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50D7F064-BB5F-4097-8069-B098D070705E}"/>
              </a:ext>
            </a:extLst>
          </p:cNvPr>
          <p:cNvSpPr txBox="1">
            <a:spLocks/>
          </p:cNvSpPr>
          <p:nvPr/>
        </p:nvSpPr>
        <p:spPr>
          <a:xfrm>
            <a:off x="1060269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Construção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A5E02DB-38D8-4357-871B-3A6CA34F0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62" y="1447799"/>
            <a:ext cx="5157641" cy="386823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731930B-EA64-49DF-A9EE-C1270665F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286" y="1447799"/>
            <a:ext cx="5157661" cy="38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2391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8D902423-3C3E-4AC6-8081-56C6AAD8812B}"/>
              </a:ext>
            </a:extLst>
          </p:cNvPr>
          <p:cNvSpPr txBox="1">
            <a:spLocks/>
          </p:cNvSpPr>
          <p:nvPr/>
        </p:nvSpPr>
        <p:spPr>
          <a:xfrm>
            <a:off x="1060269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Construção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8C4275D-76F7-47C6-AC20-24C234FDCF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84"/>
          <a:stretch/>
        </p:blipFill>
        <p:spPr>
          <a:xfrm>
            <a:off x="920494" y="1429237"/>
            <a:ext cx="5175506" cy="454440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C7FDD1-C9DF-4EAA-B39A-87A209D30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658"/>
          <a:stretch/>
        </p:blipFill>
        <p:spPr>
          <a:xfrm>
            <a:off x="6280640" y="1447799"/>
            <a:ext cx="5029199" cy="452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2533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B8751CD5-C53C-4654-8169-C46F011C1559}"/>
              </a:ext>
            </a:extLst>
          </p:cNvPr>
          <p:cNvSpPr txBox="1">
            <a:spLocks/>
          </p:cNvSpPr>
          <p:nvPr/>
        </p:nvSpPr>
        <p:spPr>
          <a:xfrm>
            <a:off x="1060269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Construção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EB106A2-CAF9-4455-837A-D142F110A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494796"/>
            <a:ext cx="4487985" cy="33659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E6D51F0-1F4E-4F9A-92DA-A3E5A32A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54" y="2118213"/>
            <a:ext cx="5522546" cy="414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7441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B8751CD5-C53C-4654-8169-C46F011C1559}"/>
              </a:ext>
            </a:extLst>
          </p:cNvPr>
          <p:cNvSpPr txBox="1">
            <a:spLocks/>
          </p:cNvSpPr>
          <p:nvPr/>
        </p:nvSpPr>
        <p:spPr>
          <a:xfrm>
            <a:off x="1060269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Construção de Dutos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1CB71B-7F4E-47FE-8C95-8C2B5015A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31" y="2651248"/>
            <a:ext cx="4643802" cy="348285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E724606-851A-4AB5-AD0A-B28BCDD73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822" y="1582678"/>
            <a:ext cx="5560647" cy="4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38718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0"/>
            <a:ext cx="7004807" cy="44054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33" name="Espaço Reservado para Número de Slide 4">
            <a:extLst>
              <a:ext uri="{FF2B5EF4-FFF2-40B4-BE49-F238E27FC236}">
                <a16:creationId xmlns:a16="http://schemas.microsoft.com/office/drawing/2014/main" id="{CBCBC63F-271E-4EC3-BED6-E87B17C85EED}"/>
              </a:ext>
            </a:extLst>
          </p:cNvPr>
          <p:cNvSpPr txBox="1">
            <a:spLocks/>
          </p:cNvSpPr>
          <p:nvPr/>
        </p:nvSpPr>
        <p:spPr>
          <a:xfrm>
            <a:off x="1323087" y="349667"/>
            <a:ext cx="4772914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Exemplo: Comissionamento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7F58199E-E331-4586-8512-1389CBB9AC38}"/>
              </a:ext>
            </a:extLst>
          </p:cNvPr>
          <p:cNvSpPr txBox="1">
            <a:spLocks/>
          </p:cNvSpPr>
          <p:nvPr/>
        </p:nvSpPr>
        <p:spPr>
          <a:xfrm>
            <a:off x="1323087" y="790207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4000" kern="0" dirty="0">
                <a:solidFill>
                  <a:srgbClr val="FFFFFF"/>
                </a:solidFill>
              </a:rPr>
              <a:t>Serpentina</a:t>
            </a:r>
            <a:endParaRPr lang="pt-BR" sz="4000" dirty="0">
              <a:solidFill>
                <a:srgbClr val="FFFFFF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29CDB28-B5FB-4AED-A9AB-82F19443A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317" y="1585545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2105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475" y="6220068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Google</a:t>
            </a:r>
          </a:p>
        </p:txBody>
      </p:sp>
      <p:sp>
        <p:nvSpPr>
          <p:cNvPr id="38" name="Rectangle 52">
            <a:extLst>
              <a:ext uri="{FF2B5EF4-FFF2-40B4-BE49-F238E27FC236}">
                <a16:creationId xmlns:a16="http://schemas.microsoft.com/office/drawing/2014/main" id="{9E869A12-CF9B-4259-9503-C8F465121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276" y="1010678"/>
            <a:ext cx="1069144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pt-BR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qualidade final das instalações dependerá do empenho de todo o time que trabalhou desde a etapa de projeto até o encerramento final das atividades da planta ou do processo e será continuamente colocada à prova.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9A4CDB4-E381-45BA-A69E-59ECACF85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016" y="2826560"/>
            <a:ext cx="4519199" cy="339350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AC2283F-0973-4103-8B30-B3DA3004C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400" y="3013663"/>
            <a:ext cx="4304110" cy="3019301"/>
          </a:xfrm>
          <a:prstGeom prst="rect">
            <a:avLst/>
          </a:prstGeom>
        </p:spPr>
      </p:pic>
      <p:sp>
        <p:nvSpPr>
          <p:cNvPr id="41" name="Rectangle 6">
            <a:extLst>
              <a:ext uri="{FF2B5EF4-FFF2-40B4-BE49-F238E27FC236}">
                <a16:creationId xmlns:a16="http://schemas.microsoft.com/office/drawing/2014/main" id="{6A6A0837-811B-4CA1-8561-5446DDC7E1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770" y="6032964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Google</a:t>
            </a:r>
          </a:p>
        </p:txBody>
      </p:sp>
    </p:spTree>
    <p:extLst>
      <p:ext uri="{BB962C8B-B14F-4D97-AF65-F5344CB8AC3E}">
        <p14:creationId xmlns:p14="http://schemas.microsoft.com/office/powerpoint/2010/main" val="418751249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9862" y="6026206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7A7D684E-F4D5-4216-A9CC-B172051111FF}"/>
              </a:ext>
            </a:extLst>
          </p:cNvPr>
          <p:cNvGrpSpPr/>
          <p:nvPr/>
        </p:nvGrpSpPr>
        <p:grpSpPr>
          <a:xfrm>
            <a:off x="1380410" y="743712"/>
            <a:ext cx="7832601" cy="5382452"/>
            <a:chOff x="-441010" y="-88885"/>
            <a:chExt cx="8829360" cy="6067410"/>
          </a:xfrm>
        </p:grpSpPr>
        <p:sp>
          <p:nvSpPr>
            <p:cNvPr id="4" name="Rectangle 33">
              <a:extLst>
                <a:ext uri="{FF2B5EF4-FFF2-40B4-BE49-F238E27FC236}">
                  <a16:creationId xmlns:a16="http://schemas.microsoft.com/office/drawing/2014/main" id="{E75E8D7A-179E-4DA9-8596-FA1DEBD9AA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41010" y="-88885"/>
              <a:ext cx="7480377" cy="589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eaLnBrk="0" hangingPunct="0">
                <a:defRPr/>
              </a:pPr>
              <a:r>
                <a:rPr lang="en-US" sz="2800" b="1" i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Praticas</a:t>
              </a:r>
              <a:r>
                <a:rPr lang="en-US" sz="28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de </a:t>
              </a:r>
              <a:r>
                <a:rPr lang="en-US" sz="2800" b="1" i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Qualificação</a:t>
              </a:r>
              <a:r>
                <a:rPr lang="en-US" sz="28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– </a:t>
              </a:r>
              <a:r>
                <a:rPr lang="en-US" sz="2800" b="1" i="1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Modelo“V</a:t>
              </a:r>
              <a:r>
                <a:rPr lang="en-US" sz="2800" b="1" i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”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8DA271E-F80A-42E6-97CC-D13B83682D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750" y="1463675"/>
              <a:ext cx="2016125" cy="914400"/>
            </a:xfrm>
            <a:prstGeom prst="rect">
              <a:avLst/>
            </a:prstGeom>
            <a:solidFill>
              <a:srgbClr val="EB6C15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B6C15"/>
              </a:extrusionClr>
              <a:contourClr>
                <a:srgbClr val="EB6C1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CCBA0DF2-370F-4957-A143-04311710F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2225" y="404813"/>
              <a:ext cx="2016125" cy="914400"/>
            </a:xfrm>
            <a:prstGeom prst="rect">
              <a:avLst/>
            </a:prstGeom>
            <a:solidFill>
              <a:srgbClr val="006666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66"/>
              </a:extrusionClr>
              <a:contourClr>
                <a:srgbClr val="006666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8" name="AutoShape 6">
              <a:extLst>
                <a:ext uri="{FF2B5EF4-FFF2-40B4-BE49-F238E27FC236}">
                  <a16:creationId xmlns:a16="http://schemas.microsoft.com/office/drawing/2014/main" id="{8674BD90-36E2-4BFF-9517-1643A8822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6750" y="3911600"/>
              <a:ext cx="719138" cy="431800"/>
            </a:xfrm>
            <a:prstGeom prst="leftArrow">
              <a:avLst>
                <a:gd name="adj1" fmla="val 36028"/>
                <a:gd name="adj2" fmla="val 7249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0" name="AutoShape 7">
              <a:extLst>
                <a:ext uri="{FF2B5EF4-FFF2-40B4-BE49-F238E27FC236}">
                  <a16:creationId xmlns:a16="http://schemas.microsoft.com/office/drawing/2014/main" id="{35C58E16-62B0-46C5-8CB6-A8C49CF19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2616200"/>
              <a:ext cx="2305050" cy="431800"/>
            </a:xfrm>
            <a:prstGeom prst="leftArrow">
              <a:avLst>
                <a:gd name="adj1" fmla="val 35296"/>
                <a:gd name="adj2" fmla="val 100487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31F69179-ACE0-4587-A5E9-295D67E53D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000" y="1341438"/>
              <a:ext cx="3887788" cy="360362"/>
            </a:xfrm>
            <a:prstGeom prst="leftArrow">
              <a:avLst>
                <a:gd name="adj1" fmla="val 40972"/>
                <a:gd name="adj2" fmla="val 158582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2" name="AutoShape 9">
              <a:extLst>
                <a:ext uri="{FF2B5EF4-FFF2-40B4-BE49-F238E27FC236}">
                  <a16:creationId xmlns:a16="http://schemas.microsoft.com/office/drawing/2014/main" id="{29D319D4-C8B4-47A2-AC6D-FFFB467F40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25363">
              <a:off x="6948488" y="1319213"/>
              <a:ext cx="485775" cy="544512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029CE741-D7AD-4A7C-9FB1-BCA783E96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5963" y="1895475"/>
              <a:ext cx="2016125" cy="914400"/>
            </a:xfrm>
            <a:prstGeom prst="rect">
              <a:avLst/>
            </a:prstGeom>
            <a:solidFill>
              <a:srgbClr val="006666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66"/>
              </a:extrusionClr>
              <a:contourClr>
                <a:srgbClr val="006666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FAB80953-446A-4CFA-BB63-FA75CAFBAE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25363">
              <a:off x="6372225" y="2790825"/>
              <a:ext cx="485775" cy="544513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45CF2EA6-9834-4B2E-81CF-80081CD4B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2725" y="3429000"/>
              <a:ext cx="2016125" cy="914400"/>
            </a:xfrm>
            <a:prstGeom prst="rect">
              <a:avLst/>
            </a:prstGeom>
            <a:solidFill>
              <a:srgbClr val="006666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66"/>
              </a:extrusionClr>
              <a:contourClr>
                <a:srgbClr val="006666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6" name="AutoShape 13">
              <a:extLst>
                <a:ext uri="{FF2B5EF4-FFF2-40B4-BE49-F238E27FC236}">
                  <a16:creationId xmlns:a16="http://schemas.microsoft.com/office/drawing/2014/main" id="{51240D63-A022-4DB2-A442-4355370C173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725363">
              <a:off x="5651500" y="4375150"/>
              <a:ext cx="485775" cy="544513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7" name="AutoShape 14">
              <a:extLst>
                <a:ext uri="{FF2B5EF4-FFF2-40B4-BE49-F238E27FC236}">
                  <a16:creationId xmlns:a16="http://schemas.microsoft.com/office/drawing/2014/main" id="{465B17A8-2F9D-42C6-B521-1163CEAC57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62952">
              <a:off x="1995488" y="2198688"/>
              <a:ext cx="485775" cy="544512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8" name="AutoShape 15">
              <a:extLst>
                <a:ext uri="{FF2B5EF4-FFF2-40B4-BE49-F238E27FC236}">
                  <a16:creationId xmlns:a16="http://schemas.microsoft.com/office/drawing/2014/main" id="{C7414E8D-EC60-415E-B7B0-2CCD716A76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26090">
              <a:off x="1566863" y="2327275"/>
              <a:ext cx="485775" cy="544513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19" name="Rectangle 16">
              <a:extLst>
                <a:ext uri="{FF2B5EF4-FFF2-40B4-BE49-F238E27FC236}">
                  <a16:creationId xmlns:a16="http://schemas.microsoft.com/office/drawing/2014/main" id="{9BA0B903-5A1B-4BD5-9D93-F67FC95137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350" y="2687638"/>
              <a:ext cx="2016125" cy="914400"/>
            </a:xfrm>
            <a:prstGeom prst="rect">
              <a:avLst/>
            </a:prstGeom>
            <a:solidFill>
              <a:srgbClr val="EB6C15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B6C15"/>
              </a:extrusionClr>
              <a:contourClr>
                <a:srgbClr val="EB6C1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0" name="AutoShape 17">
              <a:extLst>
                <a:ext uri="{FF2B5EF4-FFF2-40B4-BE49-F238E27FC236}">
                  <a16:creationId xmlns:a16="http://schemas.microsoft.com/office/drawing/2014/main" id="{069E0A51-6573-4E5D-A41F-0D04637F62D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662952">
              <a:off x="2917825" y="3422650"/>
              <a:ext cx="485775" cy="544513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1" name="AutoShape 18">
              <a:extLst>
                <a:ext uri="{FF2B5EF4-FFF2-40B4-BE49-F238E27FC236}">
                  <a16:creationId xmlns:a16="http://schemas.microsoft.com/office/drawing/2014/main" id="{1EBD103C-AA24-489B-8E82-622D00B88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26090">
              <a:off x="2484438" y="3551238"/>
              <a:ext cx="485775" cy="544512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2" name="Rectangle 19">
              <a:extLst>
                <a:ext uri="{FF2B5EF4-FFF2-40B4-BE49-F238E27FC236}">
                  <a16:creationId xmlns:a16="http://schemas.microsoft.com/office/drawing/2014/main" id="{248CB9F7-9C6C-4755-A3BD-C0AA8E88A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9975" y="3911600"/>
              <a:ext cx="2016125" cy="914400"/>
            </a:xfrm>
            <a:prstGeom prst="rect">
              <a:avLst/>
            </a:prstGeom>
            <a:solidFill>
              <a:srgbClr val="EB6C15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B6C15"/>
              </a:extrusionClr>
              <a:contourClr>
                <a:srgbClr val="EB6C1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3" name="AutoShape 20">
              <a:extLst>
                <a:ext uri="{FF2B5EF4-FFF2-40B4-BE49-F238E27FC236}">
                  <a16:creationId xmlns:a16="http://schemas.microsoft.com/office/drawing/2014/main" id="{681B43FE-C940-4DBA-A3C6-D84A3E9C0F3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826090">
              <a:off x="3492500" y="4775200"/>
              <a:ext cx="485775" cy="544513"/>
            </a:xfrm>
            <a:prstGeom prst="downArrow">
              <a:avLst>
                <a:gd name="adj1" fmla="val 50000"/>
                <a:gd name="adj2" fmla="val 28023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4" name="Rectangle 21">
              <a:extLst>
                <a:ext uri="{FF2B5EF4-FFF2-40B4-BE49-F238E27FC236}">
                  <a16:creationId xmlns:a16="http://schemas.microsoft.com/office/drawing/2014/main" id="{844738D5-F943-45C1-ADD1-927A35E3B3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0000">
              <a:off x="2411413" y="5114925"/>
              <a:ext cx="4608512" cy="863600"/>
            </a:xfrm>
            <a:prstGeom prst="rect">
              <a:avLst/>
            </a:prstGeom>
            <a:solidFill>
              <a:srgbClr val="EB6C15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EB6C15"/>
              </a:extrusionClr>
              <a:contourClr>
                <a:srgbClr val="EB6C1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  <p:sp>
          <p:nvSpPr>
            <p:cNvPr id="25" name="WordArt 22">
              <a:extLst>
                <a:ext uri="{FF2B5EF4-FFF2-40B4-BE49-F238E27FC236}">
                  <a16:creationId xmlns:a16="http://schemas.microsoft.com/office/drawing/2014/main" id="{018296DE-1F8E-4AA1-80A1-10BA914A78C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042988" y="1608138"/>
              <a:ext cx="1066800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ERU</a:t>
              </a:r>
            </a:p>
          </p:txBody>
        </p:sp>
        <p:sp>
          <p:nvSpPr>
            <p:cNvPr id="26" name="WordArt 23">
              <a:extLst>
                <a:ext uri="{FF2B5EF4-FFF2-40B4-BE49-F238E27FC236}">
                  <a16:creationId xmlns:a16="http://schemas.microsoft.com/office/drawing/2014/main" id="{FFC637B9-37B7-4789-980F-F0184AEE3750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859626" y="2825384"/>
              <a:ext cx="1061407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ERF</a:t>
              </a:r>
            </a:p>
          </p:txBody>
        </p:sp>
        <p:sp>
          <p:nvSpPr>
            <p:cNvPr id="27" name="WordArt 24">
              <a:extLst>
                <a:ext uri="{FF2B5EF4-FFF2-40B4-BE49-F238E27FC236}">
                  <a16:creationId xmlns:a16="http://schemas.microsoft.com/office/drawing/2014/main" id="{3D4A788B-0E7A-4DB7-BDC3-CB1805A5CCD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60700" y="4056063"/>
              <a:ext cx="63817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DP</a:t>
              </a:r>
            </a:p>
          </p:txBody>
        </p:sp>
        <p:sp>
          <p:nvSpPr>
            <p:cNvPr id="28" name="WordArt 25">
              <a:extLst>
                <a:ext uri="{FF2B5EF4-FFF2-40B4-BE49-F238E27FC236}">
                  <a16:creationId xmlns:a16="http://schemas.microsoft.com/office/drawing/2014/main" id="{A17D1CB3-AD18-41A4-A717-D0B648D9C3A8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011863" y="3551238"/>
              <a:ext cx="63817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QI</a:t>
              </a:r>
            </a:p>
          </p:txBody>
        </p:sp>
        <p:sp>
          <p:nvSpPr>
            <p:cNvPr id="29" name="WordArt 26">
              <a:extLst>
                <a:ext uri="{FF2B5EF4-FFF2-40B4-BE49-F238E27FC236}">
                  <a16:creationId xmlns:a16="http://schemas.microsoft.com/office/drawing/2014/main" id="{E0B870D5-C499-40FB-AF0A-C0F8204E6E5D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402388" y="2039938"/>
              <a:ext cx="762000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QO</a:t>
              </a:r>
            </a:p>
          </p:txBody>
        </p:sp>
        <p:sp>
          <p:nvSpPr>
            <p:cNvPr id="30" name="WordArt 27">
              <a:extLst>
                <a:ext uri="{FF2B5EF4-FFF2-40B4-BE49-F238E27FC236}">
                  <a16:creationId xmlns:a16="http://schemas.microsoft.com/office/drawing/2014/main" id="{C1478113-C9D2-46C3-ADC1-977136242BC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6978650" y="528638"/>
              <a:ext cx="762000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6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QD</a:t>
              </a:r>
            </a:p>
          </p:txBody>
        </p:sp>
        <p:sp>
          <p:nvSpPr>
            <p:cNvPr id="31" name="WordArt 28">
              <a:extLst>
                <a:ext uri="{FF2B5EF4-FFF2-40B4-BE49-F238E27FC236}">
                  <a16:creationId xmlns:a16="http://schemas.microsoft.com/office/drawing/2014/main" id="{DF9737AF-AD29-4B0E-88FA-4AD058F7CA4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80000">
              <a:off x="2641600" y="5243513"/>
              <a:ext cx="4200525" cy="5715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legacyPerspectiveFront">
                  <a:rot lat="20099998" lon="1500000" rev="0"/>
                </a:camera>
                <a:lightRig rig="legacyFlat2" dir="b"/>
              </a:scene3d>
              <a:sp3d prstMaterial="legacyMatte">
                <a:extrusionClr>
                  <a:srgbClr val="FFFFFF"/>
                </a:extrusionClr>
                <a:contourClr>
                  <a:srgbClr val="FFFFFF"/>
                </a:contourClr>
              </a:sp3d>
            </a:bodyPr>
            <a:lstStyle/>
            <a:p>
              <a:pPr algn="ctr"/>
              <a:r>
                <a:rPr lang="pt-BR" sz="3200" kern="10" dirty="0">
                  <a:ln w="9525"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 panose="020B0A04020102020204" pitchFamily="34" charset="0"/>
                </a:rPr>
                <a:t>INSTALAÇÃO</a:t>
              </a:r>
            </a:p>
          </p:txBody>
        </p:sp>
        <p:sp>
          <p:nvSpPr>
            <p:cNvPr id="32" name="AutoShape 29">
              <a:extLst>
                <a:ext uri="{FF2B5EF4-FFF2-40B4-BE49-F238E27FC236}">
                  <a16:creationId xmlns:a16="http://schemas.microsoft.com/office/drawing/2014/main" id="{2B940A6B-EFDA-4B93-AB9E-859F882E4B2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53065">
              <a:off x="4183063" y="3054350"/>
              <a:ext cx="1655762" cy="431800"/>
            </a:xfrm>
            <a:prstGeom prst="leftArrow">
              <a:avLst>
                <a:gd name="adj1" fmla="val 35296"/>
                <a:gd name="adj2" fmla="val 72182"/>
              </a:avLst>
            </a:prstGeom>
            <a:solidFill>
              <a:schemeClr val="folHlink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20099998" lon="1500000" rev="0"/>
              </a:camera>
              <a:lightRig rig="legacyFlat2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  <a:contourClr>
                <a:schemeClr val="folHlink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 altLang="pt-BR"/>
            </a:p>
          </p:txBody>
        </p:sp>
      </p:grpSp>
      <p:sp>
        <p:nvSpPr>
          <p:cNvPr id="33" name="Rectangle 6">
            <a:extLst>
              <a:ext uri="{FF2B5EF4-FFF2-40B4-BE49-F238E27FC236}">
                <a16:creationId xmlns:a16="http://schemas.microsoft.com/office/drawing/2014/main" id="{1002A7AC-9F06-48CE-A9DD-012838F3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042" y="4607604"/>
            <a:ext cx="3063227" cy="146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pt-BR" altLang="pt-BR" sz="1400" dirty="0"/>
              <a:t>ERU:	Esp. Requisitos do Usuário</a:t>
            </a:r>
          </a:p>
          <a:p>
            <a:pPr eaLnBrk="1" hangingPunct="1"/>
            <a:r>
              <a:rPr lang="pt-BR" altLang="pt-BR" sz="1400" dirty="0"/>
              <a:t>ERF:	Esp. Requisitos Funcionais</a:t>
            </a:r>
          </a:p>
          <a:p>
            <a:pPr eaLnBrk="1" hangingPunct="1"/>
            <a:r>
              <a:rPr lang="pt-BR" altLang="pt-BR" sz="1400" dirty="0"/>
              <a:t>DP:	Detalhamento do Projeto</a:t>
            </a:r>
          </a:p>
          <a:p>
            <a:pPr eaLnBrk="1" hangingPunct="1"/>
            <a:r>
              <a:rPr lang="pt-BR" altLang="pt-BR" sz="1400" dirty="0"/>
              <a:t>QI:	Qualificação de Instalação</a:t>
            </a:r>
          </a:p>
          <a:p>
            <a:pPr eaLnBrk="1" hangingPunct="1"/>
            <a:r>
              <a:rPr lang="pt-BR" altLang="pt-BR" sz="1400" dirty="0"/>
              <a:t>QO:	Qualificação de Operação</a:t>
            </a:r>
          </a:p>
          <a:p>
            <a:pPr eaLnBrk="1" hangingPunct="1"/>
            <a:r>
              <a:rPr lang="pt-BR" altLang="pt-BR" sz="1400" dirty="0"/>
              <a:t>QD:	Qualificação de Desempenho</a:t>
            </a:r>
          </a:p>
        </p:txBody>
      </p:sp>
    </p:spTree>
    <p:extLst>
      <p:ext uri="{BB962C8B-B14F-4D97-AF65-F5344CB8AC3E}">
        <p14:creationId xmlns:p14="http://schemas.microsoft.com/office/powerpoint/2010/main" val="25287058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348010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pic>
        <p:nvPicPr>
          <p:cNvPr id="4" name="Picture 4" descr="http://downloads.open4group.com/wallpapers/espiao-linux-0ca60.jpg">
            <a:extLst>
              <a:ext uri="{FF2B5EF4-FFF2-40B4-BE49-F238E27FC236}">
                <a16:creationId xmlns:a16="http://schemas.microsoft.com/office/drawing/2014/main" id="{A744D709-2A36-440E-8318-C113D021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8" r="9081"/>
          <a:stretch>
            <a:fillRect/>
          </a:stretch>
        </p:blipFill>
        <p:spPr bwMode="auto">
          <a:xfrm>
            <a:off x="8916551" y="2140878"/>
            <a:ext cx="2753482" cy="257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D0D0E71B-81E4-4089-B7FD-45FF4B1C0126}"/>
              </a:ext>
            </a:extLst>
          </p:cNvPr>
          <p:cNvSpPr txBox="1">
            <a:spLocks noChangeArrowheads="1"/>
          </p:cNvSpPr>
          <p:nvPr/>
        </p:nvSpPr>
        <p:spPr>
          <a:xfrm>
            <a:off x="924000" y="1893880"/>
            <a:ext cx="7924726" cy="3312382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pt-BR" altLang="pt-BR" sz="3200" b="1" dirty="0"/>
              <a:t>Comissionamento – Atesta a qualidade, segurança e confiabilidade do projeto </a:t>
            </a:r>
          </a:p>
          <a:p>
            <a:pPr marL="0" indent="0">
              <a:spcBef>
                <a:spcPts val="2400"/>
              </a:spcBef>
              <a:buFontTx/>
              <a:buNone/>
            </a:pPr>
            <a:r>
              <a:rPr lang="pt-BR" altLang="pt-BR" sz="3200" b="1" dirty="0"/>
              <a:t>Qualificação – atesta a qualidade, segurança e confiabilidade </a:t>
            </a:r>
            <a:r>
              <a:rPr lang="pt-BR" altLang="pt-BR" sz="3200" b="1" dirty="0">
                <a:solidFill>
                  <a:srgbClr val="FF0000"/>
                </a:solidFill>
              </a:rPr>
              <a:t>dos aspectos críticos à qualidade do produto </a:t>
            </a:r>
            <a:r>
              <a:rPr lang="pt-BR" altLang="pt-BR" sz="3200" b="1" dirty="0"/>
              <a:t>no projeto </a:t>
            </a:r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54F1F7B-1666-43EC-B3F1-8F8FC14F6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93" y="911686"/>
            <a:ext cx="70278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Comissionamento vs. Qualificação</a:t>
            </a:r>
          </a:p>
        </p:txBody>
      </p:sp>
    </p:spTree>
    <p:extLst>
      <p:ext uri="{BB962C8B-B14F-4D97-AF65-F5344CB8AC3E}">
        <p14:creationId xmlns:p14="http://schemas.microsoft.com/office/powerpoint/2010/main" val="4206588371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183331" y="3677800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5995F902-09CE-4EDB-A008-FC6921DBB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325" y="5586413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pt-BR" altLang="pt-BR" sz="1800"/>
              <a:t>Auto Inspeção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1FA71EF-7C58-453E-9669-B499A63C9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8" y="4113213"/>
            <a:ext cx="1428750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B547B3A4-72AE-4015-B11C-93903B927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163" y="3100388"/>
            <a:ext cx="17859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 dirty="0"/>
              <a:t>Treinamentos p/ Usuários </a:t>
            </a:r>
          </a:p>
        </p:txBody>
      </p:sp>
      <p:pic>
        <p:nvPicPr>
          <p:cNvPr id="8" name="Picture 4" descr="http://www.voitto.com.br/attachments/Image/cursos1.png">
            <a:extLst>
              <a:ext uri="{FF2B5EF4-FFF2-40B4-BE49-F238E27FC236}">
                <a16:creationId xmlns:a16="http://schemas.microsoft.com/office/drawing/2014/main" id="{0C5FD2C3-7E09-4840-BC53-C86D3E066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1541463"/>
            <a:ext cx="14747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 descr="http://sempapo.files.wordpress.com/2009/12/manutencao01.jpg">
            <a:extLst>
              <a:ext uri="{FF2B5EF4-FFF2-40B4-BE49-F238E27FC236}">
                <a16:creationId xmlns:a16="http://schemas.microsoft.com/office/drawing/2014/main" id="{076959D4-3151-4962-8D90-0580A46EF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4067175"/>
            <a:ext cx="1589087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9">
            <a:extLst>
              <a:ext uri="{FF2B5EF4-FFF2-40B4-BE49-F238E27FC236}">
                <a16:creationId xmlns:a16="http://schemas.microsoft.com/office/drawing/2014/main" id="{96D163FA-79E9-483A-9A36-97D6D1055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5578475"/>
            <a:ext cx="1722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pt-BR" altLang="pt-BR" sz="1800"/>
              <a:t>Plano de Manutenção</a:t>
            </a:r>
          </a:p>
        </p:txBody>
      </p:sp>
      <p:sp>
        <p:nvSpPr>
          <p:cNvPr id="12" name="Rectangle 42">
            <a:extLst>
              <a:ext uri="{FF2B5EF4-FFF2-40B4-BE49-F238E27FC236}">
                <a16:creationId xmlns:a16="http://schemas.microsoft.com/office/drawing/2014/main" id="{B4336C24-3246-45AC-B213-AE68843CCF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578475"/>
            <a:ext cx="1714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pt-BR" altLang="pt-BR" sz="1800"/>
              <a:t>Plano de Calibração</a:t>
            </a:r>
          </a:p>
        </p:txBody>
      </p:sp>
      <p:sp>
        <p:nvSpPr>
          <p:cNvPr id="13" name="Rectangle 43">
            <a:extLst>
              <a:ext uri="{FF2B5EF4-FFF2-40B4-BE49-F238E27FC236}">
                <a16:creationId xmlns:a16="http://schemas.microsoft.com/office/drawing/2014/main" id="{2A64FC9D-3F41-4DAC-A88B-0C718F7C3E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0113" y="3105150"/>
            <a:ext cx="1365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/>
              <a:t>Controle de</a:t>
            </a:r>
          </a:p>
          <a:p>
            <a:pPr algn="ctr" eaLnBrk="1" hangingPunct="1"/>
            <a:r>
              <a:rPr lang="pt-BR" altLang="pt-BR" sz="1800"/>
              <a:t>Mudanças</a:t>
            </a:r>
          </a:p>
        </p:txBody>
      </p:sp>
      <p:sp>
        <p:nvSpPr>
          <p:cNvPr id="14" name="Rectangle 45">
            <a:extLst>
              <a:ext uri="{FF2B5EF4-FFF2-40B4-BE49-F238E27FC236}">
                <a16:creationId xmlns:a16="http://schemas.microsoft.com/office/drawing/2014/main" id="{6F354E64-F63A-462F-B05B-A8CA612AC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5578475"/>
            <a:ext cx="17510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pt-BR" altLang="pt-BR" sz="1800"/>
              <a:t>Plano de Certificação</a:t>
            </a:r>
          </a:p>
        </p:txBody>
      </p:sp>
      <p:pic>
        <p:nvPicPr>
          <p:cNvPr id="15" name="Picture 18" descr="http://www.e-scales.co.uk/images/pic_weights.jpg">
            <a:extLst>
              <a:ext uri="{FF2B5EF4-FFF2-40B4-BE49-F238E27FC236}">
                <a16:creationId xmlns:a16="http://schemas.microsoft.com/office/drawing/2014/main" id="{90A6FAF1-7227-46F6-94E5-074565656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4030663"/>
            <a:ext cx="131762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6" descr="http://images.amazon.com/images/P/B0006HVHA4.01-A2RT822UHB0YS8._SCLZZZZZZZ_.gif">
            <a:extLst>
              <a:ext uri="{FF2B5EF4-FFF2-40B4-BE49-F238E27FC236}">
                <a16:creationId xmlns:a16="http://schemas.microsoft.com/office/drawing/2014/main" id="{2F4ACDEB-3DB4-4DBA-93DA-223D8769F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36000" r="4359" b="4961"/>
          <a:stretch>
            <a:fillRect/>
          </a:stretch>
        </p:blipFill>
        <p:spPr bwMode="auto">
          <a:xfrm>
            <a:off x="6242050" y="1684338"/>
            <a:ext cx="1571625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http://www.icl.coop/archive/03_09/images/feature0309a.jpg">
            <a:extLst>
              <a:ext uri="{FF2B5EF4-FFF2-40B4-BE49-F238E27FC236}">
                <a16:creationId xmlns:a16="http://schemas.microsoft.com/office/drawing/2014/main" id="{90AAD137-338F-4764-A8F5-999A31F6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7"/>
          <a:stretch>
            <a:fillRect/>
          </a:stretch>
        </p:blipFill>
        <p:spPr bwMode="auto">
          <a:xfrm>
            <a:off x="6292850" y="4029075"/>
            <a:ext cx="14493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www.criacaodesites.com/imgs/ilustPag/manutencao.jpg">
            <a:extLst>
              <a:ext uri="{FF2B5EF4-FFF2-40B4-BE49-F238E27FC236}">
                <a16:creationId xmlns:a16="http://schemas.microsoft.com/office/drawing/2014/main" id="{0DAD44CC-FD4F-4C64-9822-4E7D8B809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1876425"/>
            <a:ext cx="15128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http://www.intermatica.org/wp-content/uploads/2009/01/manuais.jpg">
            <a:extLst>
              <a:ext uri="{FF2B5EF4-FFF2-40B4-BE49-F238E27FC236}">
                <a16:creationId xmlns:a16="http://schemas.microsoft.com/office/drawing/2014/main" id="{E3843B3A-3D52-42E2-A16B-B8F8047C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154146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51">
            <a:extLst>
              <a:ext uri="{FF2B5EF4-FFF2-40B4-BE49-F238E27FC236}">
                <a16:creationId xmlns:a16="http://schemas.microsoft.com/office/drawing/2014/main" id="{54B38DE0-1FE1-47D6-8C45-93BC9C61D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3100388"/>
            <a:ext cx="165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/>
              <a:t>Livro de Registros</a:t>
            </a:r>
          </a:p>
        </p:txBody>
      </p:sp>
      <p:sp>
        <p:nvSpPr>
          <p:cNvPr id="21" name="Rectangle 53">
            <a:extLst>
              <a:ext uri="{FF2B5EF4-FFF2-40B4-BE49-F238E27FC236}">
                <a16:creationId xmlns:a16="http://schemas.microsoft.com/office/drawing/2014/main" id="{194D7F5B-2490-4127-A346-88175F16A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8" y="2755900"/>
            <a:ext cx="5826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1200" i="1"/>
              <a:t>SOPs</a:t>
            </a:r>
          </a:p>
        </p:txBody>
      </p:sp>
      <p:sp>
        <p:nvSpPr>
          <p:cNvPr id="22" name="Rectangle 32">
            <a:extLst>
              <a:ext uri="{FF2B5EF4-FFF2-40B4-BE49-F238E27FC236}">
                <a16:creationId xmlns:a16="http://schemas.microsoft.com/office/drawing/2014/main" id="{FDDCED32-9F82-4291-B4D2-D4762A6D1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037" y="827416"/>
            <a:ext cx="771131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Manutenção do status de Validado</a:t>
            </a:r>
          </a:p>
        </p:txBody>
      </p:sp>
      <p:sp>
        <p:nvSpPr>
          <p:cNvPr id="23" name="Rectangle 36">
            <a:extLst>
              <a:ext uri="{FF2B5EF4-FFF2-40B4-BE49-F238E27FC236}">
                <a16:creationId xmlns:a16="http://schemas.microsoft.com/office/drawing/2014/main" id="{3CBC31A9-14AB-403F-BD5D-A53DBD76B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3303" y="3141390"/>
            <a:ext cx="19764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1800" dirty="0"/>
              <a:t>Padronização de Procedimentos</a:t>
            </a:r>
          </a:p>
        </p:txBody>
      </p:sp>
    </p:spTree>
    <p:extLst>
      <p:ext uri="{BB962C8B-B14F-4D97-AF65-F5344CB8AC3E}">
        <p14:creationId xmlns:p14="http://schemas.microsoft.com/office/powerpoint/2010/main" val="1990270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096A8EE-2CAC-4110-845F-B9B66CB77250}"/>
              </a:ext>
            </a:extLst>
          </p:cNvPr>
          <p:cNvSpPr/>
          <p:nvPr/>
        </p:nvSpPr>
        <p:spPr>
          <a:xfrm>
            <a:off x="5095783" y="366623"/>
            <a:ext cx="6542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J. FERNANDO B. BRITTO</a:t>
            </a:r>
          </a:p>
          <a:p>
            <a:pPr>
              <a:spcAft>
                <a:spcPts val="0"/>
              </a:spcAft>
            </a:pPr>
            <a:endParaRPr lang="pt-BR" sz="2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Sócio da Adriferco Engenharia e Consultoria Ltda</a:t>
            </a: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Engº. Mecânico, especializado em consultoria e projetos de VAC-R para áreas industriais com ênfase em salas limpas.</a:t>
            </a: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35 anos de experiência em projetos de VACR </a:t>
            </a: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Mais de 650 projetos executados. </a:t>
            </a: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8 entrevistas e 27 artigos técnicos publicados. </a:t>
            </a:r>
          </a:p>
          <a:p>
            <a:pPr>
              <a:spcAft>
                <a:spcPts val="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</a:rPr>
              <a:t>Coautor do Guia para Projetos de Áreas Limpas, da SBCC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FD542B6-7A43-47DC-9A87-E381E7681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97" t="37023" r="14434"/>
          <a:stretch/>
        </p:blipFill>
        <p:spPr>
          <a:xfrm>
            <a:off x="861134" y="1269507"/>
            <a:ext cx="4057094" cy="43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68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9828" y="1401420"/>
            <a:ext cx="7240789" cy="4421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Por fim, o líquido é forçado através de um dispositivo que reduz drasticamente sua pressão.</a:t>
            </a:r>
          </a:p>
          <a:p>
            <a:pPr marL="0" indent="0"/>
            <a:r>
              <a:rPr lang="pt-BR" sz="3200" dirty="0"/>
              <a:t>Quando isso ocorre, o fluído não pode mais se manter no estado líquido e volta a ser vapor, retornando ao compressor.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FBBFE29-ACF0-49A7-9E95-6454D44C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784218" y="1401420"/>
            <a:ext cx="3351139" cy="4055160"/>
          </a:xfrm>
          <a:prstGeom prst="rect">
            <a:avLst/>
          </a:prstGeom>
        </p:spPr>
      </p:pic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0FEE100A-8179-4BD4-8577-EBDD19D6409D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0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22A86-4634-4924-BEB9-DCB78BE5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4577" y="6148335"/>
            <a:ext cx="2867740" cy="24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marL="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r" eaLnBrk="1" hangingPunct="1"/>
            <a:r>
              <a:rPr lang="pt-BR" altLang="pt-BR" sz="1200" dirty="0"/>
              <a:t>Fonte:		C&amp;Q - Dorival R. Sousa</a:t>
            </a:r>
          </a:p>
        </p:txBody>
      </p:sp>
      <p:graphicFrame>
        <p:nvGraphicFramePr>
          <p:cNvPr id="4" name="Group 249">
            <a:extLst>
              <a:ext uri="{FF2B5EF4-FFF2-40B4-BE49-F238E27FC236}">
                <a16:creationId xmlns:a16="http://schemas.microsoft.com/office/drawing/2014/main" id="{D61FA3C1-F86C-4069-80D7-78505A08F4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52753"/>
              </p:ext>
            </p:extLst>
          </p:nvPr>
        </p:nvGraphicFramePr>
        <p:xfrm>
          <a:off x="1689042" y="1981927"/>
          <a:ext cx="8423275" cy="4146616"/>
        </p:xfrm>
        <a:graphic>
          <a:graphicData uri="http://schemas.openxmlformats.org/drawingml/2006/table">
            <a:tbl>
              <a:tblPr/>
              <a:tblGrid>
                <a:gridCol w="383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0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180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800" b="0" i="0" u="none" strike="noStrike" cap="none" normalizeH="0" baseline="0">
                        <a:ln>
                          <a:noFill/>
                        </a:ln>
                        <a:solidFill>
                          <a:srgbClr val="583400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FAT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Comissionamento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IQ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OQ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PQ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Unidade de Ar (AHU)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Moto-ventilador de insuflação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Sistema de resfriamento do ar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Sistema de aquecimento do ar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Filtragem grossa e fina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474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 Filtragem absoluta</a:t>
                      </a:r>
                      <a:endParaRPr kumimoji="0" lang="pt-BR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D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 Box 250">
            <a:extLst>
              <a:ext uri="{FF2B5EF4-FFF2-40B4-BE49-F238E27FC236}">
                <a16:creationId xmlns:a16="http://schemas.microsoft.com/office/drawing/2014/main" id="{10CFE07B-7E3F-47CC-A434-5613489DB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6967" y="1144312"/>
            <a:ext cx="86963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2000" b="1" dirty="0">
                <a:solidFill>
                  <a:srgbClr val="FFFFFF"/>
                </a:solidFill>
              </a:rPr>
              <a:t>Exemplo de como determinar os esforços de Qualificação e Comissionamento:</a:t>
            </a:r>
          </a:p>
        </p:txBody>
      </p:sp>
      <p:sp>
        <p:nvSpPr>
          <p:cNvPr id="7" name="Rectangle 254">
            <a:extLst>
              <a:ext uri="{FF2B5EF4-FFF2-40B4-BE49-F238E27FC236}">
                <a16:creationId xmlns:a16="http://schemas.microsoft.com/office/drawing/2014/main" id="{49CE307D-9CA8-4770-91EB-9809F66D2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967" y="586633"/>
            <a:ext cx="702786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Esforço Baseado no Risco</a:t>
            </a:r>
          </a:p>
        </p:txBody>
      </p:sp>
    </p:spTree>
    <p:extLst>
      <p:ext uri="{BB962C8B-B14F-4D97-AF65-F5344CB8AC3E}">
        <p14:creationId xmlns:p14="http://schemas.microsoft.com/office/powerpoint/2010/main" val="3390058021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93" y="725211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Qualificação de Projeto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E2B1FF-45D9-4B5F-B4BD-2FEBEEAF5230}"/>
              </a:ext>
            </a:extLst>
          </p:cNvPr>
          <p:cNvSpPr txBox="1">
            <a:spLocks noChangeArrowheads="1"/>
          </p:cNvSpPr>
          <p:nvPr/>
        </p:nvSpPr>
        <p:spPr>
          <a:xfrm>
            <a:off x="1224793" y="2212018"/>
            <a:ext cx="10311887" cy="276691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2800" b="1" dirty="0"/>
              <a:t>“</a:t>
            </a:r>
            <a:r>
              <a:rPr lang="pt-BR" sz="2800" dirty="0">
                <a:latin typeface="Times New Roman" panose="02020603050405020304" pitchFamily="18" charset="0"/>
              </a:rPr>
              <a:t>evidência documentada que as instalações, sistemas de suporte, utilidades, equipamentos e processos foram desenhados de acordo com os requisitos de BPF</a:t>
            </a:r>
            <a:r>
              <a:rPr lang="pt-BR" altLang="pt-BR" sz="2800" b="1" dirty="0"/>
              <a:t>”</a:t>
            </a:r>
          </a:p>
          <a:p>
            <a:pPr marL="0" indent="0" algn="r">
              <a:lnSpc>
                <a:spcPct val="100000"/>
              </a:lnSpc>
              <a:spcBef>
                <a:spcPts val="1800"/>
              </a:spcBef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RDC n° 17, de 16/04/10, </a:t>
            </a:r>
          </a:p>
          <a:p>
            <a:pPr marL="0" indent="0" algn="r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Capítulo III, Art. 5°, Parágrafo LVI</a:t>
            </a:r>
          </a:p>
        </p:txBody>
      </p:sp>
    </p:spTree>
    <p:extLst>
      <p:ext uri="{BB962C8B-B14F-4D97-AF65-F5344CB8AC3E}">
        <p14:creationId xmlns:p14="http://schemas.microsoft.com/office/powerpoint/2010/main" val="3177261848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89" y="725211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Qualificação de Projeto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33D032E-DCC1-4D45-8978-226DA2BEB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789" y="1305074"/>
            <a:ext cx="9727326" cy="4247851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CCA3B1BA-E9A9-400B-B307-EFA319EE0401}"/>
              </a:ext>
            </a:extLst>
          </p:cNvPr>
          <p:cNvSpPr txBox="1">
            <a:spLocks noChangeArrowheads="1"/>
          </p:cNvSpPr>
          <p:nvPr/>
        </p:nvSpPr>
        <p:spPr>
          <a:xfrm>
            <a:off x="7694762" y="5552925"/>
            <a:ext cx="2991636" cy="5037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BR" altLang="pt-BR" b="1" i="1" dirty="0">
                <a:solidFill>
                  <a:srgbClr val="FF0000"/>
                </a:solidFill>
              </a:rPr>
              <a:t>ANVISA IN-47: 2019</a:t>
            </a:r>
          </a:p>
        </p:txBody>
      </p:sp>
    </p:spTree>
    <p:extLst>
      <p:ext uri="{BB962C8B-B14F-4D97-AF65-F5344CB8AC3E}">
        <p14:creationId xmlns:p14="http://schemas.microsoft.com/office/powerpoint/2010/main" val="3830888069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89" y="987148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Qualificação de Projeto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E2B1FF-45D9-4B5F-B4BD-2FEBEEAF5230}"/>
              </a:ext>
            </a:extLst>
          </p:cNvPr>
          <p:cNvSpPr txBox="1">
            <a:spLocks noChangeArrowheads="1"/>
          </p:cNvSpPr>
          <p:nvPr/>
        </p:nvSpPr>
        <p:spPr>
          <a:xfrm>
            <a:off x="940056" y="1772306"/>
            <a:ext cx="10311887" cy="34968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3600" b="1" i="1" dirty="0">
                <a:solidFill>
                  <a:srgbClr val="FFFFFF"/>
                </a:solidFill>
              </a:rPr>
              <a:t>Frequentemente, apenas os projetos dos sistemas de tratamento de ar, tratamento de água e automação são efetivamente avaliados.</a:t>
            </a:r>
          </a:p>
          <a:p>
            <a:pPr marL="0" indent="0">
              <a:buNone/>
            </a:pPr>
            <a:r>
              <a:rPr lang="pt-BR" altLang="pt-BR" sz="3600" b="1" i="1" dirty="0">
                <a:solidFill>
                  <a:srgbClr val="FFFFFF"/>
                </a:solidFill>
              </a:rPr>
              <a:t>As bases de projeto (requisitos regulatórios, normativos e </a:t>
            </a:r>
            <a:r>
              <a:rPr lang="pt-BR" altLang="pt-BR" sz="3600" b="1" i="1" dirty="0" err="1">
                <a:solidFill>
                  <a:srgbClr val="FFFFFF"/>
                </a:solidFill>
              </a:rPr>
              <a:t>lay</a:t>
            </a:r>
            <a:r>
              <a:rPr lang="pt-BR" altLang="pt-BR" sz="3600" b="1" i="1" dirty="0">
                <a:solidFill>
                  <a:srgbClr val="FFFFFF"/>
                </a:solidFill>
              </a:rPr>
              <a:t> out industrial) nem sempre são avaliadas.</a:t>
            </a:r>
          </a:p>
        </p:txBody>
      </p:sp>
    </p:spTree>
    <p:extLst>
      <p:ext uri="{BB962C8B-B14F-4D97-AF65-F5344CB8AC3E}">
        <p14:creationId xmlns:p14="http://schemas.microsoft.com/office/powerpoint/2010/main" val="1796632521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89" y="987148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Qualificação de Projeto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E2B1FF-45D9-4B5F-B4BD-2FEBEEAF5230}"/>
              </a:ext>
            </a:extLst>
          </p:cNvPr>
          <p:cNvSpPr txBox="1">
            <a:spLocks noChangeArrowheads="1"/>
          </p:cNvSpPr>
          <p:nvPr/>
        </p:nvSpPr>
        <p:spPr>
          <a:xfrm>
            <a:off x="940056" y="1772305"/>
            <a:ext cx="10311887" cy="40334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3600" b="1" i="1" dirty="0">
                <a:solidFill>
                  <a:srgbClr val="FFFFFF"/>
                </a:solidFill>
              </a:rPr>
              <a:t>Toma-se como certo que o </a:t>
            </a:r>
            <a:r>
              <a:rPr lang="pt-BR" altLang="pt-BR" sz="3600" b="1" i="1" dirty="0" err="1">
                <a:solidFill>
                  <a:srgbClr val="FFFFFF"/>
                </a:solidFill>
              </a:rPr>
              <a:t>lay</a:t>
            </a:r>
            <a:r>
              <a:rPr lang="pt-BR" altLang="pt-BR" sz="3600" b="1" i="1" dirty="0">
                <a:solidFill>
                  <a:srgbClr val="FFFFFF"/>
                </a:solidFill>
              </a:rPr>
              <a:t> out já satisfaz todos os requisitos regulatórios de BPF, Biocontenção, Segurança Ocupacional, Combate a Incêndios e itens que afetam o projeto de ar condicionado, como antecâmaras ou portas adicionais, são esquecidos, verificando-se apenas se as classificações requeridas foram observadas.</a:t>
            </a:r>
          </a:p>
        </p:txBody>
      </p:sp>
    </p:spTree>
    <p:extLst>
      <p:ext uri="{BB962C8B-B14F-4D97-AF65-F5344CB8AC3E}">
        <p14:creationId xmlns:p14="http://schemas.microsoft.com/office/powerpoint/2010/main" val="3747358455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789" y="987148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Qualificação de Projeto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4E2B1FF-45D9-4B5F-B4BD-2FEBEEAF5230}"/>
              </a:ext>
            </a:extLst>
          </p:cNvPr>
          <p:cNvSpPr txBox="1">
            <a:spLocks noChangeArrowheads="1"/>
          </p:cNvSpPr>
          <p:nvPr/>
        </p:nvSpPr>
        <p:spPr>
          <a:xfrm>
            <a:off x="940056" y="2409490"/>
            <a:ext cx="10311887" cy="20390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altLang="pt-BR" sz="3600" b="1" i="1" dirty="0">
                <a:solidFill>
                  <a:srgbClr val="FFFFFF"/>
                </a:solidFill>
              </a:rPr>
              <a:t>Excesso de antecâmaras (preconizado pelo BPF) pode causar rotas de fuga difíceis e inseguras ou diferencias de pressão excessivos (ou insuficientes) entre ambientes.</a:t>
            </a:r>
          </a:p>
        </p:txBody>
      </p:sp>
    </p:spTree>
    <p:extLst>
      <p:ext uri="{BB962C8B-B14F-4D97-AF65-F5344CB8AC3E}">
        <p14:creationId xmlns:p14="http://schemas.microsoft.com/office/powerpoint/2010/main" val="91422080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362F3F75-E134-459A-A8B3-0ADBB700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93" y="1061641"/>
            <a:ext cx="8919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Exemplo de Protocolo de Qualificação de Projeto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2CA9CC2-7C60-4CF7-92AE-DE4F85275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676054"/>
            <a:ext cx="10296525" cy="4226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8517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6D1A195-5AEC-4E4B-A0D3-367F93800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737" y="1283533"/>
            <a:ext cx="9924889" cy="478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8510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BD8A205-01B6-41DF-8595-7B96A4830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9" y="1423696"/>
            <a:ext cx="10241262" cy="43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0127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17852C4-BB46-4871-81F5-97AA90664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292622"/>
            <a:ext cx="10382250" cy="464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649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8354" y="1606696"/>
            <a:ext cx="8735291" cy="3644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As mudanças de fase do fluído, de vapor para líquido (condensação) e vice-versa (evaporação), também demandam energia, a qual ocorre sob uma forma que não pode ser diretamente observada, conhecida como “calor latente”.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99B31FF9-89C6-499D-BF1C-8DFEC5B72EB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1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1FFCF11-E1AE-4824-930D-8F36F5477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755" y="1104900"/>
            <a:ext cx="10180489" cy="493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28052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FC9075A-9EEB-44B1-93C1-7B1F413F0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20" y="1085850"/>
            <a:ext cx="10452130" cy="527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39199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B70C1B9-E8B1-4D8B-AACE-B2FC59B90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75" y="1143932"/>
            <a:ext cx="10515600" cy="489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5109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ABBED9A-96B5-4127-BDB8-D12ADEF5D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108" y="1228304"/>
            <a:ext cx="10165784" cy="459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31471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8BF9B6C-A575-46AA-AF04-513C7252D36B}"/>
              </a:ext>
            </a:extLst>
          </p:cNvPr>
          <p:cNvSpPr txBox="1">
            <a:spLocks noChangeArrowheads="1"/>
          </p:cNvSpPr>
          <p:nvPr/>
        </p:nvSpPr>
        <p:spPr>
          <a:xfrm>
            <a:off x="2582069" y="725211"/>
            <a:ext cx="7027862" cy="5355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ENSAIOS RECOMENDADOS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A514E94-F631-47A2-9257-D35BD6921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668223"/>
              </p:ext>
            </p:extLst>
          </p:nvPr>
        </p:nvGraphicFramePr>
        <p:xfrm>
          <a:off x="561976" y="1224428"/>
          <a:ext cx="11306174" cy="496564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4349">
                  <a:extLst>
                    <a:ext uri="{9D8B030D-6E8A-4147-A177-3AD203B41FA5}">
                      <a16:colId xmlns:a16="http://schemas.microsoft.com/office/drawing/2014/main" val="139800701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742331263"/>
                    </a:ext>
                  </a:extLst>
                </a:gridCol>
                <a:gridCol w="4505325">
                  <a:extLst>
                    <a:ext uri="{9D8B030D-6E8A-4147-A177-3AD203B41FA5}">
                      <a16:colId xmlns:a16="http://schemas.microsoft.com/office/drawing/2014/main" val="3097301456"/>
                    </a:ext>
                  </a:extLst>
                </a:gridCol>
              </a:tblGrid>
              <a:tr h="483431"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DESCRIÇÃO</a:t>
                      </a:r>
                    </a:p>
                  </a:txBody>
                  <a:tcPr marL="119202" marR="119202" marT="59601" marB="59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NORMA</a:t>
                      </a:r>
                    </a:p>
                  </a:txBody>
                  <a:tcPr marL="119202" marR="119202" marT="59601" marB="59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OBSERVAÇÕES</a:t>
                      </a:r>
                    </a:p>
                  </a:txBody>
                  <a:tcPr marL="119202" marR="119202" marT="59601" marB="59601"/>
                </a:tc>
                <a:extLst>
                  <a:ext uri="{0D108BD9-81ED-4DB2-BD59-A6C34878D82A}">
                    <a16:rowId xmlns:a16="http://schemas.microsoft.com/office/drawing/2014/main" val="1001999934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Vazamentos nas redes de dutos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HVCA DW-143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187736164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Vazamentos nos </a:t>
                      </a:r>
                      <a:r>
                        <a:rPr lang="pt-BR" sz="2400" dirty="0" err="1"/>
                        <a:t>air</a:t>
                      </a:r>
                      <a:r>
                        <a:rPr lang="pt-BR" sz="2400" dirty="0"/>
                        <a:t> </a:t>
                      </a:r>
                      <a:r>
                        <a:rPr lang="pt-BR" sz="2400" dirty="0" err="1"/>
                        <a:t>handlers</a:t>
                      </a:r>
                      <a:endParaRPr lang="pt-BR" sz="2400" dirty="0"/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---------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r>
                        <a:rPr lang="pt-BR" sz="2300" dirty="0"/>
                        <a:t>Utilizada DW-143 Classe C</a:t>
                      </a:r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1496742146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Vazamentos em sistemas de filtragem HEPA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Reparos em filtros somente serão aceitos se acordados entre usuário e fornecedor.</a:t>
                      </a:r>
                    </a:p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Reparos conforme SBCC RN005-97</a:t>
                      </a:r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747888192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300" dirty="0"/>
                        <a:t>Ensaio de vazão de insuflação em cada ponto de insuflação e número de trocas dos ambientes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RDC-17: 2010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r>
                        <a:rPr lang="pt-BR" sz="2300" dirty="0"/>
                        <a:t>ISO 14644-2: 2015, este ensaio passa a ser requerido com base em análise de risco</a:t>
                      </a:r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1092027193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300" dirty="0"/>
                        <a:t>Ensaio de diferença de pressão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RDC-17: 2010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r>
                        <a:rPr lang="pt-BR" sz="2300" dirty="0"/>
                        <a:t>Futura ISO-14644-4 irá retirar os valores de diferenciais da norma</a:t>
                      </a:r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832917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6666120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D49E3233-85B7-4425-99C9-7A4D045F4CD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6 – COMISSIONAMENTO E QUALIFICAÇÃO.</a:t>
            </a:r>
            <a:endParaRPr lang="en-US" sz="1800" kern="0" dirty="0">
              <a:solidFill>
                <a:srgbClr val="19456B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8BF9B6C-A575-46AA-AF04-513C7252D36B}"/>
              </a:ext>
            </a:extLst>
          </p:cNvPr>
          <p:cNvSpPr txBox="1">
            <a:spLocks noChangeArrowheads="1"/>
          </p:cNvSpPr>
          <p:nvPr/>
        </p:nvSpPr>
        <p:spPr>
          <a:xfrm>
            <a:off x="2582069" y="953811"/>
            <a:ext cx="7027862" cy="53553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pt-BR" sz="32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ENSAIOS RECOMENDADOS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CA514E94-F631-47A2-9257-D35BD69216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240262"/>
              </p:ext>
            </p:extLst>
          </p:nvPr>
        </p:nvGraphicFramePr>
        <p:xfrm>
          <a:off x="561976" y="1453028"/>
          <a:ext cx="11306174" cy="44401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324349">
                  <a:extLst>
                    <a:ext uri="{9D8B030D-6E8A-4147-A177-3AD203B41FA5}">
                      <a16:colId xmlns:a16="http://schemas.microsoft.com/office/drawing/2014/main" val="1398007012"/>
                    </a:ext>
                  </a:extLst>
                </a:gridCol>
                <a:gridCol w="2476500">
                  <a:extLst>
                    <a:ext uri="{9D8B030D-6E8A-4147-A177-3AD203B41FA5}">
                      <a16:colId xmlns:a16="http://schemas.microsoft.com/office/drawing/2014/main" val="3742331263"/>
                    </a:ext>
                  </a:extLst>
                </a:gridCol>
                <a:gridCol w="4505325">
                  <a:extLst>
                    <a:ext uri="{9D8B030D-6E8A-4147-A177-3AD203B41FA5}">
                      <a16:colId xmlns:a16="http://schemas.microsoft.com/office/drawing/2014/main" val="3097301456"/>
                    </a:ext>
                  </a:extLst>
                </a:gridCol>
              </a:tblGrid>
              <a:tr h="483431"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DESCRIÇÃO</a:t>
                      </a:r>
                    </a:p>
                  </a:txBody>
                  <a:tcPr marL="119202" marR="119202" marT="59601" marB="59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NORMA</a:t>
                      </a:r>
                    </a:p>
                  </a:txBody>
                  <a:tcPr marL="119202" marR="119202" marT="59601" marB="5960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300" dirty="0"/>
                        <a:t>OBSERVAÇÕES</a:t>
                      </a:r>
                    </a:p>
                  </a:txBody>
                  <a:tcPr marL="119202" marR="119202" marT="59601" marB="59601"/>
                </a:tc>
                <a:extLst>
                  <a:ext uri="{0D108BD9-81ED-4DB2-BD59-A6C34878D82A}">
                    <a16:rowId xmlns:a16="http://schemas.microsoft.com/office/drawing/2014/main" val="1001999934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Contagem de partículas em suspensão no ar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14644-1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r>
                        <a:rPr lang="pt-BR" sz="2300" dirty="0"/>
                        <a:t>A contagem de partículas ≥5,0 </a:t>
                      </a:r>
                      <a:r>
                        <a:rPr lang="pt-BR" sz="2000" dirty="0"/>
                        <a:t>µ</a:t>
                      </a:r>
                      <a:r>
                        <a:rPr lang="pt-BR" sz="2300" dirty="0"/>
                        <a:t>m não será mais considerada em ambientes ISO classe 5</a:t>
                      </a:r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187736164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Ensaio de sentido e visualização de fluxo de ar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1496742146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400" dirty="0"/>
                        <a:t>Ensaio de temperatura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3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NBR ISO 14644-3</a:t>
                      </a:r>
                      <a:endParaRPr kumimoji="0" lang="pt-BR" sz="2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w Cen MT" panose="020B0602020104020603"/>
                        <a:ea typeface="+mn-ea"/>
                        <a:cs typeface="+mn-cs"/>
                      </a:endParaRP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747888192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300" dirty="0"/>
                        <a:t>Ensaio de Umidade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w Cen MT" panose="020B0602020104020603"/>
                          <a:ea typeface="+mn-ea"/>
                          <a:cs typeface="+mn-cs"/>
                        </a:rPr>
                        <a:t>NBR ISO 14644-3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1092027193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300" dirty="0"/>
                        <a:t>Ensaio de recuperação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2832917052"/>
                  </a:ext>
                </a:extLst>
              </a:tr>
              <a:tr h="483431">
                <a:tc>
                  <a:txBody>
                    <a:bodyPr/>
                    <a:lstStyle/>
                    <a:p>
                      <a:r>
                        <a:rPr lang="pt-BR" sz="2300" dirty="0"/>
                        <a:t>Ensaio de contenção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 ISO 14644-3</a:t>
                      </a:r>
                    </a:p>
                  </a:txBody>
                  <a:tcPr marL="119202" marR="119202" marT="59601" marB="59601" anchor="ctr"/>
                </a:tc>
                <a:tc>
                  <a:txBody>
                    <a:bodyPr/>
                    <a:lstStyle/>
                    <a:p>
                      <a:endParaRPr lang="pt-BR" sz="2300" dirty="0"/>
                    </a:p>
                  </a:txBody>
                  <a:tcPr marL="119202" marR="119202" marT="59601" marB="59601" anchor="ctr"/>
                </a:tc>
                <a:extLst>
                  <a:ext uri="{0D108BD9-81ED-4DB2-BD59-A6C34878D82A}">
                    <a16:rowId xmlns:a16="http://schemas.microsoft.com/office/drawing/2014/main" val="19339597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35737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007923B0-E9FC-40E4-AC4B-1423275B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201" y="4417474"/>
            <a:ext cx="6400800" cy="134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2600" kern="0" dirty="0">
                <a:latin typeface="+mn-lt"/>
                <a:cs typeface="+mn-cs"/>
              </a:rPr>
              <a:t>J. Fernando Bueno de Britto</a:t>
            </a:r>
          </a:p>
          <a:p>
            <a:pPr algn="ctr">
              <a:defRPr/>
            </a:pPr>
            <a:r>
              <a:rPr lang="pt-BR" sz="1800" dirty="0">
                <a:cs typeface="+mn-cs"/>
              </a:rPr>
              <a:t>Adriferco Engenharia e Consultoria Ltda.</a:t>
            </a:r>
          </a:p>
          <a:p>
            <a:pPr algn="ctr">
              <a:defRPr/>
            </a:pPr>
            <a:r>
              <a:rPr lang="pt-BR" dirty="0"/>
              <a:t>Site:		</a:t>
            </a:r>
            <a:r>
              <a:rPr lang="pt-BR" dirty="0">
                <a:hlinkClick r:id="rId2"/>
              </a:rPr>
              <a:t>www.adriferco.com.br</a:t>
            </a:r>
            <a:r>
              <a:rPr lang="pt-BR" dirty="0"/>
              <a:t> </a:t>
            </a:r>
            <a:endParaRPr lang="pt-BR" sz="1800" dirty="0">
              <a:cs typeface="+mn-cs"/>
            </a:endParaRP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1600" kern="0" dirty="0">
                <a:latin typeface="+mn-lt"/>
                <a:cs typeface="+mn-cs"/>
              </a:rPr>
              <a:t>e-mail:	</a:t>
            </a:r>
            <a:r>
              <a:rPr lang="pt-BR" sz="1600" kern="0" dirty="0">
                <a:latin typeface="+mn-lt"/>
                <a:cs typeface="+mn-cs"/>
                <a:hlinkClick r:id="rId3"/>
              </a:rPr>
              <a:t>f.britto@adriferco.com.br</a:t>
            </a:r>
            <a:endParaRPr lang="pt-BR" sz="1600" kern="0" dirty="0">
              <a:latin typeface="+mn-lt"/>
              <a:cs typeface="+mn-cs"/>
            </a:endParaRPr>
          </a:p>
          <a:p>
            <a:pPr marL="363538" indent="-363538" algn="ctr" defTabSz="968375">
              <a:spcBef>
                <a:spcPct val="20000"/>
              </a:spcBef>
              <a:defRPr/>
            </a:pPr>
            <a:endParaRPr lang="en-US" sz="1600" kern="0" dirty="0">
              <a:latin typeface="+mn-lt"/>
              <a:cs typeface="+mn-cs"/>
            </a:endParaRP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65B2D9FC-028A-4850-BC9F-F7443B8B3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6963" y="1768776"/>
            <a:ext cx="4279813" cy="1483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 anchor="ctr"/>
          <a:lstStyle/>
          <a:p>
            <a:pPr algn="ctr" defTabSz="968375">
              <a:defRPr/>
            </a:pPr>
            <a:r>
              <a:rPr lang="en-US" sz="4400" b="1" kern="0" dirty="0" err="1">
                <a:latin typeface="+mj-lt"/>
                <a:ea typeface="+mj-ea"/>
                <a:cs typeface="+mj-cs"/>
              </a:rPr>
              <a:t>Dúvidas</a:t>
            </a:r>
            <a:r>
              <a:rPr lang="en-US" sz="4400" b="1" kern="0" dirty="0"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5" name="Picture 2" descr="https://encrypted-tbn3.gstatic.com/images?q=tbn:ANd9GcTqKfLXpGybJbl5u2p2YDu5MWCeLCLfXMDftNIWC3HfEcnEW64R">
            <a:extLst>
              <a:ext uri="{FF2B5EF4-FFF2-40B4-BE49-F238E27FC236}">
                <a16:creationId xmlns:a16="http://schemas.microsoft.com/office/drawing/2014/main" id="{137CB337-243A-4CC2-80B7-70E09967C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878" y="1156301"/>
            <a:ext cx="4011085" cy="300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31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1527473"/>
            <a:ext cx="10169236" cy="4218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O “calor latente” trocado nas mudanças de fase durante o ciclo de compressão à vapor, permite ao sistema frigorígeno transportar muito mais calor por unidade de volume deslocado (vazão do fluido), do que seria possível simplesmente aquecendo e resfriando esse mesmo fluido sem efetuar a mudança de fase (estado).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510B9068-6E01-4F44-A2EB-B5EC2A800EB2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4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1569039"/>
            <a:ext cx="10169236" cy="3719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Então, os ciclos frigorígenos de compressão à vapor são projetados para elevar a pressão de um fluído no estado gasoso (vapor), até que este assuma uma pressão de saturação cuja temperatura associada seja superior à qual exista um meio de resfriamento barato disponível.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894E7BA3-BB32-4258-AA8D-9D7E23D2A889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4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1170709"/>
            <a:ext cx="10512136" cy="43018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 algn="l"/>
            <a:r>
              <a:rPr lang="pt-BR" dirty="0"/>
              <a:t>Conceitos:</a:t>
            </a:r>
          </a:p>
          <a:p>
            <a:pPr marL="0" indent="0" algn="l"/>
            <a:r>
              <a:rPr lang="pt-BR" b="1" u="sng" dirty="0"/>
              <a:t>Pressão de Saturação:</a:t>
            </a:r>
            <a:r>
              <a:rPr lang="pt-BR" dirty="0"/>
              <a:t>	é a pressão de equilíbrio sob a qual um determinado fluído pode existir em ambos os estados: líquido e vapor. Essa condição ocorre à uma determinada temperatura, diretamente associada à essa pressão.</a:t>
            </a:r>
          </a:p>
          <a:p>
            <a:pPr marL="0" indent="0" algn="l"/>
            <a:r>
              <a:rPr lang="pt-BR" dirty="0"/>
              <a:t>Exemplo: ao nível do mar, onde a pressão absoluta é de 1 bar, a temperatura de evaporação da água é de 100 </a:t>
            </a:r>
            <a:r>
              <a:rPr lang="pt-BR" dirty="0" err="1"/>
              <a:t>ºC</a:t>
            </a:r>
            <a:r>
              <a:rPr lang="pt-BR" dirty="0"/>
              <a:t>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37BB471C-7497-418A-A771-0F69BF5F5DA8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7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78797AB-CF93-4681-A5B8-5582D36C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6314" y="1534053"/>
            <a:ext cx="3396903" cy="404797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85F58DC-6E20-4B8F-BADB-68496280D5BB}"/>
              </a:ext>
            </a:extLst>
          </p:cNvPr>
          <p:cNvSpPr txBox="1"/>
          <p:nvPr/>
        </p:nvSpPr>
        <p:spPr>
          <a:xfrm>
            <a:off x="976314" y="559414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 dirty="0">
                <a:hlinkClick r:id="rId3" tooltip="http://melzamelo.blogspot.com/2010/02/o-que-fazer-no-carnaval.html"/>
              </a:rPr>
              <a:t>Esta Foto</a:t>
            </a:r>
            <a:r>
              <a:rPr lang="pt-BR" sz="900" dirty="0"/>
              <a:t> de Autor Desconhecido está licenciado em </a:t>
            </a:r>
            <a:r>
              <a:rPr lang="pt-BR" sz="900" dirty="0">
                <a:hlinkClick r:id="rId4" tooltip="https://creativecommons.org/licenses/by-nc-sa/3.0/"/>
              </a:rPr>
              <a:t>CC BY-SA-NC</a:t>
            </a:r>
            <a:endParaRPr lang="pt-BR" sz="900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5DA2EB8-FA21-4A1E-9F5E-4DF8A8AD1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874" y="1009730"/>
            <a:ext cx="7180118" cy="5526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 algn="l"/>
            <a:r>
              <a:rPr lang="pt-BR" dirty="0"/>
              <a:t>Um pano úmido, tem vapor d’água (umidade) em equilíbrio dentro de suas fibras.</a:t>
            </a:r>
          </a:p>
          <a:p>
            <a:pPr marL="0" indent="0" algn="l"/>
            <a:r>
              <a:rPr lang="pt-BR" dirty="0"/>
              <a:t>Se acrescentarmos água, ele se “encharca” (satura) e libera o excesso “pingando” o que não conseguir reter (sobressaturação).</a:t>
            </a:r>
          </a:p>
          <a:p>
            <a:pPr marL="0" indent="0" algn="l"/>
            <a:r>
              <a:rPr lang="pt-BR" dirty="0"/>
              <a:t>Se torcermos o pano (acrescentando pressão), a umidade se condensa e a água (líquido) sai do tecido.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383D7D11-CBFB-4E37-AF58-75F5CBF848D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78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382" y="1465129"/>
            <a:ext cx="10169236" cy="41771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Considerando que a condensação do vapor à alta pressão seja feita com ar atmosférico @ 35ºC, então, projetamos um sistema que opere com pressão de saturação &gt;35ºC, escolhendo uma diferença de temperatura suficientemente alta para que os dispositivos utilizados na condensação, não sejam demasiado grandes.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7660BDC7-ABC1-4EEF-8E31-FE30CBC5884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4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073" y="1319648"/>
            <a:ext cx="9563853" cy="4218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Finalmente, se utiliza um dispositivo denominado expansor (por sua ação na conversão do líquido em vapor, que se expande na saída), injetando o fluído numa grande câmara, mantida à baixa pressão, de forma que o líquido deixa de estar saturado e muda novamente de estado, virando vapor.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7410CEFF-E8C3-4210-8142-BE35068084EB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8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190" y="1387193"/>
            <a:ext cx="9281910" cy="408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Embora existam três pequenas parcelas de troca de calor sem mudança de fase, chamadas de superaquecimento, </a:t>
            </a:r>
            <a:r>
              <a:rPr lang="pt-BR" sz="3200" dirty="0" err="1"/>
              <a:t>dessuperaquecimento</a:t>
            </a:r>
            <a:r>
              <a:rPr lang="pt-BR" sz="3200" dirty="0"/>
              <a:t> e </a:t>
            </a:r>
            <a:r>
              <a:rPr lang="pt-BR" sz="3200" dirty="0" err="1"/>
              <a:t>subresfriamento</a:t>
            </a:r>
            <a:r>
              <a:rPr lang="pt-BR" sz="3200" dirty="0"/>
              <a:t>, a verdadeira parcela diretamente responsável pelo resfriamento, é a parcela de calor latente de evaporação do líquido.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1EF8A9B1-1D53-4685-90AD-B09FB5A099E7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7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D78410-FE18-4C7F-84D8-0232FB567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740" y="1246465"/>
            <a:ext cx="3150255" cy="4870171"/>
          </a:xfrm>
          <a:prstGeom prst="rect">
            <a:avLst/>
          </a:prstGeom>
        </p:spPr>
      </p:pic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1130515E-8070-47FE-9E4E-5FE9EC64D5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212175"/>
              </p:ext>
            </p:extLst>
          </p:nvPr>
        </p:nvGraphicFramePr>
        <p:xfrm>
          <a:off x="5403272" y="1429224"/>
          <a:ext cx="5812733" cy="4687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Picture" r:id="rId4" imgW="3355920" imgH="2708280" progId="Word.Picture.8">
                  <p:embed/>
                </p:oleObj>
              </mc:Choice>
              <mc:Fallback>
                <p:oleObj name="Picture" r:id="rId4" imgW="3355920" imgH="2708280" progId="Word.Picture.8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1130515E-8070-47FE-9E4E-5FE9EC64D5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3272" y="1429224"/>
                        <a:ext cx="5812733" cy="468741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DB43751A-F204-4BF3-BDFC-BC3A74A90BB3}"/>
              </a:ext>
            </a:extLst>
          </p:cNvPr>
          <p:cNvCxnSpPr>
            <a:cxnSpLocks/>
          </p:cNvCxnSpPr>
          <p:nvPr/>
        </p:nvCxnSpPr>
        <p:spPr>
          <a:xfrm flipH="1">
            <a:off x="2119746" y="4690035"/>
            <a:ext cx="4177145" cy="100174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9CBDB332-AC77-4753-B9F6-DB8F985A1A9E}"/>
              </a:ext>
            </a:extLst>
          </p:cNvPr>
          <p:cNvCxnSpPr>
            <a:cxnSpLocks/>
          </p:cNvCxnSpPr>
          <p:nvPr/>
        </p:nvCxnSpPr>
        <p:spPr>
          <a:xfrm flipH="1" flipV="1">
            <a:off x="3460173" y="2157417"/>
            <a:ext cx="3231573" cy="173971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ço Reservado para Número de Slide 4">
            <a:extLst>
              <a:ext uri="{FF2B5EF4-FFF2-40B4-BE49-F238E27FC236}">
                <a16:creationId xmlns:a16="http://schemas.microsoft.com/office/drawing/2014/main" id="{674E42F7-1C9F-4182-971A-195D38EA3A92}"/>
              </a:ext>
            </a:extLst>
          </p:cNvPr>
          <p:cNvSpPr txBox="1">
            <a:spLocks/>
          </p:cNvSpPr>
          <p:nvPr/>
        </p:nvSpPr>
        <p:spPr>
          <a:xfrm>
            <a:off x="3249824" y="6058265"/>
            <a:ext cx="1059873" cy="31699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Google</a:t>
            </a:r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B5CB6176-A6D2-4B9B-8C39-8D5F49573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123" y="670079"/>
            <a:ext cx="7764012" cy="589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dirty="0"/>
              <a:t>Componentes do ciclo frigorígeno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F129B1E-9721-4AE5-8ECE-72AC6C56BF11}"/>
              </a:ext>
            </a:extLst>
          </p:cNvPr>
          <p:cNvCxnSpPr>
            <a:cxnSpLocks/>
          </p:cNvCxnSpPr>
          <p:nvPr/>
        </p:nvCxnSpPr>
        <p:spPr>
          <a:xfrm flipH="1">
            <a:off x="2169104" y="2798882"/>
            <a:ext cx="6776050" cy="1354130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rma Livre: Forma 5">
            <a:extLst>
              <a:ext uri="{FF2B5EF4-FFF2-40B4-BE49-F238E27FC236}">
                <a16:creationId xmlns:a16="http://schemas.microsoft.com/office/drawing/2014/main" id="{7937FF50-6548-40F4-B756-BF80BFA1184E}"/>
              </a:ext>
            </a:extLst>
          </p:cNvPr>
          <p:cNvSpPr/>
          <p:nvPr/>
        </p:nvSpPr>
        <p:spPr>
          <a:xfrm>
            <a:off x="1501629" y="3976382"/>
            <a:ext cx="7566870" cy="1912690"/>
          </a:xfrm>
          <a:custGeom>
            <a:avLst/>
            <a:gdLst>
              <a:gd name="connsiteX0" fmla="*/ 142613 w 7566870"/>
              <a:gd name="connsiteY0" fmla="*/ 0 h 1912690"/>
              <a:gd name="connsiteX1" fmla="*/ 0 w 7566870"/>
              <a:gd name="connsiteY1" fmla="*/ 1006679 h 1912690"/>
              <a:gd name="connsiteX2" fmla="*/ 218114 w 7566870"/>
              <a:gd name="connsiteY2" fmla="*/ 1157680 h 1912690"/>
              <a:gd name="connsiteX3" fmla="*/ 293615 w 7566870"/>
              <a:gd name="connsiteY3" fmla="*/ 1199625 h 1912690"/>
              <a:gd name="connsiteX4" fmla="*/ 385894 w 7566870"/>
              <a:gd name="connsiteY4" fmla="*/ 1258348 h 1912690"/>
              <a:gd name="connsiteX5" fmla="*/ 5561901 w 7566870"/>
              <a:gd name="connsiteY5" fmla="*/ 1912690 h 1912690"/>
              <a:gd name="connsiteX6" fmla="*/ 7566870 w 7566870"/>
              <a:gd name="connsiteY6" fmla="*/ 864066 h 1912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66870" h="1912690">
                <a:moveTo>
                  <a:pt x="142613" y="0"/>
                </a:moveTo>
                <a:lnTo>
                  <a:pt x="0" y="1006679"/>
                </a:lnTo>
                <a:cubicBezTo>
                  <a:pt x="112923" y="1107053"/>
                  <a:pt x="52702" y="1062250"/>
                  <a:pt x="218114" y="1157680"/>
                </a:cubicBezTo>
                <a:cubicBezTo>
                  <a:pt x="243051" y="1172067"/>
                  <a:pt x="269326" y="1184168"/>
                  <a:pt x="293615" y="1199625"/>
                </a:cubicBezTo>
                <a:lnTo>
                  <a:pt x="385894" y="1258348"/>
                </a:lnTo>
                <a:lnTo>
                  <a:pt x="5561901" y="1912690"/>
                </a:lnTo>
                <a:lnTo>
                  <a:pt x="7566870" y="864066"/>
                </a:lnTo>
              </a:path>
            </a:pathLst>
          </a:custGeom>
          <a:noFill/>
          <a:ln w="28575">
            <a:solidFill>
              <a:srgbClr val="FF0000"/>
            </a:solidFill>
            <a:headEnd type="stealth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Número de Slide 4">
            <a:extLst>
              <a:ext uri="{FF2B5EF4-FFF2-40B4-BE49-F238E27FC236}">
                <a16:creationId xmlns:a16="http://schemas.microsoft.com/office/drawing/2014/main" id="{497080A2-D8CA-4B59-8B6D-BFBDF5115A1A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64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1278081" y="-1267691"/>
            <a:ext cx="9443810" cy="5403272"/>
          </a:xfrm>
          <a:prstGeom prst="rect">
            <a:avLst/>
          </a:prstGeom>
        </p:spPr>
        <p:txBody>
          <a:bodyPr>
            <a:scene3d>
              <a:camera prst="perspectiveRelaxed"/>
              <a:lightRig rig="threePt" dir="t"/>
            </a:scene3d>
          </a:bodyPr>
          <a:lstStyle/>
          <a:p>
            <a:pPr algn="ctr" defTabSz="1104900">
              <a:defRPr/>
            </a:pPr>
            <a:r>
              <a:rPr lang="pt-BR" sz="4800" kern="0" dirty="0">
                <a:latin typeface="+mj-lt"/>
                <a:ea typeface="+mj-ea"/>
                <a:cs typeface="+mj-cs"/>
              </a:rPr>
              <a:t>ENQUANTO ISSO,</a:t>
            </a:r>
          </a:p>
          <a:p>
            <a:pPr algn="ctr" defTabSz="1104900">
              <a:defRPr/>
            </a:pPr>
            <a:r>
              <a:rPr lang="pt-BR" sz="4800" kern="0" dirty="0">
                <a:latin typeface="+mj-lt"/>
                <a:ea typeface="+mj-ea"/>
                <a:cs typeface="+mj-cs"/>
              </a:rPr>
              <a:t>NUMA GALÁXIA DISTANTE,</a:t>
            </a:r>
          </a:p>
          <a:p>
            <a:pPr algn="ctr" defTabSz="1104900">
              <a:defRPr/>
            </a:pPr>
            <a:r>
              <a:rPr lang="pt-BR" sz="4800" kern="0" dirty="0">
                <a:latin typeface="+mj-lt"/>
                <a:ea typeface="+mj-ea"/>
                <a:cs typeface="+mj-cs"/>
              </a:rPr>
              <a:t>OS REBELDES (USUÁRIOS) SOLICITAM AO TEMPLO JEDI (QUALIDADE) QUE MANDE SEUS MESTRES (MANTENEDORES) PARA TENTAREM DESCOBRIR QUANDO A UMIDADE VAI CHEGAR NA CONDIÇÃO DO PROJETO E PORQUE A SALA LIMPA NÃO DÁ A CONTAGEM ...</a:t>
            </a:r>
            <a:endParaRPr lang="en-US" sz="4800" kern="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801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accel="1000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D4DE61B0-CDB0-494E-8836-27500E82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225" y="1075466"/>
            <a:ext cx="10599077" cy="1407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As imagens a seguir contém forte conteúdo adulto!</a:t>
            </a:r>
          </a:p>
          <a:p>
            <a:pPr marL="0" indent="0"/>
            <a:r>
              <a:rPr lang="pt-BR" sz="3200" dirty="0"/>
              <a:t>Recomendamos cautela aos expectadores.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E19AD1F-074B-408A-A0BD-B7C946D9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5" t="17598" r="2177" b="23798"/>
          <a:stretch/>
        </p:blipFill>
        <p:spPr>
          <a:xfrm>
            <a:off x="1475895" y="2526937"/>
            <a:ext cx="9068499" cy="3695272"/>
          </a:xfrm>
          <a:prstGeom prst="rect">
            <a:avLst/>
          </a:prstGeom>
        </p:spPr>
      </p:pic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01C411FC-F493-45DF-AD89-932DFB6585D5}"/>
              </a:ext>
            </a:extLst>
          </p:cNvPr>
          <p:cNvSpPr txBox="1">
            <a:spLocks/>
          </p:cNvSpPr>
          <p:nvPr/>
        </p:nvSpPr>
        <p:spPr>
          <a:xfrm>
            <a:off x="9484521" y="6222209"/>
            <a:ext cx="1059873" cy="31699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Google</a:t>
            </a: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E0D739E9-EE66-4E23-B0D8-B4021CB46F86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0352A-BA49-4E28-851C-91366E662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406" y="1246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B24F52CF-821D-4774-8E5C-38A818FBD7EF}"/>
              </a:ext>
            </a:extLst>
          </p:cNvPr>
          <p:cNvSpPr txBox="1">
            <a:spLocks/>
          </p:cNvSpPr>
          <p:nvPr/>
        </p:nvSpPr>
        <p:spPr>
          <a:xfrm>
            <a:off x="799750" y="1540503"/>
            <a:ext cx="3428001" cy="377699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8000" b="1" dirty="0">
                <a:latin typeface="Century Gothic" panose="020B0502020202020204" pitchFamily="34" charset="0"/>
              </a:rPr>
              <a:t>Por</a:t>
            </a:r>
          </a:p>
          <a:p>
            <a:pPr algn="ctr" defTabSz="1103313"/>
            <a:r>
              <a:rPr lang="pt-BR" sz="8000" b="1" dirty="0">
                <a:latin typeface="Century Gothic" panose="020B0502020202020204" pitchFamily="34" charset="0"/>
              </a:rPr>
              <a:t>no</a:t>
            </a:r>
          </a:p>
          <a:p>
            <a:pPr algn="ctr" defTabSz="1103313"/>
            <a:r>
              <a:rPr lang="pt-BR" sz="8000" b="1" dirty="0">
                <a:latin typeface="Century Gothic" panose="020B0502020202020204" pitchFamily="34" charset="0"/>
              </a:rPr>
              <a:t>grafia</a:t>
            </a: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7D3BA58E-46CE-412A-82E2-D0221075E895}"/>
              </a:ext>
            </a:extLst>
          </p:cNvPr>
          <p:cNvSpPr txBox="1">
            <a:spLocks/>
          </p:cNvSpPr>
          <p:nvPr/>
        </p:nvSpPr>
        <p:spPr>
          <a:xfrm>
            <a:off x="4227751" y="1152391"/>
            <a:ext cx="7215567" cy="5124119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3313"/>
            <a:r>
              <a:rPr lang="pt-BR" sz="3600" b="1" dirty="0">
                <a:latin typeface="Century Gothic" panose="020B0502020202020204" pitchFamily="34" charset="0"/>
              </a:rPr>
              <a:t>Prática originariamente criada por matemáticos, mas, largamente utilizada por estudantes de engenharia em sua longa jornada </a:t>
            </a:r>
            <a:r>
              <a:rPr lang="pt-BR" sz="3600" b="1" dirty="0" err="1">
                <a:latin typeface="Century Gothic" panose="020B0502020202020204" pitchFamily="34" charset="0"/>
              </a:rPr>
              <a:t>selibatalha</a:t>
            </a:r>
            <a:r>
              <a:rPr lang="pt-BR" sz="3600" b="1" dirty="0">
                <a:latin typeface="Century Gothic" panose="020B0502020202020204" pitchFamily="34" charset="0"/>
              </a:rPr>
              <a:t>, que se lhes traduzia em inesperado prazer ao </a:t>
            </a:r>
            <a:r>
              <a:rPr lang="pt-BR" sz="3600" b="1" dirty="0" err="1">
                <a:latin typeface="Century Gothic" panose="020B0502020202020204" pitchFamily="34" charset="0"/>
              </a:rPr>
              <a:t>economizar-lhes</a:t>
            </a:r>
            <a:r>
              <a:rPr lang="pt-BR" sz="3600" b="1" dirty="0">
                <a:latin typeface="Century Gothic" panose="020B0502020202020204" pitchFamily="34" charset="0"/>
              </a:rPr>
              <a:t> longos cálculos adicionais.</a:t>
            </a: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E830DC04-3BFA-4BA8-B441-533F2B9298CE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B0352A-BA49-4E28-851C-91366E662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8406" y="12464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5EC63C14-8626-4719-BB07-44FDD2D25A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14191" y="1148556"/>
          <a:ext cx="8279101" cy="456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Picture" r:id="rId3" imgW="3201840" imgH="1667160" progId="Word.Picture.8">
                  <p:embed/>
                </p:oleObj>
              </mc:Choice>
              <mc:Fallback>
                <p:oleObj name="Picture" r:id="rId3" imgW="3201840" imgH="1667160" progId="Word.Picture.8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5EC63C14-8626-4719-BB07-44FDD2D25A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191" y="1148556"/>
                        <a:ext cx="8279101" cy="45608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B24F52CF-821D-4774-8E5C-38A818FBD7EF}"/>
              </a:ext>
            </a:extLst>
          </p:cNvPr>
          <p:cNvSpPr txBox="1">
            <a:spLocks/>
          </p:cNvSpPr>
          <p:nvPr/>
        </p:nvSpPr>
        <p:spPr>
          <a:xfrm>
            <a:off x="7180815" y="5706465"/>
            <a:ext cx="3112477" cy="31699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03313"/>
            <a:r>
              <a:rPr lang="pt-BR" dirty="0"/>
              <a:t>FONTE: Programa SMACNA de Educação Continuada</a:t>
            </a: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11932558-FD62-4291-9EB8-2D376DEEFC84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109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8EB2F24-C692-423E-B23B-542651E2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537" y="785812"/>
            <a:ext cx="7400925" cy="5286375"/>
          </a:xfrm>
          <a:prstGeom prst="rect">
            <a:avLst/>
          </a:prstGeom>
        </p:spPr>
      </p:pic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BA873CE4-C695-449F-89C2-1AB9DBAA106A}"/>
              </a:ext>
            </a:extLst>
          </p:cNvPr>
          <p:cNvSpPr txBox="1">
            <a:spLocks/>
          </p:cNvSpPr>
          <p:nvPr/>
        </p:nvSpPr>
        <p:spPr>
          <a:xfrm>
            <a:off x="8736589" y="6132788"/>
            <a:ext cx="1059873" cy="31699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Google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7C3C5F7F-D504-43DE-AD52-8AED66F1197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0565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21505" name="Imagem 2" descr="image001">
            <a:extLst>
              <a:ext uri="{FF2B5EF4-FFF2-40B4-BE49-F238E27FC236}">
                <a16:creationId xmlns:a16="http://schemas.microsoft.com/office/drawing/2014/main" id="{7B873425-BEA2-4744-9311-38921418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115" y="817288"/>
            <a:ext cx="8431853" cy="55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45772FB-2D39-41BE-A84F-ED6235139140}"/>
              </a:ext>
            </a:extLst>
          </p:cNvPr>
          <p:cNvSpPr/>
          <p:nvPr/>
        </p:nvSpPr>
        <p:spPr>
          <a:xfrm>
            <a:off x="4624033" y="6134100"/>
            <a:ext cx="561031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264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111467E-12F1-4860-8EFC-3612A6D59803}"/>
              </a:ext>
            </a:extLst>
          </p:cNvPr>
          <p:cNvSpPr/>
          <p:nvPr/>
        </p:nvSpPr>
        <p:spPr>
          <a:xfrm>
            <a:off x="5964460" y="6134100"/>
            <a:ext cx="561031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368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814B930-710E-4714-9653-9FD7C9693EC8}"/>
              </a:ext>
            </a:extLst>
          </p:cNvPr>
          <p:cNvSpPr/>
          <p:nvPr/>
        </p:nvSpPr>
        <p:spPr>
          <a:xfrm>
            <a:off x="6442442" y="6134100"/>
            <a:ext cx="561031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405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A25878D-6148-4B14-8206-41F9D3FD238F}"/>
              </a:ext>
            </a:extLst>
          </p:cNvPr>
          <p:cNvSpPr/>
          <p:nvPr/>
        </p:nvSpPr>
        <p:spPr>
          <a:xfrm>
            <a:off x="599606" y="3121223"/>
            <a:ext cx="1250373" cy="61555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4,2 bar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(62 </a:t>
            </a:r>
            <a:r>
              <a:rPr lang="pt-BR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psi</a:t>
            </a:r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07E334CA-9356-4FFF-9D93-97583853025D}"/>
              </a:ext>
            </a:extLst>
          </p:cNvPr>
          <p:cNvSpPr/>
          <p:nvPr/>
        </p:nvSpPr>
        <p:spPr>
          <a:xfrm>
            <a:off x="599606" y="2061350"/>
            <a:ext cx="1250373" cy="615553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~22 bar</a:t>
            </a:r>
          </a:p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(~320 </a:t>
            </a:r>
            <a:r>
              <a:rPr lang="pt-BR" sz="2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psi</a:t>
            </a:r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8AC62A85-6542-4868-8F0D-DF1F83DC88FD}"/>
              </a:ext>
            </a:extLst>
          </p:cNvPr>
          <p:cNvSpPr/>
          <p:nvPr/>
        </p:nvSpPr>
        <p:spPr>
          <a:xfrm>
            <a:off x="8631381" y="2887697"/>
            <a:ext cx="1250373" cy="307777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22 kg/m3</a:t>
            </a: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5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Transição dos fluidos refrigerantes de elevado GWP (Global </a:t>
            </a:r>
            <a:r>
              <a:rPr lang="pt-BR" sz="1800" kern="0" dirty="0" err="1">
                <a:solidFill>
                  <a:srgbClr val="19456B"/>
                </a:solidFill>
              </a:rPr>
              <a:t>Warning</a:t>
            </a:r>
            <a:r>
              <a:rPr lang="pt-BR" sz="1800" kern="0" dirty="0">
                <a:solidFill>
                  <a:srgbClr val="19456B"/>
                </a:solidFill>
              </a:rPr>
              <a:t> </a:t>
            </a:r>
            <a:r>
              <a:rPr lang="pt-BR" sz="1800" kern="0" dirty="0" err="1">
                <a:solidFill>
                  <a:srgbClr val="19456B"/>
                </a:solidFill>
              </a:rPr>
              <a:t>Potential</a:t>
            </a:r>
            <a:r>
              <a:rPr lang="pt-BR" sz="1800" kern="0" dirty="0">
                <a:solidFill>
                  <a:srgbClr val="19456B"/>
                </a:solidFill>
              </a:rPr>
              <a:t>)</a:t>
            </a:r>
          </a:p>
          <a:p>
            <a:pPr algn="ctr" defTabSz="1104900">
              <a:defRPr/>
            </a:pP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0681E4A-ABB7-4199-A55B-6CC82D985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081" y="723900"/>
            <a:ext cx="7402741" cy="5401084"/>
          </a:xfrm>
          <a:prstGeom prst="rect">
            <a:avLst/>
          </a:prstGeom>
        </p:spPr>
      </p:pic>
      <p:sp>
        <p:nvSpPr>
          <p:cNvPr id="17" name="Espaço Reservado para Número de Slide 4">
            <a:extLst>
              <a:ext uri="{FF2B5EF4-FFF2-40B4-BE49-F238E27FC236}">
                <a16:creationId xmlns:a16="http://schemas.microsoft.com/office/drawing/2014/main" id="{8982EA13-03C0-4040-A048-E71FE698AEDB}"/>
              </a:ext>
            </a:extLst>
          </p:cNvPr>
          <p:cNvSpPr txBox="1">
            <a:spLocks/>
          </p:cNvSpPr>
          <p:nvPr/>
        </p:nvSpPr>
        <p:spPr>
          <a:xfrm>
            <a:off x="9022110" y="3111923"/>
            <a:ext cx="2846717" cy="62503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PNUD 2016</a:t>
            </a:r>
          </a:p>
          <a:p>
            <a:pPr algn="l" defTabSz="1103313"/>
            <a:r>
              <a:rPr lang="pt-BR" dirty="0"/>
              <a:t>Fluidos Refrigerantes Alternativos para Chillers</a:t>
            </a:r>
          </a:p>
          <a:p>
            <a:pPr algn="l" defTabSz="1103313"/>
            <a:r>
              <a:rPr lang="pt-BR" dirty="0"/>
              <a:t>Manoel Gameiro</a:t>
            </a:r>
          </a:p>
        </p:txBody>
      </p:sp>
    </p:spTree>
    <p:extLst>
      <p:ext uri="{BB962C8B-B14F-4D97-AF65-F5344CB8AC3E}">
        <p14:creationId xmlns:p14="http://schemas.microsoft.com/office/powerpoint/2010/main" val="983834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EDEC643-42D6-4E46-A0D3-DA76BC382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28" y="1066110"/>
            <a:ext cx="7707725" cy="5350817"/>
          </a:xfrm>
          <a:prstGeom prst="rect">
            <a:avLst/>
          </a:prstGeom>
        </p:spPr>
      </p:pic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583C0C75-3DC8-4764-A2F4-81223C4A80C5}"/>
              </a:ext>
            </a:extLst>
          </p:cNvPr>
          <p:cNvSpPr txBox="1">
            <a:spLocks/>
          </p:cNvSpPr>
          <p:nvPr/>
        </p:nvSpPr>
        <p:spPr>
          <a:xfrm>
            <a:off x="9169879" y="3116481"/>
            <a:ext cx="2846717" cy="62503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PNUD 2016</a:t>
            </a:r>
          </a:p>
          <a:p>
            <a:pPr algn="l" defTabSz="1103313"/>
            <a:r>
              <a:rPr lang="pt-BR" dirty="0"/>
              <a:t>Fluidos Refrigerantes de baixo GWP </a:t>
            </a:r>
          </a:p>
          <a:p>
            <a:pPr algn="l" defTabSz="1103313"/>
            <a:r>
              <a:rPr lang="pt-BR" dirty="0"/>
              <a:t>Tomaz Cleto</a:t>
            </a:r>
          </a:p>
        </p:txBody>
      </p:sp>
    </p:spTree>
    <p:extLst>
      <p:ext uri="{BB962C8B-B14F-4D97-AF65-F5344CB8AC3E}">
        <p14:creationId xmlns:p14="http://schemas.microsoft.com/office/powerpoint/2010/main" val="3471854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9EFB47A-26F1-4C84-9485-9019C60CC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7579" y="1246465"/>
            <a:ext cx="6287377" cy="1905266"/>
          </a:xfrm>
          <a:prstGeom prst="rect">
            <a:avLst/>
          </a:prstGeom>
        </p:spPr>
      </p:pic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EC56771C-CB9A-46C6-9574-2557E078D99F}"/>
              </a:ext>
            </a:extLst>
          </p:cNvPr>
          <p:cNvSpPr txBox="1">
            <a:spLocks/>
          </p:cNvSpPr>
          <p:nvPr/>
        </p:nvSpPr>
        <p:spPr>
          <a:xfrm>
            <a:off x="8383755" y="1886579"/>
            <a:ext cx="2846717" cy="62503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PNUD 2016</a:t>
            </a:r>
          </a:p>
          <a:p>
            <a:pPr algn="l" defTabSz="1103313"/>
            <a:r>
              <a:rPr lang="pt-BR" dirty="0"/>
              <a:t>Fluidos Refrigerantes Alternativos para Chillers</a:t>
            </a:r>
          </a:p>
          <a:p>
            <a:pPr algn="l" defTabSz="1103313"/>
            <a:r>
              <a:rPr lang="pt-BR" dirty="0"/>
              <a:t>Manoel Gameiro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9834E71-52E6-471F-866B-F8FB6D67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78" y="3595959"/>
            <a:ext cx="6287377" cy="1471382"/>
          </a:xfrm>
          <a:prstGeom prst="rect">
            <a:avLst/>
          </a:prstGeom>
        </p:spPr>
      </p:pic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A3B2AC2C-6596-43DC-9397-127510AB98DB}"/>
              </a:ext>
            </a:extLst>
          </p:cNvPr>
          <p:cNvSpPr txBox="1">
            <a:spLocks/>
          </p:cNvSpPr>
          <p:nvPr/>
        </p:nvSpPr>
        <p:spPr>
          <a:xfrm>
            <a:off x="8383755" y="4019131"/>
            <a:ext cx="2846717" cy="62503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PNUD 2016</a:t>
            </a:r>
          </a:p>
          <a:p>
            <a:pPr algn="l" defTabSz="1103313"/>
            <a:r>
              <a:rPr lang="pt-BR" dirty="0"/>
              <a:t>Fluidos Refrigerantes Alternativos para Chillers</a:t>
            </a:r>
          </a:p>
          <a:p>
            <a:pPr algn="l" defTabSz="1103313"/>
            <a:r>
              <a:rPr lang="pt-BR" dirty="0"/>
              <a:t>Manoel Gameiro</a:t>
            </a:r>
          </a:p>
        </p:txBody>
      </p:sp>
    </p:spTree>
    <p:extLst>
      <p:ext uri="{BB962C8B-B14F-4D97-AF65-F5344CB8AC3E}">
        <p14:creationId xmlns:p14="http://schemas.microsoft.com/office/powerpoint/2010/main" val="3627597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1385727-7B2B-4736-ABBC-14FDBDA2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190" y="1387193"/>
            <a:ext cx="9281910" cy="4083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R-1234yf e R1234ze possuem certo grau de inflamabilidade: recomenda-se monitoração de vazamentos e separação da CAG (resfriados à água).</a:t>
            </a:r>
          </a:p>
          <a:p>
            <a:pPr marL="0" indent="0"/>
            <a:r>
              <a:rPr lang="pt-BR" sz="3200" dirty="0"/>
              <a:t>R-1234zd é considerado não inflamável, exceto quando exposto a ar comprimido.</a:t>
            </a:r>
          </a:p>
        </p:txBody>
      </p:sp>
    </p:spTree>
    <p:extLst>
      <p:ext uri="{BB962C8B-B14F-4D97-AF65-F5344CB8AC3E}">
        <p14:creationId xmlns:p14="http://schemas.microsoft.com/office/powerpoint/2010/main" val="15476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EC56771C-CB9A-46C6-9574-2557E078D99F}"/>
              </a:ext>
            </a:extLst>
          </p:cNvPr>
          <p:cNvSpPr txBox="1">
            <a:spLocks/>
          </p:cNvSpPr>
          <p:nvPr/>
        </p:nvSpPr>
        <p:spPr>
          <a:xfrm>
            <a:off x="8737438" y="3116480"/>
            <a:ext cx="2846717" cy="62503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3313"/>
            <a:r>
              <a:rPr lang="pt-BR" dirty="0"/>
              <a:t>FONTE: PNUD 2016</a:t>
            </a:r>
          </a:p>
          <a:p>
            <a:pPr algn="l" defTabSz="1103313"/>
            <a:r>
              <a:rPr lang="pt-BR" dirty="0"/>
              <a:t>Fluidos Refrigerantes Alternativos para Chillers</a:t>
            </a:r>
          </a:p>
          <a:p>
            <a:pPr algn="l" defTabSz="1103313"/>
            <a:r>
              <a:rPr lang="pt-BR" dirty="0"/>
              <a:t>Manoel Gameiro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690A7F9-AD73-4484-ACCB-832EC21B1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06" y="910087"/>
            <a:ext cx="7098149" cy="503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B188A6EA-CF77-4475-AF27-3AFD2E0D677A}"/>
              </a:ext>
            </a:extLst>
          </p:cNvPr>
          <p:cNvSpPr txBox="1">
            <a:spLocks noChangeArrowheads="1"/>
          </p:cNvSpPr>
          <p:nvPr/>
        </p:nvSpPr>
        <p:spPr>
          <a:xfrm>
            <a:off x="1406958" y="1915319"/>
            <a:ext cx="8788400" cy="3027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endParaRPr lang="pt-BR" sz="3600" b="1" dirty="0">
              <a:latin typeface="Century Gothic" panose="020B0502020202020204" pitchFamily="34" charset="0"/>
            </a:endParaRPr>
          </a:p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pt-BR" sz="3600" dirty="0">
                <a:latin typeface="Century Gothic" panose="020B0502020202020204" pitchFamily="34" charset="0"/>
              </a:rPr>
              <a:t>Esta é uma obra de ficção e qualquer semelhança com a realidade é uma mera coincidência.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5350117-719E-4E4E-9470-EB51B569BE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2358" y="1200944"/>
            <a:ext cx="3657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4400" b="1" kern="0" dirty="0">
                <a:ln w="3175">
                  <a:solidFill>
                    <a:srgbClr val="FF0000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Jogo dos Erros</a:t>
            </a: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13070E81-805E-4AE3-A935-EC3A8141A2C4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Introdução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59088 L -3.33333E-6 3.1359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1385727-7B2B-4736-ABBC-14FDBDA2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190" y="1181821"/>
            <a:ext cx="9281910" cy="4288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Considerando que TBU do ar externo não varia ao longo de um único dia, a temperatura de água de condensação será constante.</a:t>
            </a:r>
          </a:p>
          <a:p>
            <a:pPr marL="0" indent="0"/>
            <a:r>
              <a:rPr lang="pt-BR" sz="3200" dirty="0"/>
              <a:t>Simule a capacidade de seu chiller com cargas parciais e alimentação de água com temperatura constante.</a:t>
            </a:r>
          </a:p>
        </p:txBody>
      </p:sp>
    </p:spTree>
    <p:extLst>
      <p:ext uri="{BB962C8B-B14F-4D97-AF65-F5344CB8AC3E}">
        <p14:creationId xmlns:p14="http://schemas.microsoft.com/office/powerpoint/2010/main" val="33493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923A9D9-08BA-44DE-B3CA-D7275D3A3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225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9422490-12A4-4D77-8AD7-D56352DC5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50" y="723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518A8195-BC69-4C16-8D52-180BCD6D078C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219803" cy="600901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1 – </a:t>
            </a:r>
            <a:r>
              <a:rPr lang="pt-BR" sz="1800" kern="0" dirty="0">
                <a:solidFill>
                  <a:schemeClr val="bg1"/>
                </a:solidFill>
              </a:rPr>
              <a:t>CÍCLO FRIGORÍGENO DE COMPRESSÃO À VAPOR (CICLO DE CARNOT)</a:t>
            </a: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1385727-7B2B-4736-ABBC-14FDBDA25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41" y="3922921"/>
            <a:ext cx="9281910" cy="2066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marL="0" indent="0"/>
            <a:r>
              <a:rPr lang="pt-BR" sz="3200" dirty="0"/>
              <a:t>Simulação de uma centrífuga de mancal magnético operando com temperatura de condensação constante e cargas parciais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5ED002-7146-4B32-B7DF-7C4E80438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87" y="1488612"/>
            <a:ext cx="10826819" cy="206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D2CD8D7-58CA-4613-98E6-E7CB28E7F47F}"/>
              </a:ext>
            </a:extLst>
          </p:cNvPr>
          <p:cNvSpPr txBox="1">
            <a:spLocks noChangeArrowheads="1"/>
          </p:cNvSpPr>
          <p:nvPr/>
        </p:nvSpPr>
        <p:spPr>
          <a:xfrm>
            <a:off x="892629" y="2204588"/>
            <a:ext cx="6281057" cy="2628448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PARTE 2</a:t>
            </a:r>
          </a:p>
          <a:p>
            <a:pPr algn="ctr" defTabSz="1104900">
              <a:defRPr/>
            </a:pPr>
            <a:endParaRPr lang="pt-BR" sz="3200" kern="0" dirty="0">
              <a:latin typeface="+mj-lt"/>
              <a:ea typeface="+mj-ea"/>
              <a:cs typeface="+mj-cs"/>
            </a:endParaRP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ESTUDO DA CARGA TÉRMICA</a:t>
            </a: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PARA SALAS LIMPAS</a:t>
            </a: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E AMBIENTES CONTROLADOS</a:t>
            </a:r>
            <a:endParaRPr lang="en-US" sz="3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703862C-7C1F-40A4-A4E9-9430411F6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026" y="1976368"/>
            <a:ext cx="4118484" cy="30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96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30EF234C-1515-427B-A5D5-F2E3CC3B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939" y="1529120"/>
            <a:ext cx="10176122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CCT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um sistema consiste em duas etapas: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Levantamento das fontes de dissipação de calor que incidem sobre este sistema.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Determinação dos escoamentos e condições necessári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efetuar a troca térmica entre este sistema e o meio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forma a manter determinadas condições no interior do sistema.</a:t>
            </a:r>
            <a:endParaRPr kumimoji="0" lang="pt-BR" altLang="pt-B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3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30EF234C-1515-427B-A5D5-F2E3CC3B3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939" y="1529120"/>
            <a:ext cx="10176122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CCT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um sistema consiste em duas etapas: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Levantamento das fontes de dissipação de calor que incidem sobre este sistema.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Determinação dos escoamentos e condições necessári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as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para efetuar a troca térmica entre este sistema e o meio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forma a manter determinadas condições no interior do sistema.</a:t>
            </a:r>
            <a:endParaRPr kumimoji="0" lang="pt-BR" altLang="pt-B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720A0C7F-2940-4C1F-8D18-7D5F5C5F804B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0234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66E8ED5F-70B2-4E90-8CBC-6DA7FC845ABB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1146155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04F7A39-3F59-4529-9806-60F4FED2E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677" y="1881737"/>
            <a:ext cx="10485583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</a:rPr>
              <a:t>T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ransferências de calor a partir dos limites externos do sistema (paredes, janelas, forro, piso, etc.)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Energia irradiada a partir do exterior (insolação)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Dissipações de calor no interior do ambiente (ocupação, equipamentos, iluminação, utilidades, etc.).</a:t>
            </a:r>
            <a:endParaRPr kumimoji="0" lang="pt-BR" altLang="pt-B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189BCE-2BBA-4B95-877A-12F1BEE469D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75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18674AC6-2D3C-42DE-B56C-DB925A12AA50}"/>
              </a:ext>
            </a:extLst>
          </p:cNvPr>
          <p:cNvSpPr txBox="1">
            <a:spLocks noChangeArrowheads="1"/>
          </p:cNvSpPr>
          <p:nvPr/>
        </p:nvSpPr>
        <p:spPr>
          <a:xfrm>
            <a:off x="2209800" y="898299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C35F5C73-9390-4146-BB6F-52105354AA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353325" y="1176424"/>
            <a:ext cx="9320269" cy="4596048"/>
            <a:chOff x="2433" y="3126"/>
            <a:chExt cx="8034" cy="3963"/>
          </a:xfrm>
        </p:grpSpPr>
        <p:sp>
          <p:nvSpPr>
            <p:cNvPr id="10" name="Rectangle 61">
              <a:extLst>
                <a:ext uri="{FF2B5EF4-FFF2-40B4-BE49-F238E27FC236}">
                  <a16:creationId xmlns:a16="http://schemas.microsoft.com/office/drawing/2014/main" id="{2072ED3A-49C9-45A0-93F1-B1A81DF11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4030"/>
              <a:ext cx="5690" cy="305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sp>
          <p:nvSpPr>
            <p:cNvPr id="12" name="Oval 60">
              <a:extLst>
                <a:ext uri="{FF2B5EF4-FFF2-40B4-BE49-F238E27FC236}">
                  <a16:creationId xmlns:a16="http://schemas.microsoft.com/office/drawing/2014/main" id="{DF18F969-91F9-404D-994F-1AD7148FA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3126"/>
              <a:ext cx="884" cy="854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76810" tIns="38405" rIns="76810" bIns="3840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800" b="0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Sol</a:t>
              </a:r>
              <a:endParaRPr kumimoji="0" lang="pt-BR" altLang="pt-BR" sz="54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AutoShape 59">
              <a:extLst>
                <a:ext uri="{FF2B5EF4-FFF2-40B4-BE49-F238E27FC236}">
                  <a16:creationId xmlns:a16="http://schemas.microsoft.com/office/drawing/2014/main" id="{DA0E27E4-3E99-411D-AD79-745902C79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46" y="4030"/>
              <a:ext cx="924" cy="685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sp>
          <p:nvSpPr>
            <p:cNvPr id="14" name="Text Box 58">
              <a:extLst>
                <a:ext uri="{FF2B5EF4-FFF2-40B4-BE49-F238E27FC236}">
                  <a16:creationId xmlns:a16="http://schemas.microsoft.com/office/drawing/2014/main" id="{84685316-3482-410A-AEB9-7415C484F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5" y="3920"/>
              <a:ext cx="10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insolação</a:t>
              </a:r>
              <a:endParaRPr kumimoji="0" lang="pt-BR" altLang="pt-BR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5" name="Group 16">
              <a:extLst>
                <a:ext uri="{FF2B5EF4-FFF2-40B4-BE49-F238E27FC236}">
                  <a16:creationId xmlns:a16="http://schemas.microsoft.com/office/drawing/2014/main" id="{711FA18B-0269-4FD2-9216-DC23703063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94" y="4958"/>
              <a:ext cx="938" cy="2012"/>
              <a:chOff x="418" y="0"/>
              <a:chExt cx="1651" cy="3836"/>
            </a:xfrm>
          </p:grpSpPr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7795D917-FECF-499B-9EDD-D02F4C2919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" y="3487"/>
                <a:ext cx="493" cy="349"/>
              </a:xfrm>
              <a:custGeom>
                <a:avLst/>
                <a:gdLst>
                  <a:gd name="T0" fmla="*/ 0 w 493"/>
                  <a:gd name="T1" fmla="*/ 0 h 349"/>
                  <a:gd name="T2" fmla="*/ 0 w 493"/>
                  <a:gd name="T3" fmla="*/ 336 h 349"/>
                  <a:gd name="T4" fmla="*/ 474 w 493"/>
                  <a:gd name="T5" fmla="*/ 349 h 349"/>
                  <a:gd name="T6" fmla="*/ 493 w 493"/>
                  <a:gd name="T7" fmla="*/ 55 h 349"/>
                  <a:gd name="T8" fmla="*/ 0 w 493"/>
                  <a:gd name="T9" fmla="*/ 0 h 3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49">
                    <a:moveTo>
                      <a:pt x="0" y="0"/>
                    </a:moveTo>
                    <a:lnTo>
                      <a:pt x="0" y="336"/>
                    </a:lnTo>
                    <a:lnTo>
                      <a:pt x="474" y="349"/>
                    </a:lnTo>
                    <a:lnTo>
                      <a:pt x="493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1" name="Freeform 56">
                <a:extLst>
                  <a:ext uri="{FF2B5EF4-FFF2-40B4-BE49-F238E27FC236}">
                    <a16:creationId xmlns:a16="http://schemas.microsoft.com/office/drawing/2014/main" id="{B6D5117D-EDE0-4254-A976-6CFCBA09D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1" y="3504"/>
                <a:ext cx="491" cy="332"/>
              </a:xfrm>
              <a:custGeom>
                <a:avLst/>
                <a:gdLst>
                  <a:gd name="T0" fmla="*/ 0 w 491"/>
                  <a:gd name="T1" fmla="*/ 0 h 332"/>
                  <a:gd name="T2" fmla="*/ 52 w 491"/>
                  <a:gd name="T3" fmla="*/ 319 h 332"/>
                  <a:gd name="T4" fmla="*/ 491 w 491"/>
                  <a:gd name="T5" fmla="*/ 332 h 332"/>
                  <a:gd name="T6" fmla="*/ 491 w 491"/>
                  <a:gd name="T7" fmla="*/ 38 h 332"/>
                  <a:gd name="T8" fmla="*/ 0 w 491"/>
                  <a:gd name="T9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1" h="332">
                    <a:moveTo>
                      <a:pt x="0" y="0"/>
                    </a:moveTo>
                    <a:lnTo>
                      <a:pt x="52" y="319"/>
                    </a:lnTo>
                    <a:lnTo>
                      <a:pt x="491" y="332"/>
                    </a:lnTo>
                    <a:lnTo>
                      <a:pt x="491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5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2" name="Freeform 55">
                <a:extLst>
                  <a:ext uri="{FF2B5EF4-FFF2-40B4-BE49-F238E27FC236}">
                    <a16:creationId xmlns:a16="http://schemas.microsoft.com/office/drawing/2014/main" id="{C15B381A-0CBC-499D-A151-0B083C58C9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678"/>
                <a:ext cx="1641" cy="2922"/>
              </a:xfrm>
              <a:custGeom>
                <a:avLst/>
                <a:gdLst>
                  <a:gd name="T0" fmla="*/ 434 w 1641"/>
                  <a:gd name="T1" fmla="*/ 192 h 2922"/>
                  <a:gd name="T2" fmla="*/ 361 w 1641"/>
                  <a:gd name="T3" fmla="*/ 224 h 2922"/>
                  <a:gd name="T4" fmla="*/ 305 w 1641"/>
                  <a:gd name="T5" fmla="*/ 257 h 2922"/>
                  <a:gd name="T6" fmla="*/ 261 w 1641"/>
                  <a:gd name="T7" fmla="*/ 293 h 2922"/>
                  <a:gd name="T8" fmla="*/ 227 w 1641"/>
                  <a:gd name="T9" fmla="*/ 336 h 2922"/>
                  <a:gd name="T10" fmla="*/ 196 w 1641"/>
                  <a:gd name="T11" fmla="*/ 388 h 2922"/>
                  <a:gd name="T12" fmla="*/ 165 w 1641"/>
                  <a:gd name="T13" fmla="*/ 449 h 2922"/>
                  <a:gd name="T14" fmla="*/ 133 w 1641"/>
                  <a:gd name="T15" fmla="*/ 526 h 2922"/>
                  <a:gd name="T16" fmla="*/ 81 w 1641"/>
                  <a:gd name="T17" fmla="*/ 724 h 2922"/>
                  <a:gd name="T18" fmla="*/ 2 w 1641"/>
                  <a:gd name="T19" fmla="*/ 942 h 2922"/>
                  <a:gd name="T20" fmla="*/ 10 w 1641"/>
                  <a:gd name="T21" fmla="*/ 1063 h 2922"/>
                  <a:gd name="T22" fmla="*/ 60 w 1641"/>
                  <a:gd name="T23" fmla="*/ 1150 h 2922"/>
                  <a:gd name="T24" fmla="*/ 152 w 1641"/>
                  <a:gd name="T25" fmla="*/ 1198 h 2922"/>
                  <a:gd name="T26" fmla="*/ 273 w 1641"/>
                  <a:gd name="T27" fmla="*/ 1234 h 2922"/>
                  <a:gd name="T28" fmla="*/ 238 w 1641"/>
                  <a:gd name="T29" fmla="*/ 1710 h 2922"/>
                  <a:gd name="T30" fmla="*/ 242 w 1641"/>
                  <a:gd name="T31" fmla="*/ 2187 h 2922"/>
                  <a:gd name="T32" fmla="*/ 256 w 1641"/>
                  <a:gd name="T33" fmla="*/ 2880 h 2922"/>
                  <a:gd name="T34" fmla="*/ 334 w 1641"/>
                  <a:gd name="T35" fmla="*/ 2899 h 2922"/>
                  <a:gd name="T36" fmla="*/ 426 w 1641"/>
                  <a:gd name="T37" fmla="*/ 2910 h 2922"/>
                  <a:gd name="T38" fmla="*/ 530 w 1641"/>
                  <a:gd name="T39" fmla="*/ 2918 h 2922"/>
                  <a:gd name="T40" fmla="*/ 637 w 1641"/>
                  <a:gd name="T41" fmla="*/ 2920 h 2922"/>
                  <a:gd name="T42" fmla="*/ 749 w 1641"/>
                  <a:gd name="T43" fmla="*/ 2920 h 2922"/>
                  <a:gd name="T44" fmla="*/ 856 w 1641"/>
                  <a:gd name="T45" fmla="*/ 2920 h 2922"/>
                  <a:gd name="T46" fmla="*/ 956 w 1641"/>
                  <a:gd name="T47" fmla="*/ 2920 h 2922"/>
                  <a:gd name="T48" fmla="*/ 1365 w 1641"/>
                  <a:gd name="T49" fmla="*/ 2891 h 2922"/>
                  <a:gd name="T50" fmla="*/ 1344 w 1641"/>
                  <a:gd name="T51" fmla="*/ 1204 h 2922"/>
                  <a:gd name="T52" fmla="*/ 1478 w 1641"/>
                  <a:gd name="T53" fmla="*/ 1148 h 2922"/>
                  <a:gd name="T54" fmla="*/ 1536 w 1641"/>
                  <a:gd name="T55" fmla="*/ 1117 h 2922"/>
                  <a:gd name="T56" fmla="*/ 1578 w 1641"/>
                  <a:gd name="T57" fmla="*/ 1084 h 2922"/>
                  <a:gd name="T58" fmla="*/ 1610 w 1641"/>
                  <a:gd name="T59" fmla="*/ 1052 h 2922"/>
                  <a:gd name="T60" fmla="*/ 1639 w 1641"/>
                  <a:gd name="T61" fmla="*/ 996 h 2922"/>
                  <a:gd name="T62" fmla="*/ 1632 w 1641"/>
                  <a:gd name="T63" fmla="*/ 910 h 2922"/>
                  <a:gd name="T64" fmla="*/ 1593 w 1641"/>
                  <a:gd name="T65" fmla="*/ 806 h 2922"/>
                  <a:gd name="T66" fmla="*/ 1543 w 1641"/>
                  <a:gd name="T67" fmla="*/ 676 h 2922"/>
                  <a:gd name="T68" fmla="*/ 1461 w 1641"/>
                  <a:gd name="T69" fmla="*/ 414 h 2922"/>
                  <a:gd name="T70" fmla="*/ 1409 w 1641"/>
                  <a:gd name="T71" fmla="*/ 328 h 2922"/>
                  <a:gd name="T72" fmla="*/ 1365 w 1641"/>
                  <a:gd name="T73" fmla="*/ 263 h 2922"/>
                  <a:gd name="T74" fmla="*/ 1321 w 1641"/>
                  <a:gd name="T75" fmla="*/ 213 h 2922"/>
                  <a:gd name="T76" fmla="*/ 1275 w 1641"/>
                  <a:gd name="T77" fmla="*/ 173 h 2922"/>
                  <a:gd name="T78" fmla="*/ 1223 w 1641"/>
                  <a:gd name="T79" fmla="*/ 142 h 2922"/>
                  <a:gd name="T80" fmla="*/ 1161 w 1641"/>
                  <a:gd name="T81" fmla="*/ 113 h 2922"/>
                  <a:gd name="T82" fmla="*/ 1087 w 1641"/>
                  <a:gd name="T83" fmla="*/ 82 h 2922"/>
                  <a:gd name="T84" fmla="*/ 994 w 1641"/>
                  <a:gd name="T85" fmla="*/ 46 h 2922"/>
                  <a:gd name="T86" fmla="*/ 973 w 1641"/>
                  <a:gd name="T87" fmla="*/ 32 h 2922"/>
                  <a:gd name="T88" fmla="*/ 927 w 1641"/>
                  <a:gd name="T89" fmla="*/ 17 h 2922"/>
                  <a:gd name="T90" fmla="*/ 862 w 1641"/>
                  <a:gd name="T91" fmla="*/ 4 h 2922"/>
                  <a:gd name="T92" fmla="*/ 787 w 1641"/>
                  <a:gd name="T93" fmla="*/ 0 h 2922"/>
                  <a:gd name="T94" fmla="*/ 705 w 1641"/>
                  <a:gd name="T95" fmla="*/ 9 h 2922"/>
                  <a:gd name="T96" fmla="*/ 622 w 1641"/>
                  <a:gd name="T97" fmla="*/ 38 h 2922"/>
                  <a:gd name="T98" fmla="*/ 543 w 1641"/>
                  <a:gd name="T99" fmla="*/ 92 h 2922"/>
                  <a:gd name="T100" fmla="*/ 478 w 1641"/>
                  <a:gd name="T101" fmla="*/ 174 h 2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2922">
                    <a:moveTo>
                      <a:pt x="478" y="174"/>
                    </a:moveTo>
                    <a:lnTo>
                      <a:pt x="434" y="192"/>
                    </a:lnTo>
                    <a:lnTo>
                      <a:pt x="396" y="207"/>
                    </a:lnTo>
                    <a:lnTo>
                      <a:pt x="361" y="224"/>
                    </a:lnTo>
                    <a:lnTo>
                      <a:pt x="330" y="240"/>
                    </a:lnTo>
                    <a:lnTo>
                      <a:pt x="305" y="257"/>
                    </a:lnTo>
                    <a:lnTo>
                      <a:pt x="282" y="274"/>
                    </a:lnTo>
                    <a:lnTo>
                      <a:pt x="261" y="293"/>
                    </a:lnTo>
                    <a:lnTo>
                      <a:pt x="242" y="315"/>
                    </a:lnTo>
                    <a:lnTo>
                      <a:pt x="227" y="336"/>
                    </a:lnTo>
                    <a:lnTo>
                      <a:pt x="210" y="361"/>
                    </a:lnTo>
                    <a:lnTo>
                      <a:pt x="196" y="388"/>
                    </a:lnTo>
                    <a:lnTo>
                      <a:pt x="181" y="416"/>
                    </a:lnTo>
                    <a:lnTo>
                      <a:pt x="165" y="449"/>
                    </a:lnTo>
                    <a:lnTo>
                      <a:pt x="150" y="485"/>
                    </a:lnTo>
                    <a:lnTo>
                      <a:pt x="133" y="526"/>
                    </a:lnTo>
                    <a:lnTo>
                      <a:pt x="114" y="570"/>
                    </a:lnTo>
                    <a:lnTo>
                      <a:pt x="81" y="724"/>
                    </a:lnTo>
                    <a:lnTo>
                      <a:pt x="16" y="869"/>
                    </a:lnTo>
                    <a:lnTo>
                      <a:pt x="2" y="942"/>
                    </a:lnTo>
                    <a:lnTo>
                      <a:pt x="0" y="1008"/>
                    </a:lnTo>
                    <a:lnTo>
                      <a:pt x="10" y="1063"/>
                    </a:lnTo>
                    <a:lnTo>
                      <a:pt x="29" y="1111"/>
                    </a:lnTo>
                    <a:lnTo>
                      <a:pt x="60" y="1150"/>
                    </a:lnTo>
                    <a:lnTo>
                      <a:pt x="100" y="1179"/>
                    </a:lnTo>
                    <a:lnTo>
                      <a:pt x="152" y="1198"/>
                    </a:lnTo>
                    <a:lnTo>
                      <a:pt x="213" y="1209"/>
                    </a:lnTo>
                    <a:lnTo>
                      <a:pt x="273" y="1234"/>
                    </a:lnTo>
                    <a:lnTo>
                      <a:pt x="252" y="1478"/>
                    </a:lnTo>
                    <a:lnTo>
                      <a:pt x="238" y="1710"/>
                    </a:lnTo>
                    <a:lnTo>
                      <a:pt x="236" y="1941"/>
                    </a:lnTo>
                    <a:lnTo>
                      <a:pt x="242" y="2187"/>
                    </a:lnTo>
                    <a:lnTo>
                      <a:pt x="225" y="2866"/>
                    </a:lnTo>
                    <a:lnTo>
                      <a:pt x="256" y="2880"/>
                    </a:lnTo>
                    <a:lnTo>
                      <a:pt x="292" y="2889"/>
                    </a:lnTo>
                    <a:lnTo>
                      <a:pt x="334" y="2899"/>
                    </a:lnTo>
                    <a:lnTo>
                      <a:pt x="378" y="2905"/>
                    </a:lnTo>
                    <a:lnTo>
                      <a:pt x="426" y="2910"/>
                    </a:lnTo>
                    <a:lnTo>
                      <a:pt x="476" y="2914"/>
                    </a:lnTo>
                    <a:lnTo>
                      <a:pt x="530" y="2918"/>
                    </a:lnTo>
                    <a:lnTo>
                      <a:pt x="584" y="2920"/>
                    </a:lnTo>
                    <a:lnTo>
                      <a:pt x="637" y="2920"/>
                    </a:lnTo>
                    <a:lnTo>
                      <a:pt x="693" y="2920"/>
                    </a:lnTo>
                    <a:lnTo>
                      <a:pt x="749" y="2920"/>
                    </a:lnTo>
                    <a:lnTo>
                      <a:pt x="804" y="2920"/>
                    </a:lnTo>
                    <a:lnTo>
                      <a:pt x="856" y="2920"/>
                    </a:lnTo>
                    <a:lnTo>
                      <a:pt x="908" y="2920"/>
                    </a:lnTo>
                    <a:lnTo>
                      <a:pt x="956" y="2920"/>
                    </a:lnTo>
                    <a:lnTo>
                      <a:pt x="1002" y="2922"/>
                    </a:lnTo>
                    <a:lnTo>
                      <a:pt x="1365" y="2891"/>
                    </a:lnTo>
                    <a:lnTo>
                      <a:pt x="1361" y="2317"/>
                    </a:lnTo>
                    <a:lnTo>
                      <a:pt x="1344" y="1204"/>
                    </a:lnTo>
                    <a:lnTo>
                      <a:pt x="1445" y="1165"/>
                    </a:lnTo>
                    <a:lnTo>
                      <a:pt x="1478" y="1148"/>
                    </a:lnTo>
                    <a:lnTo>
                      <a:pt x="1509" y="1132"/>
                    </a:lnTo>
                    <a:lnTo>
                      <a:pt x="1536" y="1117"/>
                    </a:lnTo>
                    <a:lnTo>
                      <a:pt x="1559" y="1100"/>
                    </a:lnTo>
                    <a:lnTo>
                      <a:pt x="1578" y="1084"/>
                    </a:lnTo>
                    <a:lnTo>
                      <a:pt x="1597" y="1069"/>
                    </a:lnTo>
                    <a:lnTo>
                      <a:pt x="1610" y="1052"/>
                    </a:lnTo>
                    <a:lnTo>
                      <a:pt x="1624" y="1035"/>
                    </a:lnTo>
                    <a:lnTo>
                      <a:pt x="1639" y="996"/>
                    </a:lnTo>
                    <a:lnTo>
                      <a:pt x="1641" y="954"/>
                    </a:lnTo>
                    <a:lnTo>
                      <a:pt x="1632" y="910"/>
                    </a:lnTo>
                    <a:lnTo>
                      <a:pt x="1614" y="860"/>
                    </a:lnTo>
                    <a:lnTo>
                      <a:pt x="1593" y="806"/>
                    </a:lnTo>
                    <a:lnTo>
                      <a:pt x="1568" y="745"/>
                    </a:lnTo>
                    <a:lnTo>
                      <a:pt x="1543" y="676"/>
                    </a:lnTo>
                    <a:lnTo>
                      <a:pt x="1522" y="599"/>
                    </a:lnTo>
                    <a:lnTo>
                      <a:pt x="1461" y="414"/>
                    </a:lnTo>
                    <a:lnTo>
                      <a:pt x="1434" y="368"/>
                    </a:lnTo>
                    <a:lnTo>
                      <a:pt x="1409" y="328"/>
                    </a:lnTo>
                    <a:lnTo>
                      <a:pt x="1386" y="293"/>
                    </a:lnTo>
                    <a:lnTo>
                      <a:pt x="1365" y="263"/>
                    </a:lnTo>
                    <a:lnTo>
                      <a:pt x="1342" y="236"/>
                    </a:lnTo>
                    <a:lnTo>
                      <a:pt x="1321" y="213"/>
                    </a:lnTo>
                    <a:lnTo>
                      <a:pt x="1298" y="192"/>
                    </a:lnTo>
                    <a:lnTo>
                      <a:pt x="1275" y="173"/>
                    </a:lnTo>
                    <a:lnTo>
                      <a:pt x="1250" y="157"/>
                    </a:lnTo>
                    <a:lnTo>
                      <a:pt x="1223" y="142"/>
                    </a:lnTo>
                    <a:lnTo>
                      <a:pt x="1194" y="126"/>
                    </a:lnTo>
                    <a:lnTo>
                      <a:pt x="1161" y="113"/>
                    </a:lnTo>
                    <a:lnTo>
                      <a:pt x="1127" y="98"/>
                    </a:lnTo>
                    <a:lnTo>
                      <a:pt x="1087" y="82"/>
                    </a:lnTo>
                    <a:lnTo>
                      <a:pt x="1042" y="65"/>
                    </a:lnTo>
                    <a:lnTo>
                      <a:pt x="994" y="46"/>
                    </a:lnTo>
                    <a:lnTo>
                      <a:pt x="987" y="40"/>
                    </a:lnTo>
                    <a:lnTo>
                      <a:pt x="973" y="32"/>
                    </a:lnTo>
                    <a:lnTo>
                      <a:pt x="952" y="25"/>
                    </a:lnTo>
                    <a:lnTo>
                      <a:pt x="927" y="17"/>
                    </a:lnTo>
                    <a:lnTo>
                      <a:pt x="897" y="9"/>
                    </a:lnTo>
                    <a:lnTo>
                      <a:pt x="862" y="4"/>
                    </a:lnTo>
                    <a:lnTo>
                      <a:pt x="826" y="2"/>
                    </a:lnTo>
                    <a:lnTo>
                      <a:pt x="787" y="0"/>
                    </a:lnTo>
                    <a:lnTo>
                      <a:pt x="745" y="4"/>
                    </a:lnTo>
                    <a:lnTo>
                      <a:pt x="705" y="9"/>
                    </a:lnTo>
                    <a:lnTo>
                      <a:pt x="662" y="21"/>
                    </a:lnTo>
                    <a:lnTo>
                      <a:pt x="622" y="38"/>
                    </a:lnTo>
                    <a:lnTo>
                      <a:pt x="582" y="61"/>
                    </a:lnTo>
                    <a:lnTo>
                      <a:pt x="543" y="92"/>
                    </a:lnTo>
                    <a:lnTo>
                      <a:pt x="509" y="128"/>
                    </a:lnTo>
                    <a:lnTo>
                      <a:pt x="478" y="174"/>
                    </a:lnTo>
                    <a:close/>
                  </a:path>
                </a:pathLst>
              </a:custGeom>
              <a:solidFill>
                <a:srgbClr val="B5A8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3" name="Freeform 54">
                <a:extLst>
                  <a:ext uri="{FF2B5EF4-FFF2-40B4-BE49-F238E27FC236}">
                    <a16:creationId xmlns:a16="http://schemas.microsoft.com/office/drawing/2014/main" id="{B7AA430D-38FA-4CBF-8045-7286D25806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9" y="0"/>
                <a:ext cx="678" cy="635"/>
              </a:xfrm>
              <a:custGeom>
                <a:avLst/>
                <a:gdLst>
                  <a:gd name="T0" fmla="*/ 302 w 678"/>
                  <a:gd name="T1" fmla="*/ 10 h 635"/>
                  <a:gd name="T2" fmla="*/ 263 w 678"/>
                  <a:gd name="T3" fmla="*/ 12 h 635"/>
                  <a:gd name="T4" fmla="*/ 229 w 678"/>
                  <a:gd name="T5" fmla="*/ 15 h 635"/>
                  <a:gd name="T6" fmla="*/ 198 w 678"/>
                  <a:gd name="T7" fmla="*/ 23 h 635"/>
                  <a:gd name="T8" fmla="*/ 171 w 678"/>
                  <a:gd name="T9" fmla="*/ 35 h 635"/>
                  <a:gd name="T10" fmla="*/ 148 w 678"/>
                  <a:gd name="T11" fmla="*/ 54 h 635"/>
                  <a:gd name="T12" fmla="*/ 127 w 678"/>
                  <a:gd name="T13" fmla="*/ 79 h 635"/>
                  <a:gd name="T14" fmla="*/ 110 w 678"/>
                  <a:gd name="T15" fmla="*/ 113 h 635"/>
                  <a:gd name="T16" fmla="*/ 96 w 678"/>
                  <a:gd name="T17" fmla="*/ 157 h 635"/>
                  <a:gd name="T18" fmla="*/ 73 w 678"/>
                  <a:gd name="T19" fmla="*/ 252 h 635"/>
                  <a:gd name="T20" fmla="*/ 43 w 678"/>
                  <a:gd name="T21" fmla="*/ 294 h 635"/>
                  <a:gd name="T22" fmla="*/ 21 w 678"/>
                  <a:gd name="T23" fmla="*/ 328 h 635"/>
                  <a:gd name="T24" fmla="*/ 6 w 678"/>
                  <a:gd name="T25" fmla="*/ 363 h 635"/>
                  <a:gd name="T26" fmla="*/ 0 w 678"/>
                  <a:gd name="T27" fmla="*/ 394 h 635"/>
                  <a:gd name="T28" fmla="*/ 0 w 678"/>
                  <a:gd name="T29" fmla="*/ 428 h 635"/>
                  <a:gd name="T30" fmla="*/ 8 w 678"/>
                  <a:gd name="T31" fmla="*/ 463 h 635"/>
                  <a:gd name="T32" fmla="*/ 20 w 678"/>
                  <a:gd name="T33" fmla="*/ 505 h 635"/>
                  <a:gd name="T34" fmla="*/ 37 w 678"/>
                  <a:gd name="T35" fmla="*/ 553 h 635"/>
                  <a:gd name="T36" fmla="*/ 64 w 678"/>
                  <a:gd name="T37" fmla="*/ 576 h 635"/>
                  <a:gd name="T38" fmla="*/ 92 w 678"/>
                  <a:gd name="T39" fmla="*/ 595 h 635"/>
                  <a:gd name="T40" fmla="*/ 123 w 678"/>
                  <a:gd name="T41" fmla="*/ 611 h 635"/>
                  <a:gd name="T42" fmla="*/ 152 w 678"/>
                  <a:gd name="T43" fmla="*/ 622 h 635"/>
                  <a:gd name="T44" fmla="*/ 183 w 678"/>
                  <a:gd name="T45" fmla="*/ 630 h 635"/>
                  <a:gd name="T46" fmla="*/ 213 w 678"/>
                  <a:gd name="T47" fmla="*/ 634 h 635"/>
                  <a:gd name="T48" fmla="*/ 244 w 678"/>
                  <a:gd name="T49" fmla="*/ 635 h 635"/>
                  <a:gd name="T50" fmla="*/ 277 w 678"/>
                  <a:gd name="T51" fmla="*/ 635 h 635"/>
                  <a:gd name="T52" fmla="*/ 307 w 678"/>
                  <a:gd name="T53" fmla="*/ 634 h 635"/>
                  <a:gd name="T54" fmla="*/ 340 w 678"/>
                  <a:gd name="T55" fmla="*/ 630 h 635"/>
                  <a:gd name="T56" fmla="*/ 373 w 678"/>
                  <a:gd name="T57" fmla="*/ 626 h 635"/>
                  <a:gd name="T58" fmla="*/ 403 w 678"/>
                  <a:gd name="T59" fmla="*/ 620 h 635"/>
                  <a:gd name="T60" fmla="*/ 436 w 678"/>
                  <a:gd name="T61" fmla="*/ 614 h 635"/>
                  <a:gd name="T62" fmla="*/ 467 w 678"/>
                  <a:gd name="T63" fmla="*/ 611 h 635"/>
                  <a:gd name="T64" fmla="*/ 499 w 678"/>
                  <a:gd name="T65" fmla="*/ 605 h 635"/>
                  <a:gd name="T66" fmla="*/ 530 w 678"/>
                  <a:gd name="T67" fmla="*/ 601 h 635"/>
                  <a:gd name="T68" fmla="*/ 605 w 678"/>
                  <a:gd name="T69" fmla="*/ 582 h 635"/>
                  <a:gd name="T70" fmla="*/ 670 w 678"/>
                  <a:gd name="T71" fmla="*/ 501 h 635"/>
                  <a:gd name="T72" fmla="*/ 678 w 678"/>
                  <a:gd name="T73" fmla="*/ 392 h 635"/>
                  <a:gd name="T74" fmla="*/ 634 w 678"/>
                  <a:gd name="T75" fmla="*/ 309 h 635"/>
                  <a:gd name="T76" fmla="*/ 636 w 678"/>
                  <a:gd name="T77" fmla="*/ 252 h 635"/>
                  <a:gd name="T78" fmla="*/ 605 w 678"/>
                  <a:gd name="T79" fmla="*/ 169 h 635"/>
                  <a:gd name="T80" fmla="*/ 540 w 678"/>
                  <a:gd name="T81" fmla="*/ 119 h 635"/>
                  <a:gd name="T82" fmla="*/ 499 w 678"/>
                  <a:gd name="T83" fmla="*/ 50 h 635"/>
                  <a:gd name="T84" fmla="*/ 413 w 678"/>
                  <a:gd name="T85" fmla="*/ 0 h 635"/>
                  <a:gd name="T86" fmla="*/ 338 w 678"/>
                  <a:gd name="T87" fmla="*/ 12 h 635"/>
                  <a:gd name="T88" fmla="*/ 302 w 678"/>
                  <a:gd name="T89" fmla="*/ 10 h 6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78" h="635">
                    <a:moveTo>
                      <a:pt x="302" y="10"/>
                    </a:moveTo>
                    <a:lnTo>
                      <a:pt x="263" y="12"/>
                    </a:lnTo>
                    <a:lnTo>
                      <a:pt x="229" y="15"/>
                    </a:lnTo>
                    <a:lnTo>
                      <a:pt x="198" y="23"/>
                    </a:lnTo>
                    <a:lnTo>
                      <a:pt x="171" y="35"/>
                    </a:lnTo>
                    <a:lnTo>
                      <a:pt x="148" y="54"/>
                    </a:lnTo>
                    <a:lnTo>
                      <a:pt x="127" y="79"/>
                    </a:lnTo>
                    <a:lnTo>
                      <a:pt x="110" y="113"/>
                    </a:lnTo>
                    <a:lnTo>
                      <a:pt x="96" y="157"/>
                    </a:lnTo>
                    <a:lnTo>
                      <a:pt x="73" y="252"/>
                    </a:lnTo>
                    <a:lnTo>
                      <a:pt x="43" y="294"/>
                    </a:lnTo>
                    <a:lnTo>
                      <a:pt x="21" y="328"/>
                    </a:lnTo>
                    <a:lnTo>
                      <a:pt x="6" y="363"/>
                    </a:lnTo>
                    <a:lnTo>
                      <a:pt x="0" y="394"/>
                    </a:lnTo>
                    <a:lnTo>
                      <a:pt x="0" y="428"/>
                    </a:lnTo>
                    <a:lnTo>
                      <a:pt x="8" y="463"/>
                    </a:lnTo>
                    <a:lnTo>
                      <a:pt x="20" y="505"/>
                    </a:lnTo>
                    <a:lnTo>
                      <a:pt x="37" y="553"/>
                    </a:lnTo>
                    <a:lnTo>
                      <a:pt x="64" y="576"/>
                    </a:lnTo>
                    <a:lnTo>
                      <a:pt x="92" y="595"/>
                    </a:lnTo>
                    <a:lnTo>
                      <a:pt x="123" y="611"/>
                    </a:lnTo>
                    <a:lnTo>
                      <a:pt x="152" y="622"/>
                    </a:lnTo>
                    <a:lnTo>
                      <a:pt x="183" y="630"/>
                    </a:lnTo>
                    <a:lnTo>
                      <a:pt x="213" y="634"/>
                    </a:lnTo>
                    <a:lnTo>
                      <a:pt x="244" y="635"/>
                    </a:lnTo>
                    <a:lnTo>
                      <a:pt x="277" y="635"/>
                    </a:lnTo>
                    <a:lnTo>
                      <a:pt x="307" y="634"/>
                    </a:lnTo>
                    <a:lnTo>
                      <a:pt x="340" y="630"/>
                    </a:lnTo>
                    <a:lnTo>
                      <a:pt x="373" y="626"/>
                    </a:lnTo>
                    <a:lnTo>
                      <a:pt x="403" y="620"/>
                    </a:lnTo>
                    <a:lnTo>
                      <a:pt x="436" y="614"/>
                    </a:lnTo>
                    <a:lnTo>
                      <a:pt x="467" y="611"/>
                    </a:lnTo>
                    <a:lnTo>
                      <a:pt x="499" y="605"/>
                    </a:lnTo>
                    <a:lnTo>
                      <a:pt x="530" y="601"/>
                    </a:lnTo>
                    <a:lnTo>
                      <a:pt x="605" y="582"/>
                    </a:lnTo>
                    <a:lnTo>
                      <a:pt x="670" y="501"/>
                    </a:lnTo>
                    <a:lnTo>
                      <a:pt x="678" y="392"/>
                    </a:lnTo>
                    <a:lnTo>
                      <a:pt x="634" y="309"/>
                    </a:lnTo>
                    <a:lnTo>
                      <a:pt x="636" y="252"/>
                    </a:lnTo>
                    <a:lnTo>
                      <a:pt x="605" y="169"/>
                    </a:lnTo>
                    <a:lnTo>
                      <a:pt x="540" y="119"/>
                    </a:lnTo>
                    <a:lnTo>
                      <a:pt x="499" y="50"/>
                    </a:lnTo>
                    <a:lnTo>
                      <a:pt x="413" y="0"/>
                    </a:lnTo>
                    <a:lnTo>
                      <a:pt x="338" y="12"/>
                    </a:lnTo>
                    <a:lnTo>
                      <a:pt x="302" y="10"/>
                    </a:lnTo>
                    <a:close/>
                  </a:path>
                </a:pathLst>
              </a:custGeom>
              <a:solidFill>
                <a:srgbClr val="5421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4" name="Freeform 53">
                <a:extLst>
                  <a:ext uri="{FF2B5EF4-FFF2-40B4-BE49-F238E27FC236}">
                    <a16:creationId xmlns:a16="http://schemas.microsoft.com/office/drawing/2014/main" id="{F8F8E61A-5F3F-425A-A75C-5F49D2118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4" y="680"/>
                <a:ext cx="480" cy="814"/>
              </a:xfrm>
              <a:custGeom>
                <a:avLst/>
                <a:gdLst>
                  <a:gd name="T0" fmla="*/ 371 w 480"/>
                  <a:gd name="T1" fmla="*/ 78 h 814"/>
                  <a:gd name="T2" fmla="*/ 354 w 480"/>
                  <a:gd name="T3" fmla="*/ 172 h 814"/>
                  <a:gd name="T4" fmla="*/ 331 w 480"/>
                  <a:gd name="T5" fmla="*/ 220 h 814"/>
                  <a:gd name="T6" fmla="*/ 321 w 480"/>
                  <a:gd name="T7" fmla="*/ 291 h 814"/>
                  <a:gd name="T8" fmla="*/ 269 w 480"/>
                  <a:gd name="T9" fmla="*/ 368 h 814"/>
                  <a:gd name="T10" fmla="*/ 215 w 480"/>
                  <a:gd name="T11" fmla="*/ 267 h 814"/>
                  <a:gd name="T12" fmla="*/ 131 w 480"/>
                  <a:gd name="T13" fmla="*/ 215 h 814"/>
                  <a:gd name="T14" fmla="*/ 100 w 480"/>
                  <a:gd name="T15" fmla="*/ 99 h 814"/>
                  <a:gd name="T16" fmla="*/ 102 w 480"/>
                  <a:gd name="T17" fmla="*/ 0 h 814"/>
                  <a:gd name="T18" fmla="*/ 45 w 480"/>
                  <a:gd name="T19" fmla="*/ 61 h 814"/>
                  <a:gd name="T20" fmla="*/ 12 w 480"/>
                  <a:gd name="T21" fmla="*/ 167 h 814"/>
                  <a:gd name="T22" fmla="*/ 0 w 480"/>
                  <a:gd name="T23" fmla="*/ 295 h 814"/>
                  <a:gd name="T24" fmla="*/ 169 w 480"/>
                  <a:gd name="T25" fmla="*/ 359 h 814"/>
                  <a:gd name="T26" fmla="*/ 250 w 480"/>
                  <a:gd name="T27" fmla="*/ 505 h 814"/>
                  <a:gd name="T28" fmla="*/ 302 w 480"/>
                  <a:gd name="T29" fmla="*/ 685 h 814"/>
                  <a:gd name="T30" fmla="*/ 311 w 480"/>
                  <a:gd name="T31" fmla="*/ 814 h 814"/>
                  <a:gd name="T32" fmla="*/ 379 w 480"/>
                  <a:gd name="T33" fmla="*/ 466 h 814"/>
                  <a:gd name="T34" fmla="*/ 386 w 480"/>
                  <a:gd name="T35" fmla="*/ 267 h 814"/>
                  <a:gd name="T36" fmla="*/ 480 w 480"/>
                  <a:gd name="T37" fmla="*/ 169 h 814"/>
                  <a:gd name="T38" fmla="*/ 448 w 480"/>
                  <a:gd name="T39" fmla="*/ 103 h 814"/>
                  <a:gd name="T40" fmla="*/ 365 w 480"/>
                  <a:gd name="T41" fmla="*/ 21 h 814"/>
                  <a:gd name="T42" fmla="*/ 371 w 480"/>
                  <a:gd name="T43" fmla="*/ 78 h 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80" h="814">
                    <a:moveTo>
                      <a:pt x="371" y="78"/>
                    </a:moveTo>
                    <a:lnTo>
                      <a:pt x="354" y="172"/>
                    </a:lnTo>
                    <a:lnTo>
                      <a:pt x="331" y="220"/>
                    </a:lnTo>
                    <a:lnTo>
                      <a:pt x="321" y="291"/>
                    </a:lnTo>
                    <a:lnTo>
                      <a:pt x="269" y="368"/>
                    </a:lnTo>
                    <a:lnTo>
                      <a:pt x="215" y="267"/>
                    </a:lnTo>
                    <a:lnTo>
                      <a:pt x="131" y="215"/>
                    </a:lnTo>
                    <a:lnTo>
                      <a:pt x="100" y="99"/>
                    </a:lnTo>
                    <a:lnTo>
                      <a:pt x="102" y="0"/>
                    </a:lnTo>
                    <a:lnTo>
                      <a:pt x="45" y="61"/>
                    </a:lnTo>
                    <a:lnTo>
                      <a:pt x="12" y="167"/>
                    </a:lnTo>
                    <a:lnTo>
                      <a:pt x="0" y="295"/>
                    </a:lnTo>
                    <a:lnTo>
                      <a:pt x="169" y="359"/>
                    </a:lnTo>
                    <a:lnTo>
                      <a:pt x="250" y="505"/>
                    </a:lnTo>
                    <a:lnTo>
                      <a:pt x="302" y="685"/>
                    </a:lnTo>
                    <a:lnTo>
                      <a:pt x="311" y="814"/>
                    </a:lnTo>
                    <a:lnTo>
                      <a:pt x="379" y="466"/>
                    </a:lnTo>
                    <a:lnTo>
                      <a:pt x="386" y="267"/>
                    </a:lnTo>
                    <a:lnTo>
                      <a:pt x="480" y="169"/>
                    </a:lnTo>
                    <a:lnTo>
                      <a:pt x="448" y="103"/>
                    </a:lnTo>
                    <a:lnTo>
                      <a:pt x="365" y="21"/>
                    </a:lnTo>
                    <a:lnTo>
                      <a:pt x="371" y="78"/>
                    </a:lnTo>
                    <a:close/>
                  </a:path>
                </a:pathLst>
              </a:custGeom>
              <a:solidFill>
                <a:srgbClr val="8719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5" name="Freeform 52">
                <a:extLst>
                  <a:ext uri="{FF2B5EF4-FFF2-40B4-BE49-F238E27FC236}">
                    <a16:creationId xmlns:a16="http://schemas.microsoft.com/office/drawing/2014/main" id="{40C46177-D668-4622-B9EF-4D04B9778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194"/>
                <a:ext cx="429" cy="875"/>
              </a:xfrm>
              <a:custGeom>
                <a:avLst/>
                <a:gdLst>
                  <a:gd name="T0" fmla="*/ 228 w 429"/>
                  <a:gd name="T1" fmla="*/ 0 h 875"/>
                  <a:gd name="T2" fmla="*/ 301 w 429"/>
                  <a:gd name="T3" fmla="*/ 56 h 875"/>
                  <a:gd name="T4" fmla="*/ 303 w 429"/>
                  <a:gd name="T5" fmla="*/ 79 h 875"/>
                  <a:gd name="T6" fmla="*/ 308 w 429"/>
                  <a:gd name="T7" fmla="*/ 96 h 875"/>
                  <a:gd name="T8" fmla="*/ 320 w 429"/>
                  <a:gd name="T9" fmla="*/ 109 h 875"/>
                  <a:gd name="T10" fmla="*/ 333 w 429"/>
                  <a:gd name="T11" fmla="*/ 117 h 875"/>
                  <a:gd name="T12" fmla="*/ 351 w 429"/>
                  <a:gd name="T13" fmla="*/ 123 h 875"/>
                  <a:gd name="T14" fmla="*/ 370 w 429"/>
                  <a:gd name="T15" fmla="*/ 125 h 875"/>
                  <a:gd name="T16" fmla="*/ 391 w 429"/>
                  <a:gd name="T17" fmla="*/ 127 h 875"/>
                  <a:gd name="T18" fmla="*/ 414 w 429"/>
                  <a:gd name="T19" fmla="*/ 127 h 875"/>
                  <a:gd name="T20" fmla="*/ 414 w 429"/>
                  <a:gd name="T21" fmla="*/ 167 h 875"/>
                  <a:gd name="T22" fmla="*/ 418 w 429"/>
                  <a:gd name="T23" fmla="*/ 205 h 875"/>
                  <a:gd name="T24" fmla="*/ 424 w 429"/>
                  <a:gd name="T25" fmla="*/ 242 h 875"/>
                  <a:gd name="T26" fmla="*/ 429 w 429"/>
                  <a:gd name="T27" fmla="*/ 280 h 875"/>
                  <a:gd name="T28" fmla="*/ 422 w 429"/>
                  <a:gd name="T29" fmla="*/ 332 h 875"/>
                  <a:gd name="T30" fmla="*/ 393 w 429"/>
                  <a:gd name="T31" fmla="*/ 342 h 875"/>
                  <a:gd name="T32" fmla="*/ 376 w 429"/>
                  <a:gd name="T33" fmla="*/ 397 h 875"/>
                  <a:gd name="T34" fmla="*/ 353 w 429"/>
                  <a:gd name="T35" fmla="*/ 417 h 875"/>
                  <a:gd name="T36" fmla="*/ 339 w 429"/>
                  <a:gd name="T37" fmla="*/ 488 h 875"/>
                  <a:gd name="T38" fmla="*/ 347 w 429"/>
                  <a:gd name="T39" fmla="*/ 593 h 875"/>
                  <a:gd name="T40" fmla="*/ 332 w 429"/>
                  <a:gd name="T41" fmla="*/ 793 h 875"/>
                  <a:gd name="T42" fmla="*/ 239 w 429"/>
                  <a:gd name="T43" fmla="*/ 875 h 875"/>
                  <a:gd name="T44" fmla="*/ 165 w 429"/>
                  <a:gd name="T45" fmla="*/ 776 h 875"/>
                  <a:gd name="T46" fmla="*/ 115 w 429"/>
                  <a:gd name="T47" fmla="*/ 726 h 875"/>
                  <a:gd name="T48" fmla="*/ 76 w 429"/>
                  <a:gd name="T49" fmla="*/ 649 h 875"/>
                  <a:gd name="T50" fmla="*/ 53 w 429"/>
                  <a:gd name="T51" fmla="*/ 562 h 875"/>
                  <a:gd name="T52" fmla="*/ 53 w 429"/>
                  <a:gd name="T53" fmla="*/ 424 h 875"/>
                  <a:gd name="T54" fmla="*/ 49 w 429"/>
                  <a:gd name="T55" fmla="*/ 365 h 875"/>
                  <a:gd name="T56" fmla="*/ 26 w 429"/>
                  <a:gd name="T57" fmla="*/ 345 h 875"/>
                  <a:gd name="T58" fmla="*/ 11 w 429"/>
                  <a:gd name="T59" fmla="*/ 328 h 875"/>
                  <a:gd name="T60" fmla="*/ 1 w 429"/>
                  <a:gd name="T61" fmla="*/ 311 h 875"/>
                  <a:gd name="T62" fmla="*/ 0 w 429"/>
                  <a:gd name="T63" fmla="*/ 296 h 875"/>
                  <a:gd name="T64" fmla="*/ 3 w 429"/>
                  <a:gd name="T65" fmla="*/ 278 h 875"/>
                  <a:gd name="T66" fmla="*/ 9 w 429"/>
                  <a:gd name="T67" fmla="*/ 257 h 875"/>
                  <a:gd name="T68" fmla="*/ 19 w 429"/>
                  <a:gd name="T69" fmla="*/ 234 h 875"/>
                  <a:gd name="T70" fmla="*/ 30 w 429"/>
                  <a:gd name="T71" fmla="*/ 205 h 875"/>
                  <a:gd name="T72" fmla="*/ 38 w 429"/>
                  <a:gd name="T73" fmla="*/ 100 h 875"/>
                  <a:gd name="T74" fmla="*/ 111 w 429"/>
                  <a:gd name="T75" fmla="*/ 88 h 875"/>
                  <a:gd name="T76" fmla="*/ 149 w 429"/>
                  <a:gd name="T77" fmla="*/ 46 h 875"/>
                  <a:gd name="T78" fmla="*/ 184 w 429"/>
                  <a:gd name="T79" fmla="*/ 17 h 875"/>
                  <a:gd name="T80" fmla="*/ 228 w 429"/>
                  <a:gd name="T81" fmla="*/ 0 h 8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29" h="875">
                    <a:moveTo>
                      <a:pt x="228" y="0"/>
                    </a:moveTo>
                    <a:lnTo>
                      <a:pt x="301" y="56"/>
                    </a:lnTo>
                    <a:lnTo>
                      <a:pt x="303" y="79"/>
                    </a:lnTo>
                    <a:lnTo>
                      <a:pt x="308" y="96"/>
                    </a:lnTo>
                    <a:lnTo>
                      <a:pt x="320" y="109"/>
                    </a:lnTo>
                    <a:lnTo>
                      <a:pt x="333" y="117"/>
                    </a:lnTo>
                    <a:lnTo>
                      <a:pt x="351" y="123"/>
                    </a:lnTo>
                    <a:lnTo>
                      <a:pt x="370" y="125"/>
                    </a:lnTo>
                    <a:lnTo>
                      <a:pt x="391" y="127"/>
                    </a:lnTo>
                    <a:lnTo>
                      <a:pt x="414" y="127"/>
                    </a:lnTo>
                    <a:lnTo>
                      <a:pt x="414" y="167"/>
                    </a:lnTo>
                    <a:lnTo>
                      <a:pt x="418" y="205"/>
                    </a:lnTo>
                    <a:lnTo>
                      <a:pt x="424" y="242"/>
                    </a:lnTo>
                    <a:lnTo>
                      <a:pt x="429" y="280"/>
                    </a:lnTo>
                    <a:lnTo>
                      <a:pt x="422" y="332"/>
                    </a:lnTo>
                    <a:lnTo>
                      <a:pt x="393" y="342"/>
                    </a:lnTo>
                    <a:lnTo>
                      <a:pt x="376" y="397"/>
                    </a:lnTo>
                    <a:lnTo>
                      <a:pt x="353" y="417"/>
                    </a:lnTo>
                    <a:lnTo>
                      <a:pt x="339" y="488"/>
                    </a:lnTo>
                    <a:lnTo>
                      <a:pt x="347" y="593"/>
                    </a:lnTo>
                    <a:lnTo>
                      <a:pt x="332" y="793"/>
                    </a:lnTo>
                    <a:lnTo>
                      <a:pt x="239" y="875"/>
                    </a:lnTo>
                    <a:lnTo>
                      <a:pt x="165" y="776"/>
                    </a:lnTo>
                    <a:lnTo>
                      <a:pt x="115" y="726"/>
                    </a:lnTo>
                    <a:lnTo>
                      <a:pt x="76" y="649"/>
                    </a:lnTo>
                    <a:lnTo>
                      <a:pt x="53" y="562"/>
                    </a:lnTo>
                    <a:lnTo>
                      <a:pt x="53" y="424"/>
                    </a:lnTo>
                    <a:lnTo>
                      <a:pt x="49" y="365"/>
                    </a:lnTo>
                    <a:lnTo>
                      <a:pt x="26" y="345"/>
                    </a:lnTo>
                    <a:lnTo>
                      <a:pt x="11" y="328"/>
                    </a:lnTo>
                    <a:lnTo>
                      <a:pt x="1" y="311"/>
                    </a:lnTo>
                    <a:lnTo>
                      <a:pt x="0" y="296"/>
                    </a:lnTo>
                    <a:lnTo>
                      <a:pt x="3" y="278"/>
                    </a:lnTo>
                    <a:lnTo>
                      <a:pt x="9" y="257"/>
                    </a:lnTo>
                    <a:lnTo>
                      <a:pt x="19" y="234"/>
                    </a:lnTo>
                    <a:lnTo>
                      <a:pt x="30" y="205"/>
                    </a:lnTo>
                    <a:lnTo>
                      <a:pt x="38" y="100"/>
                    </a:lnTo>
                    <a:lnTo>
                      <a:pt x="111" y="88"/>
                    </a:lnTo>
                    <a:lnTo>
                      <a:pt x="149" y="46"/>
                    </a:lnTo>
                    <a:lnTo>
                      <a:pt x="184" y="17"/>
                    </a:ln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6" name="Freeform 51">
                <a:extLst>
                  <a:ext uri="{FF2B5EF4-FFF2-40B4-BE49-F238E27FC236}">
                    <a16:creationId xmlns:a16="http://schemas.microsoft.com/office/drawing/2014/main" id="{9AD6BC1A-915C-468C-8E12-5858F4FDC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32" y="324"/>
                <a:ext cx="203" cy="333"/>
              </a:xfrm>
              <a:custGeom>
                <a:avLst/>
                <a:gdLst>
                  <a:gd name="T0" fmla="*/ 184 w 203"/>
                  <a:gd name="T1" fmla="*/ 4 h 333"/>
                  <a:gd name="T2" fmla="*/ 140 w 203"/>
                  <a:gd name="T3" fmla="*/ 0 h 333"/>
                  <a:gd name="T4" fmla="*/ 134 w 203"/>
                  <a:gd name="T5" fmla="*/ 25 h 333"/>
                  <a:gd name="T6" fmla="*/ 156 w 203"/>
                  <a:gd name="T7" fmla="*/ 50 h 333"/>
                  <a:gd name="T8" fmla="*/ 150 w 203"/>
                  <a:gd name="T9" fmla="*/ 66 h 333"/>
                  <a:gd name="T10" fmla="*/ 125 w 203"/>
                  <a:gd name="T11" fmla="*/ 77 h 333"/>
                  <a:gd name="T12" fmla="*/ 100 w 203"/>
                  <a:gd name="T13" fmla="*/ 83 h 333"/>
                  <a:gd name="T14" fmla="*/ 63 w 203"/>
                  <a:gd name="T15" fmla="*/ 95 h 333"/>
                  <a:gd name="T16" fmla="*/ 35 w 203"/>
                  <a:gd name="T17" fmla="*/ 73 h 333"/>
                  <a:gd name="T18" fmla="*/ 35 w 203"/>
                  <a:gd name="T19" fmla="*/ 48 h 333"/>
                  <a:gd name="T20" fmla="*/ 6 w 203"/>
                  <a:gd name="T21" fmla="*/ 60 h 333"/>
                  <a:gd name="T22" fmla="*/ 6 w 203"/>
                  <a:gd name="T23" fmla="*/ 112 h 333"/>
                  <a:gd name="T24" fmla="*/ 0 w 203"/>
                  <a:gd name="T25" fmla="*/ 131 h 333"/>
                  <a:gd name="T26" fmla="*/ 0 w 203"/>
                  <a:gd name="T27" fmla="*/ 144 h 333"/>
                  <a:gd name="T28" fmla="*/ 4 w 203"/>
                  <a:gd name="T29" fmla="*/ 154 h 333"/>
                  <a:gd name="T30" fmla="*/ 10 w 203"/>
                  <a:gd name="T31" fmla="*/ 158 h 333"/>
                  <a:gd name="T32" fmla="*/ 17 w 203"/>
                  <a:gd name="T33" fmla="*/ 160 h 333"/>
                  <a:gd name="T34" fmla="*/ 29 w 203"/>
                  <a:gd name="T35" fmla="*/ 156 h 333"/>
                  <a:gd name="T36" fmla="*/ 40 w 203"/>
                  <a:gd name="T37" fmla="*/ 152 h 333"/>
                  <a:gd name="T38" fmla="*/ 52 w 203"/>
                  <a:gd name="T39" fmla="*/ 144 h 333"/>
                  <a:gd name="T40" fmla="*/ 52 w 203"/>
                  <a:gd name="T41" fmla="*/ 121 h 333"/>
                  <a:gd name="T42" fmla="*/ 90 w 203"/>
                  <a:gd name="T43" fmla="*/ 139 h 333"/>
                  <a:gd name="T44" fmla="*/ 127 w 203"/>
                  <a:gd name="T45" fmla="*/ 135 h 333"/>
                  <a:gd name="T46" fmla="*/ 136 w 203"/>
                  <a:gd name="T47" fmla="*/ 187 h 333"/>
                  <a:gd name="T48" fmla="*/ 129 w 203"/>
                  <a:gd name="T49" fmla="*/ 212 h 333"/>
                  <a:gd name="T50" fmla="*/ 108 w 203"/>
                  <a:gd name="T51" fmla="*/ 227 h 333"/>
                  <a:gd name="T52" fmla="*/ 108 w 203"/>
                  <a:gd name="T53" fmla="*/ 260 h 333"/>
                  <a:gd name="T54" fmla="*/ 90 w 203"/>
                  <a:gd name="T55" fmla="*/ 281 h 333"/>
                  <a:gd name="T56" fmla="*/ 75 w 203"/>
                  <a:gd name="T57" fmla="*/ 229 h 333"/>
                  <a:gd name="T58" fmla="*/ 15 w 203"/>
                  <a:gd name="T59" fmla="*/ 240 h 333"/>
                  <a:gd name="T60" fmla="*/ 15 w 203"/>
                  <a:gd name="T61" fmla="*/ 260 h 333"/>
                  <a:gd name="T62" fmla="*/ 52 w 203"/>
                  <a:gd name="T63" fmla="*/ 260 h 333"/>
                  <a:gd name="T64" fmla="*/ 50 w 203"/>
                  <a:gd name="T65" fmla="*/ 290 h 333"/>
                  <a:gd name="T66" fmla="*/ 21 w 203"/>
                  <a:gd name="T67" fmla="*/ 296 h 333"/>
                  <a:gd name="T68" fmla="*/ 23 w 203"/>
                  <a:gd name="T69" fmla="*/ 313 h 333"/>
                  <a:gd name="T70" fmla="*/ 27 w 203"/>
                  <a:gd name="T71" fmla="*/ 325 h 333"/>
                  <a:gd name="T72" fmla="*/ 37 w 203"/>
                  <a:gd name="T73" fmla="*/ 333 h 333"/>
                  <a:gd name="T74" fmla="*/ 46 w 203"/>
                  <a:gd name="T75" fmla="*/ 333 h 333"/>
                  <a:gd name="T76" fmla="*/ 58 w 203"/>
                  <a:gd name="T77" fmla="*/ 331 h 333"/>
                  <a:gd name="T78" fmla="*/ 71 w 203"/>
                  <a:gd name="T79" fmla="*/ 327 h 333"/>
                  <a:gd name="T80" fmla="*/ 86 w 203"/>
                  <a:gd name="T81" fmla="*/ 319 h 333"/>
                  <a:gd name="T82" fmla="*/ 100 w 203"/>
                  <a:gd name="T83" fmla="*/ 311 h 333"/>
                  <a:gd name="T84" fmla="*/ 152 w 203"/>
                  <a:gd name="T85" fmla="*/ 250 h 333"/>
                  <a:gd name="T86" fmla="*/ 157 w 203"/>
                  <a:gd name="T87" fmla="*/ 215 h 333"/>
                  <a:gd name="T88" fmla="*/ 194 w 203"/>
                  <a:gd name="T89" fmla="*/ 206 h 333"/>
                  <a:gd name="T90" fmla="*/ 203 w 203"/>
                  <a:gd name="T91" fmla="*/ 164 h 333"/>
                  <a:gd name="T92" fmla="*/ 182 w 203"/>
                  <a:gd name="T93" fmla="*/ 175 h 333"/>
                  <a:gd name="T94" fmla="*/ 175 w 203"/>
                  <a:gd name="T95" fmla="*/ 191 h 333"/>
                  <a:gd name="T96" fmla="*/ 173 w 203"/>
                  <a:gd name="T97" fmla="*/ 150 h 333"/>
                  <a:gd name="T98" fmla="*/ 184 w 203"/>
                  <a:gd name="T99" fmla="*/ 137 h 333"/>
                  <a:gd name="T100" fmla="*/ 192 w 203"/>
                  <a:gd name="T101" fmla="*/ 110 h 333"/>
                  <a:gd name="T102" fmla="*/ 192 w 203"/>
                  <a:gd name="T103" fmla="*/ 68 h 333"/>
                  <a:gd name="T104" fmla="*/ 184 w 203"/>
                  <a:gd name="T105" fmla="*/ 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3" h="333">
                    <a:moveTo>
                      <a:pt x="184" y="4"/>
                    </a:moveTo>
                    <a:lnTo>
                      <a:pt x="140" y="0"/>
                    </a:lnTo>
                    <a:lnTo>
                      <a:pt x="134" y="25"/>
                    </a:lnTo>
                    <a:lnTo>
                      <a:pt x="156" y="50"/>
                    </a:lnTo>
                    <a:lnTo>
                      <a:pt x="150" y="66"/>
                    </a:lnTo>
                    <a:lnTo>
                      <a:pt x="125" y="77"/>
                    </a:lnTo>
                    <a:lnTo>
                      <a:pt x="100" y="83"/>
                    </a:lnTo>
                    <a:lnTo>
                      <a:pt x="63" y="95"/>
                    </a:lnTo>
                    <a:lnTo>
                      <a:pt x="35" y="73"/>
                    </a:lnTo>
                    <a:lnTo>
                      <a:pt x="35" y="48"/>
                    </a:lnTo>
                    <a:lnTo>
                      <a:pt x="6" y="60"/>
                    </a:lnTo>
                    <a:lnTo>
                      <a:pt x="6" y="112"/>
                    </a:lnTo>
                    <a:lnTo>
                      <a:pt x="0" y="131"/>
                    </a:lnTo>
                    <a:lnTo>
                      <a:pt x="0" y="144"/>
                    </a:lnTo>
                    <a:lnTo>
                      <a:pt x="4" y="154"/>
                    </a:lnTo>
                    <a:lnTo>
                      <a:pt x="10" y="158"/>
                    </a:lnTo>
                    <a:lnTo>
                      <a:pt x="17" y="160"/>
                    </a:lnTo>
                    <a:lnTo>
                      <a:pt x="29" y="156"/>
                    </a:lnTo>
                    <a:lnTo>
                      <a:pt x="40" y="152"/>
                    </a:lnTo>
                    <a:lnTo>
                      <a:pt x="52" y="144"/>
                    </a:lnTo>
                    <a:lnTo>
                      <a:pt x="52" y="121"/>
                    </a:lnTo>
                    <a:lnTo>
                      <a:pt x="90" y="139"/>
                    </a:lnTo>
                    <a:lnTo>
                      <a:pt x="127" y="135"/>
                    </a:lnTo>
                    <a:lnTo>
                      <a:pt x="136" y="187"/>
                    </a:lnTo>
                    <a:lnTo>
                      <a:pt x="129" y="212"/>
                    </a:lnTo>
                    <a:lnTo>
                      <a:pt x="108" y="227"/>
                    </a:lnTo>
                    <a:lnTo>
                      <a:pt x="108" y="260"/>
                    </a:lnTo>
                    <a:lnTo>
                      <a:pt x="90" y="281"/>
                    </a:lnTo>
                    <a:lnTo>
                      <a:pt x="75" y="229"/>
                    </a:lnTo>
                    <a:lnTo>
                      <a:pt x="15" y="240"/>
                    </a:lnTo>
                    <a:lnTo>
                      <a:pt x="15" y="260"/>
                    </a:lnTo>
                    <a:lnTo>
                      <a:pt x="52" y="260"/>
                    </a:lnTo>
                    <a:lnTo>
                      <a:pt x="50" y="290"/>
                    </a:lnTo>
                    <a:lnTo>
                      <a:pt x="21" y="296"/>
                    </a:lnTo>
                    <a:lnTo>
                      <a:pt x="23" y="313"/>
                    </a:lnTo>
                    <a:lnTo>
                      <a:pt x="27" y="325"/>
                    </a:lnTo>
                    <a:lnTo>
                      <a:pt x="37" y="333"/>
                    </a:lnTo>
                    <a:lnTo>
                      <a:pt x="46" y="333"/>
                    </a:lnTo>
                    <a:lnTo>
                      <a:pt x="58" y="331"/>
                    </a:lnTo>
                    <a:lnTo>
                      <a:pt x="71" y="327"/>
                    </a:lnTo>
                    <a:lnTo>
                      <a:pt x="86" y="319"/>
                    </a:lnTo>
                    <a:lnTo>
                      <a:pt x="100" y="311"/>
                    </a:lnTo>
                    <a:lnTo>
                      <a:pt x="152" y="250"/>
                    </a:lnTo>
                    <a:lnTo>
                      <a:pt x="157" y="215"/>
                    </a:lnTo>
                    <a:lnTo>
                      <a:pt x="194" y="206"/>
                    </a:lnTo>
                    <a:lnTo>
                      <a:pt x="203" y="164"/>
                    </a:lnTo>
                    <a:lnTo>
                      <a:pt x="182" y="175"/>
                    </a:lnTo>
                    <a:lnTo>
                      <a:pt x="175" y="191"/>
                    </a:lnTo>
                    <a:lnTo>
                      <a:pt x="173" y="150"/>
                    </a:lnTo>
                    <a:lnTo>
                      <a:pt x="184" y="137"/>
                    </a:lnTo>
                    <a:lnTo>
                      <a:pt x="192" y="110"/>
                    </a:lnTo>
                    <a:lnTo>
                      <a:pt x="192" y="68"/>
                    </a:lnTo>
                    <a:lnTo>
                      <a:pt x="184" y="4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7" name="Freeform 50">
                <a:extLst>
                  <a:ext uri="{FF2B5EF4-FFF2-40B4-BE49-F238E27FC236}">
                    <a16:creationId xmlns:a16="http://schemas.microsoft.com/office/drawing/2014/main" id="{59F1A916-F40A-4E8B-8B21-F525367C93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7" y="484"/>
                <a:ext cx="75" cy="54"/>
              </a:xfrm>
              <a:custGeom>
                <a:avLst/>
                <a:gdLst>
                  <a:gd name="T0" fmla="*/ 75 w 75"/>
                  <a:gd name="T1" fmla="*/ 31 h 54"/>
                  <a:gd name="T2" fmla="*/ 46 w 75"/>
                  <a:gd name="T3" fmla="*/ 15 h 54"/>
                  <a:gd name="T4" fmla="*/ 41 w 75"/>
                  <a:gd name="T5" fmla="*/ 0 h 54"/>
                  <a:gd name="T6" fmla="*/ 16 w 75"/>
                  <a:gd name="T7" fmla="*/ 15 h 54"/>
                  <a:gd name="T8" fmla="*/ 2 w 75"/>
                  <a:gd name="T9" fmla="*/ 23 h 54"/>
                  <a:gd name="T10" fmla="*/ 0 w 75"/>
                  <a:gd name="T11" fmla="*/ 54 h 54"/>
                  <a:gd name="T12" fmla="*/ 43 w 75"/>
                  <a:gd name="T13" fmla="*/ 54 h 54"/>
                  <a:gd name="T14" fmla="*/ 69 w 75"/>
                  <a:gd name="T15" fmla="*/ 50 h 54"/>
                  <a:gd name="T16" fmla="*/ 75 w 75"/>
                  <a:gd name="T17" fmla="*/ 3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" h="54">
                    <a:moveTo>
                      <a:pt x="75" y="31"/>
                    </a:moveTo>
                    <a:lnTo>
                      <a:pt x="46" y="15"/>
                    </a:lnTo>
                    <a:lnTo>
                      <a:pt x="41" y="0"/>
                    </a:lnTo>
                    <a:lnTo>
                      <a:pt x="16" y="15"/>
                    </a:lnTo>
                    <a:lnTo>
                      <a:pt x="2" y="23"/>
                    </a:lnTo>
                    <a:lnTo>
                      <a:pt x="0" y="54"/>
                    </a:lnTo>
                    <a:lnTo>
                      <a:pt x="43" y="54"/>
                    </a:lnTo>
                    <a:lnTo>
                      <a:pt x="69" y="50"/>
                    </a:lnTo>
                    <a:lnTo>
                      <a:pt x="75" y="31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8" name="Freeform 49">
                <a:extLst>
                  <a:ext uri="{FF2B5EF4-FFF2-40B4-BE49-F238E27FC236}">
                    <a16:creationId xmlns:a16="http://schemas.microsoft.com/office/drawing/2014/main" id="{06CAC169-79F3-4FAF-AD8D-B2F730FCB8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626"/>
                <a:ext cx="113" cy="219"/>
              </a:xfrm>
              <a:custGeom>
                <a:avLst/>
                <a:gdLst>
                  <a:gd name="T0" fmla="*/ 113 w 113"/>
                  <a:gd name="T1" fmla="*/ 0 h 219"/>
                  <a:gd name="T2" fmla="*/ 71 w 113"/>
                  <a:gd name="T3" fmla="*/ 33 h 219"/>
                  <a:gd name="T4" fmla="*/ 23 w 113"/>
                  <a:gd name="T5" fmla="*/ 46 h 219"/>
                  <a:gd name="T6" fmla="*/ 3 w 113"/>
                  <a:gd name="T7" fmla="*/ 82 h 219"/>
                  <a:gd name="T8" fmla="*/ 0 w 113"/>
                  <a:gd name="T9" fmla="*/ 127 h 219"/>
                  <a:gd name="T10" fmla="*/ 5 w 113"/>
                  <a:gd name="T11" fmla="*/ 175 h 219"/>
                  <a:gd name="T12" fmla="*/ 11 w 113"/>
                  <a:gd name="T13" fmla="*/ 219 h 219"/>
                  <a:gd name="T14" fmla="*/ 44 w 113"/>
                  <a:gd name="T15" fmla="*/ 180 h 219"/>
                  <a:gd name="T16" fmla="*/ 51 w 113"/>
                  <a:gd name="T17" fmla="*/ 129 h 219"/>
                  <a:gd name="T18" fmla="*/ 65 w 113"/>
                  <a:gd name="T19" fmla="*/ 134 h 219"/>
                  <a:gd name="T20" fmla="*/ 63 w 113"/>
                  <a:gd name="T21" fmla="*/ 171 h 219"/>
                  <a:gd name="T22" fmla="*/ 101 w 113"/>
                  <a:gd name="T23" fmla="*/ 144 h 219"/>
                  <a:gd name="T24" fmla="*/ 113 w 113"/>
                  <a:gd name="T25" fmla="*/ 59 h 219"/>
                  <a:gd name="T26" fmla="*/ 113 w 113"/>
                  <a:gd name="T27" fmla="*/ 50 h 219"/>
                  <a:gd name="T28" fmla="*/ 111 w 113"/>
                  <a:gd name="T29" fmla="*/ 31 h 219"/>
                  <a:gd name="T30" fmla="*/ 111 w 113"/>
                  <a:gd name="T31" fmla="*/ 9 h 219"/>
                  <a:gd name="T32" fmla="*/ 113 w 113"/>
                  <a:gd name="T33" fmla="*/ 0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3" h="219">
                    <a:moveTo>
                      <a:pt x="113" y="0"/>
                    </a:moveTo>
                    <a:lnTo>
                      <a:pt x="71" y="33"/>
                    </a:lnTo>
                    <a:lnTo>
                      <a:pt x="23" y="46"/>
                    </a:lnTo>
                    <a:lnTo>
                      <a:pt x="3" y="82"/>
                    </a:lnTo>
                    <a:lnTo>
                      <a:pt x="0" y="127"/>
                    </a:lnTo>
                    <a:lnTo>
                      <a:pt x="5" y="175"/>
                    </a:lnTo>
                    <a:lnTo>
                      <a:pt x="11" y="219"/>
                    </a:lnTo>
                    <a:lnTo>
                      <a:pt x="44" y="180"/>
                    </a:lnTo>
                    <a:lnTo>
                      <a:pt x="51" y="129"/>
                    </a:lnTo>
                    <a:lnTo>
                      <a:pt x="65" y="134"/>
                    </a:lnTo>
                    <a:lnTo>
                      <a:pt x="63" y="171"/>
                    </a:lnTo>
                    <a:lnTo>
                      <a:pt x="101" y="144"/>
                    </a:lnTo>
                    <a:lnTo>
                      <a:pt x="113" y="59"/>
                    </a:lnTo>
                    <a:lnTo>
                      <a:pt x="113" y="50"/>
                    </a:lnTo>
                    <a:lnTo>
                      <a:pt x="111" y="31"/>
                    </a:lnTo>
                    <a:lnTo>
                      <a:pt x="111" y="9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39" name="Freeform 48">
                <a:extLst>
                  <a:ext uri="{FF2B5EF4-FFF2-40B4-BE49-F238E27FC236}">
                    <a16:creationId xmlns:a16="http://schemas.microsoft.com/office/drawing/2014/main" id="{ED2C6300-C9C2-4544-9E5D-C19282B9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4" y="319"/>
                <a:ext cx="121" cy="90"/>
              </a:xfrm>
              <a:custGeom>
                <a:avLst/>
                <a:gdLst>
                  <a:gd name="T0" fmla="*/ 114 w 121"/>
                  <a:gd name="T1" fmla="*/ 11 h 90"/>
                  <a:gd name="T2" fmla="*/ 81 w 121"/>
                  <a:gd name="T3" fmla="*/ 0 h 90"/>
                  <a:gd name="T4" fmla="*/ 31 w 121"/>
                  <a:gd name="T5" fmla="*/ 0 h 90"/>
                  <a:gd name="T6" fmla="*/ 18 w 121"/>
                  <a:gd name="T7" fmla="*/ 7 h 90"/>
                  <a:gd name="T8" fmla="*/ 67 w 121"/>
                  <a:gd name="T9" fmla="*/ 11 h 90"/>
                  <a:gd name="T10" fmla="*/ 83 w 121"/>
                  <a:gd name="T11" fmla="*/ 23 h 90"/>
                  <a:gd name="T12" fmla="*/ 44 w 121"/>
                  <a:gd name="T13" fmla="*/ 21 h 90"/>
                  <a:gd name="T14" fmla="*/ 23 w 121"/>
                  <a:gd name="T15" fmla="*/ 34 h 90"/>
                  <a:gd name="T16" fmla="*/ 10 w 121"/>
                  <a:gd name="T17" fmla="*/ 46 h 90"/>
                  <a:gd name="T18" fmla="*/ 0 w 121"/>
                  <a:gd name="T19" fmla="*/ 55 h 90"/>
                  <a:gd name="T20" fmla="*/ 23 w 121"/>
                  <a:gd name="T21" fmla="*/ 57 h 90"/>
                  <a:gd name="T22" fmla="*/ 43 w 121"/>
                  <a:gd name="T23" fmla="*/ 48 h 90"/>
                  <a:gd name="T24" fmla="*/ 46 w 121"/>
                  <a:gd name="T25" fmla="*/ 65 h 90"/>
                  <a:gd name="T26" fmla="*/ 75 w 121"/>
                  <a:gd name="T27" fmla="*/ 65 h 90"/>
                  <a:gd name="T28" fmla="*/ 85 w 121"/>
                  <a:gd name="T29" fmla="*/ 48 h 90"/>
                  <a:gd name="T30" fmla="*/ 94 w 121"/>
                  <a:gd name="T31" fmla="*/ 67 h 90"/>
                  <a:gd name="T32" fmla="*/ 44 w 121"/>
                  <a:gd name="T33" fmla="*/ 73 h 90"/>
                  <a:gd name="T34" fmla="*/ 62 w 121"/>
                  <a:gd name="T35" fmla="*/ 90 h 90"/>
                  <a:gd name="T36" fmla="*/ 100 w 121"/>
                  <a:gd name="T37" fmla="*/ 80 h 90"/>
                  <a:gd name="T38" fmla="*/ 121 w 121"/>
                  <a:gd name="T39" fmla="*/ 59 h 90"/>
                  <a:gd name="T40" fmla="*/ 102 w 121"/>
                  <a:gd name="T41" fmla="*/ 30 h 90"/>
                  <a:gd name="T42" fmla="*/ 114 w 121"/>
                  <a:gd name="T43" fmla="*/ 11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1" h="90">
                    <a:moveTo>
                      <a:pt x="114" y="11"/>
                    </a:moveTo>
                    <a:lnTo>
                      <a:pt x="81" y="0"/>
                    </a:lnTo>
                    <a:lnTo>
                      <a:pt x="31" y="0"/>
                    </a:lnTo>
                    <a:lnTo>
                      <a:pt x="18" y="7"/>
                    </a:lnTo>
                    <a:lnTo>
                      <a:pt x="67" y="11"/>
                    </a:lnTo>
                    <a:lnTo>
                      <a:pt x="83" y="23"/>
                    </a:lnTo>
                    <a:lnTo>
                      <a:pt x="44" y="21"/>
                    </a:lnTo>
                    <a:lnTo>
                      <a:pt x="23" y="34"/>
                    </a:lnTo>
                    <a:lnTo>
                      <a:pt x="10" y="46"/>
                    </a:lnTo>
                    <a:lnTo>
                      <a:pt x="0" y="55"/>
                    </a:lnTo>
                    <a:lnTo>
                      <a:pt x="23" y="57"/>
                    </a:lnTo>
                    <a:lnTo>
                      <a:pt x="43" y="48"/>
                    </a:lnTo>
                    <a:lnTo>
                      <a:pt x="46" y="65"/>
                    </a:lnTo>
                    <a:lnTo>
                      <a:pt x="75" y="65"/>
                    </a:lnTo>
                    <a:lnTo>
                      <a:pt x="85" y="48"/>
                    </a:lnTo>
                    <a:lnTo>
                      <a:pt x="94" y="67"/>
                    </a:lnTo>
                    <a:lnTo>
                      <a:pt x="44" y="73"/>
                    </a:lnTo>
                    <a:lnTo>
                      <a:pt x="62" y="90"/>
                    </a:lnTo>
                    <a:lnTo>
                      <a:pt x="100" y="80"/>
                    </a:lnTo>
                    <a:lnTo>
                      <a:pt x="121" y="59"/>
                    </a:lnTo>
                    <a:lnTo>
                      <a:pt x="102" y="30"/>
                    </a:lnTo>
                    <a:lnTo>
                      <a:pt x="114" y="11"/>
                    </a:lnTo>
                    <a:close/>
                  </a:path>
                </a:pathLst>
              </a:custGeom>
              <a:solidFill>
                <a:srgbClr val="60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0" name="Freeform 47">
                <a:extLst>
                  <a:ext uri="{FF2B5EF4-FFF2-40B4-BE49-F238E27FC236}">
                    <a16:creationId xmlns:a16="http://schemas.microsoft.com/office/drawing/2014/main" id="{4A2B0563-7E5B-4EFA-AC55-259841FEC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65" y="332"/>
                <a:ext cx="126" cy="81"/>
              </a:xfrm>
              <a:custGeom>
                <a:avLst/>
                <a:gdLst>
                  <a:gd name="T0" fmla="*/ 101 w 126"/>
                  <a:gd name="T1" fmla="*/ 2 h 81"/>
                  <a:gd name="T2" fmla="*/ 36 w 126"/>
                  <a:gd name="T3" fmla="*/ 0 h 81"/>
                  <a:gd name="T4" fmla="*/ 2 w 126"/>
                  <a:gd name="T5" fmla="*/ 21 h 81"/>
                  <a:gd name="T6" fmla="*/ 0 w 126"/>
                  <a:gd name="T7" fmla="*/ 48 h 81"/>
                  <a:gd name="T8" fmla="*/ 17 w 126"/>
                  <a:gd name="T9" fmla="*/ 79 h 81"/>
                  <a:gd name="T10" fmla="*/ 73 w 126"/>
                  <a:gd name="T11" fmla="*/ 81 h 81"/>
                  <a:gd name="T12" fmla="*/ 73 w 126"/>
                  <a:gd name="T13" fmla="*/ 67 h 81"/>
                  <a:gd name="T14" fmla="*/ 48 w 126"/>
                  <a:gd name="T15" fmla="*/ 64 h 81"/>
                  <a:gd name="T16" fmla="*/ 36 w 126"/>
                  <a:gd name="T17" fmla="*/ 56 h 81"/>
                  <a:gd name="T18" fmla="*/ 19 w 126"/>
                  <a:gd name="T19" fmla="*/ 52 h 81"/>
                  <a:gd name="T20" fmla="*/ 34 w 126"/>
                  <a:gd name="T21" fmla="*/ 35 h 81"/>
                  <a:gd name="T22" fmla="*/ 46 w 126"/>
                  <a:gd name="T23" fmla="*/ 56 h 81"/>
                  <a:gd name="T24" fmla="*/ 80 w 126"/>
                  <a:gd name="T25" fmla="*/ 56 h 81"/>
                  <a:gd name="T26" fmla="*/ 80 w 126"/>
                  <a:gd name="T27" fmla="*/ 39 h 81"/>
                  <a:gd name="T28" fmla="*/ 101 w 126"/>
                  <a:gd name="T29" fmla="*/ 48 h 81"/>
                  <a:gd name="T30" fmla="*/ 126 w 126"/>
                  <a:gd name="T31" fmla="*/ 62 h 81"/>
                  <a:gd name="T32" fmla="*/ 123 w 126"/>
                  <a:gd name="T33" fmla="*/ 44 h 81"/>
                  <a:gd name="T34" fmla="*/ 94 w 126"/>
                  <a:gd name="T35" fmla="*/ 29 h 81"/>
                  <a:gd name="T36" fmla="*/ 46 w 126"/>
                  <a:gd name="T37" fmla="*/ 14 h 81"/>
                  <a:gd name="T38" fmla="*/ 76 w 126"/>
                  <a:gd name="T39" fmla="*/ 10 h 81"/>
                  <a:gd name="T40" fmla="*/ 101 w 126"/>
                  <a:gd name="T41" fmla="*/ 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6" h="81">
                    <a:moveTo>
                      <a:pt x="101" y="2"/>
                    </a:moveTo>
                    <a:lnTo>
                      <a:pt x="36" y="0"/>
                    </a:lnTo>
                    <a:lnTo>
                      <a:pt x="2" y="21"/>
                    </a:lnTo>
                    <a:lnTo>
                      <a:pt x="0" y="48"/>
                    </a:lnTo>
                    <a:lnTo>
                      <a:pt x="17" y="79"/>
                    </a:lnTo>
                    <a:lnTo>
                      <a:pt x="73" y="81"/>
                    </a:lnTo>
                    <a:lnTo>
                      <a:pt x="73" y="67"/>
                    </a:lnTo>
                    <a:lnTo>
                      <a:pt x="48" y="64"/>
                    </a:lnTo>
                    <a:lnTo>
                      <a:pt x="36" y="56"/>
                    </a:lnTo>
                    <a:lnTo>
                      <a:pt x="19" y="52"/>
                    </a:lnTo>
                    <a:lnTo>
                      <a:pt x="34" y="35"/>
                    </a:lnTo>
                    <a:lnTo>
                      <a:pt x="46" y="56"/>
                    </a:lnTo>
                    <a:lnTo>
                      <a:pt x="80" y="56"/>
                    </a:lnTo>
                    <a:lnTo>
                      <a:pt x="80" y="39"/>
                    </a:lnTo>
                    <a:lnTo>
                      <a:pt x="101" y="48"/>
                    </a:lnTo>
                    <a:lnTo>
                      <a:pt x="126" y="62"/>
                    </a:lnTo>
                    <a:lnTo>
                      <a:pt x="123" y="44"/>
                    </a:lnTo>
                    <a:lnTo>
                      <a:pt x="94" y="29"/>
                    </a:lnTo>
                    <a:lnTo>
                      <a:pt x="46" y="14"/>
                    </a:lnTo>
                    <a:lnTo>
                      <a:pt x="76" y="10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601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1" name="Freeform 46">
                <a:extLst>
                  <a:ext uri="{FF2B5EF4-FFF2-40B4-BE49-F238E27FC236}">
                    <a16:creationId xmlns:a16="http://schemas.microsoft.com/office/drawing/2014/main" id="{E746B4AE-307E-44DF-8AB2-D395854E77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7" y="785"/>
                <a:ext cx="297" cy="473"/>
              </a:xfrm>
              <a:custGeom>
                <a:avLst/>
                <a:gdLst>
                  <a:gd name="T0" fmla="*/ 65 w 297"/>
                  <a:gd name="T1" fmla="*/ 0 h 473"/>
                  <a:gd name="T2" fmla="*/ 38 w 297"/>
                  <a:gd name="T3" fmla="*/ 114 h 473"/>
                  <a:gd name="T4" fmla="*/ 0 w 297"/>
                  <a:gd name="T5" fmla="*/ 211 h 473"/>
                  <a:gd name="T6" fmla="*/ 105 w 297"/>
                  <a:gd name="T7" fmla="*/ 223 h 473"/>
                  <a:gd name="T8" fmla="*/ 226 w 297"/>
                  <a:gd name="T9" fmla="*/ 319 h 473"/>
                  <a:gd name="T10" fmla="*/ 297 w 297"/>
                  <a:gd name="T11" fmla="*/ 473 h 473"/>
                  <a:gd name="T12" fmla="*/ 274 w 297"/>
                  <a:gd name="T13" fmla="*/ 300 h 473"/>
                  <a:gd name="T14" fmla="*/ 142 w 297"/>
                  <a:gd name="T15" fmla="*/ 188 h 473"/>
                  <a:gd name="T16" fmla="*/ 96 w 297"/>
                  <a:gd name="T17" fmla="*/ 115 h 473"/>
                  <a:gd name="T18" fmla="*/ 178 w 297"/>
                  <a:gd name="T19" fmla="*/ 183 h 473"/>
                  <a:gd name="T20" fmla="*/ 234 w 297"/>
                  <a:gd name="T21" fmla="*/ 219 h 473"/>
                  <a:gd name="T22" fmla="*/ 217 w 297"/>
                  <a:gd name="T23" fmla="*/ 119 h 473"/>
                  <a:gd name="T24" fmla="*/ 132 w 297"/>
                  <a:gd name="T25" fmla="*/ 81 h 473"/>
                  <a:gd name="T26" fmla="*/ 65 w 297"/>
                  <a:gd name="T27" fmla="*/ 0 h 4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97" h="473">
                    <a:moveTo>
                      <a:pt x="65" y="0"/>
                    </a:moveTo>
                    <a:lnTo>
                      <a:pt x="38" y="114"/>
                    </a:lnTo>
                    <a:lnTo>
                      <a:pt x="0" y="211"/>
                    </a:lnTo>
                    <a:lnTo>
                      <a:pt x="105" y="223"/>
                    </a:lnTo>
                    <a:lnTo>
                      <a:pt x="226" y="319"/>
                    </a:lnTo>
                    <a:lnTo>
                      <a:pt x="297" y="473"/>
                    </a:lnTo>
                    <a:lnTo>
                      <a:pt x="274" y="300"/>
                    </a:lnTo>
                    <a:lnTo>
                      <a:pt x="142" y="188"/>
                    </a:lnTo>
                    <a:lnTo>
                      <a:pt x="96" y="115"/>
                    </a:lnTo>
                    <a:lnTo>
                      <a:pt x="178" y="183"/>
                    </a:lnTo>
                    <a:lnTo>
                      <a:pt x="234" y="219"/>
                    </a:lnTo>
                    <a:lnTo>
                      <a:pt x="217" y="119"/>
                    </a:lnTo>
                    <a:lnTo>
                      <a:pt x="132" y="81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F33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2" name="Freeform 45">
                <a:extLst>
                  <a:ext uri="{FF2B5EF4-FFF2-40B4-BE49-F238E27FC236}">
                    <a16:creationId xmlns:a16="http://schemas.microsoft.com/office/drawing/2014/main" id="{467F579D-1E2F-4464-BDB4-DA0A79DFB4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4" y="947"/>
                <a:ext cx="111" cy="426"/>
              </a:xfrm>
              <a:custGeom>
                <a:avLst/>
                <a:gdLst>
                  <a:gd name="T0" fmla="*/ 107 w 111"/>
                  <a:gd name="T1" fmla="*/ 0 h 426"/>
                  <a:gd name="T2" fmla="*/ 50 w 111"/>
                  <a:gd name="T3" fmla="*/ 26 h 426"/>
                  <a:gd name="T4" fmla="*/ 31 w 111"/>
                  <a:gd name="T5" fmla="*/ 140 h 426"/>
                  <a:gd name="T6" fmla="*/ 0 w 111"/>
                  <a:gd name="T7" fmla="*/ 297 h 426"/>
                  <a:gd name="T8" fmla="*/ 15 w 111"/>
                  <a:gd name="T9" fmla="*/ 426 h 426"/>
                  <a:gd name="T10" fmla="*/ 40 w 111"/>
                  <a:gd name="T11" fmla="*/ 305 h 426"/>
                  <a:gd name="T12" fmla="*/ 63 w 111"/>
                  <a:gd name="T13" fmla="*/ 48 h 426"/>
                  <a:gd name="T14" fmla="*/ 111 w 111"/>
                  <a:gd name="T15" fmla="*/ 57 h 426"/>
                  <a:gd name="T16" fmla="*/ 107 w 111"/>
                  <a:gd name="T17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426">
                    <a:moveTo>
                      <a:pt x="107" y="0"/>
                    </a:moveTo>
                    <a:lnTo>
                      <a:pt x="50" y="26"/>
                    </a:lnTo>
                    <a:lnTo>
                      <a:pt x="31" y="140"/>
                    </a:lnTo>
                    <a:lnTo>
                      <a:pt x="0" y="297"/>
                    </a:lnTo>
                    <a:lnTo>
                      <a:pt x="15" y="426"/>
                    </a:lnTo>
                    <a:lnTo>
                      <a:pt x="40" y="305"/>
                    </a:lnTo>
                    <a:lnTo>
                      <a:pt x="63" y="48"/>
                    </a:lnTo>
                    <a:lnTo>
                      <a:pt x="111" y="57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331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3" name="Freeform 44">
                <a:extLst>
                  <a:ext uri="{FF2B5EF4-FFF2-40B4-BE49-F238E27FC236}">
                    <a16:creationId xmlns:a16="http://schemas.microsoft.com/office/drawing/2014/main" id="{E20E8995-E3F3-447D-AB95-E9718F00E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1" y="726"/>
                <a:ext cx="758" cy="1173"/>
              </a:xfrm>
              <a:custGeom>
                <a:avLst/>
                <a:gdLst>
                  <a:gd name="T0" fmla="*/ 376 w 758"/>
                  <a:gd name="T1" fmla="*/ 109 h 1173"/>
                  <a:gd name="T2" fmla="*/ 668 w 758"/>
                  <a:gd name="T3" fmla="*/ 489 h 1173"/>
                  <a:gd name="T4" fmla="*/ 733 w 758"/>
                  <a:gd name="T5" fmla="*/ 685 h 1173"/>
                  <a:gd name="T6" fmla="*/ 752 w 758"/>
                  <a:gd name="T7" fmla="*/ 785 h 1173"/>
                  <a:gd name="T8" fmla="*/ 758 w 758"/>
                  <a:gd name="T9" fmla="*/ 864 h 1173"/>
                  <a:gd name="T10" fmla="*/ 737 w 758"/>
                  <a:gd name="T11" fmla="*/ 939 h 1173"/>
                  <a:gd name="T12" fmla="*/ 673 w 758"/>
                  <a:gd name="T13" fmla="*/ 1015 h 1173"/>
                  <a:gd name="T14" fmla="*/ 612 w 758"/>
                  <a:gd name="T15" fmla="*/ 1052 h 1173"/>
                  <a:gd name="T16" fmla="*/ 556 w 758"/>
                  <a:gd name="T17" fmla="*/ 1084 h 1173"/>
                  <a:gd name="T18" fmla="*/ 497 w 758"/>
                  <a:gd name="T19" fmla="*/ 1108 h 1173"/>
                  <a:gd name="T20" fmla="*/ 428 w 758"/>
                  <a:gd name="T21" fmla="*/ 1115 h 1173"/>
                  <a:gd name="T22" fmla="*/ 336 w 758"/>
                  <a:gd name="T23" fmla="*/ 1083 h 1173"/>
                  <a:gd name="T24" fmla="*/ 320 w 758"/>
                  <a:gd name="T25" fmla="*/ 1163 h 1173"/>
                  <a:gd name="T26" fmla="*/ 291 w 758"/>
                  <a:gd name="T27" fmla="*/ 1165 h 1173"/>
                  <a:gd name="T28" fmla="*/ 266 w 758"/>
                  <a:gd name="T29" fmla="*/ 1125 h 1173"/>
                  <a:gd name="T30" fmla="*/ 245 w 758"/>
                  <a:gd name="T31" fmla="*/ 1060 h 1173"/>
                  <a:gd name="T32" fmla="*/ 286 w 758"/>
                  <a:gd name="T33" fmla="*/ 896 h 1173"/>
                  <a:gd name="T34" fmla="*/ 336 w 758"/>
                  <a:gd name="T35" fmla="*/ 912 h 1173"/>
                  <a:gd name="T36" fmla="*/ 380 w 758"/>
                  <a:gd name="T37" fmla="*/ 848 h 1173"/>
                  <a:gd name="T38" fmla="*/ 526 w 758"/>
                  <a:gd name="T39" fmla="*/ 946 h 1173"/>
                  <a:gd name="T40" fmla="*/ 575 w 758"/>
                  <a:gd name="T41" fmla="*/ 962 h 1173"/>
                  <a:gd name="T42" fmla="*/ 598 w 758"/>
                  <a:gd name="T43" fmla="*/ 892 h 1173"/>
                  <a:gd name="T44" fmla="*/ 685 w 758"/>
                  <a:gd name="T45" fmla="*/ 866 h 1173"/>
                  <a:gd name="T46" fmla="*/ 629 w 758"/>
                  <a:gd name="T47" fmla="*/ 821 h 1173"/>
                  <a:gd name="T48" fmla="*/ 524 w 758"/>
                  <a:gd name="T49" fmla="*/ 779 h 1173"/>
                  <a:gd name="T50" fmla="*/ 447 w 758"/>
                  <a:gd name="T51" fmla="*/ 725 h 1173"/>
                  <a:gd name="T52" fmla="*/ 510 w 758"/>
                  <a:gd name="T53" fmla="*/ 541 h 1173"/>
                  <a:gd name="T54" fmla="*/ 445 w 758"/>
                  <a:gd name="T55" fmla="*/ 568 h 1173"/>
                  <a:gd name="T56" fmla="*/ 466 w 758"/>
                  <a:gd name="T57" fmla="*/ 368 h 1173"/>
                  <a:gd name="T58" fmla="*/ 397 w 758"/>
                  <a:gd name="T59" fmla="*/ 537 h 1173"/>
                  <a:gd name="T60" fmla="*/ 374 w 758"/>
                  <a:gd name="T61" fmla="*/ 835 h 1173"/>
                  <a:gd name="T62" fmla="*/ 215 w 758"/>
                  <a:gd name="T63" fmla="*/ 879 h 1173"/>
                  <a:gd name="T64" fmla="*/ 228 w 758"/>
                  <a:gd name="T65" fmla="*/ 691 h 1173"/>
                  <a:gd name="T66" fmla="*/ 149 w 758"/>
                  <a:gd name="T67" fmla="*/ 935 h 1173"/>
                  <a:gd name="T68" fmla="*/ 0 w 758"/>
                  <a:gd name="T69" fmla="*/ 916 h 1173"/>
                  <a:gd name="T70" fmla="*/ 50 w 758"/>
                  <a:gd name="T71" fmla="*/ 284 h 1173"/>
                  <a:gd name="T72" fmla="*/ 140 w 758"/>
                  <a:gd name="T73" fmla="*/ 136 h 1173"/>
                  <a:gd name="T74" fmla="*/ 190 w 758"/>
                  <a:gd name="T75" fmla="*/ 317 h 1173"/>
                  <a:gd name="T76" fmla="*/ 157 w 758"/>
                  <a:gd name="T77" fmla="*/ 666 h 1173"/>
                  <a:gd name="T78" fmla="*/ 220 w 758"/>
                  <a:gd name="T79" fmla="*/ 269 h 1173"/>
                  <a:gd name="T80" fmla="*/ 265 w 758"/>
                  <a:gd name="T81" fmla="*/ 226 h 1173"/>
                  <a:gd name="T82" fmla="*/ 353 w 758"/>
                  <a:gd name="T83" fmla="*/ 558 h 1173"/>
                  <a:gd name="T84" fmla="*/ 266 w 758"/>
                  <a:gd name="T85" fmla="*/ 176 h 1173"/>
                  <a:gd name="T86" fmla="*/ 182 w 758"/>
                  <a:gd name="T87" fmla="*/ 117 h 1173"/>
                  <a:gd name="T88" fmla="*/ 88 w 758"/>
                  <a:gd name="T89" fmla="*/ 42 h 1173"/>
                  <a:gd name="T90" fmla="*/ 96 w 758"/>
                  <a:gd name="T91" fmla="*/ 7 h 1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58" h="1173">
                    <a:moveTo>
                      <a:pt x="94" y="0"/>
                    </a:moveTo>
                    <a:lnTo>
                      <a:pt x="376" y="109"/>
                    </a:lnTo>
                    <a:lnTo>
                      <a:pt x="560" y="315"/>
                    </a:lnTo>
                    <a:lnTo>
                      <a:pt x="668" y="489"/>
                    </a:lnTo>
                    <a:lnTo>
                      <a:pt x="673" y="576"/>
                    </a:lnTo>
                    <a:lnTo>
                      <a:pt x="733" y="685"/>
                    </a:lnTo>
                    <a:lnTo>
                      <a:pt x="744" y="737"/>
                    </a:lnTo>
                    <a:lnTo>
                      <a:pt x="752" y="785"/>
                    </a:lnTo>
                    <a:lnTo>
                      <a:pt x="758" y="825"/>
                    </a:lnTo>
                    <a:lnTo>
                      <a:pt x="758" y="864"/>
                    </a:lnTo>
                    <a:lnTo>
                      <a:pt x="752" y="902"/>
                    </a:lnTo>
                    <a:lnTo>
                      <a:pt x="737" y="939"/>
                    </a:lnTo>
                    <a:lnTo>
                      <a:pt x="712" y="975"/>
                    </a:lnTo>
                    <a:lnTo>
                      <a:pt x="673" y="1015"/>
                    </a:lnTo>
                    <a:lnTo>
                      <a:pt x="641" y="1033"/>
                    </a:lnTo>
                    <a:lnTo>
                      <a:pt x="612" y="1052"/>
                    </a:lnTo>
                    <a:lnTo>
                      <a:pt x="583" y="1069"/>
                    </a:lnTo>
                    <a:lnTo>
                      <a:pt x="556" y="1084"/>
                    </a:lnTo>
                    <a:lnTo>
                      <a:pt x="527" y="1098"/>
                    </a:lnTo>
                    <a:lnTo>
                      <a:pt x="497" y="1108"/>
                    </a:lnTo>
                    <a:lnTo>
                      <a:pt x="464" y="1113"/>
                    </a:lnTo>
                    <a:lnTo>
                      <a:pt x="428" y="1115"/>
                    </a:lnTo>
                    <a:lnTo>
                      <a:pt x="337" y="1027"/>
                    </a:lnTo>
                    <a:lnTo>
                      <a:pt x="336" y="1083"/>
                    </a:lnTo>
                    <a:lnTo>
                      <a:pt x="332" y="1134"/>
                    </a:lnTo>
                    <a:lnTo>
                      <a:pt x="320" y="1163"/>
                    </a:lnTo>
                    <a:lnTo>
                      <a:pt x="307" y="1173"/>
                    </a:lnTo>
                    <a:lnTo>
                      <a:pt x="291" y="1165"/>
                    </a:lnTo>
                    <a:lnTo>
                      <a:pt x="278" y="1148"/>
                    </a:lnTo>
                    <a:lnTo>
                      <a:pt x="266" y="1125"/>
                    </a:lnTo>
                    <a:lnTo>
                      <a:pt x="255" y="1094"/>
                    </a:lnTo>
                    <a:lnTo>
                      <a:pt x="245" y="1060"/>
                    </a:lnTo>
                    <a:lnTo>
                      <a:pt x="182" y="919"/>
                    </a:lnTo>
                    <a:lnTo>
                      <a:pt x="286" y="896"/>
                    </a:lnTo>
                    <a:lnTo>
                      <a:pt x="336" y="875"/>
                    </a:lnTo>
                    <a:lnTo>
                      <a:pt x="336" y="912"/>
                    </a:lnTo>
                    <a:lnTo>
                      <a:pt x="372" y="898"/>
                    </a:lnTo>
                    <a:lnTo>
                      <a:pt x="380" y="848"/>
                    </a:lnTo>
                    <a:lnTo>
                      <a:pt x="435" y="858"/>
                    </a:lnTo>
                    <a:lnTo>
                      <a:pt x="526" y="946"/>
                    </a:lnTo>
                    <a:lnTo>
                      <a:pt x="545" y="1019"/>
                    </a:lnTo>
                    <a:lnTo>
                      <a:pt x="575" y="962"/>
                    </a:lnTo>
                    <a:lnTo>
                      <a:pt x="499" y="873"/>
                    </a:lnTo>
                    <a:lnTo>
                      <a:pt x="598" y="892"/>
                    </a:lnTo>
                    <a:lnTo>
                      <a:pt x="662" y="921"/>
                    </a:lnTo>
                    <a:lnTo>
                      <a:pt x="685" y="866"/>
                    </a:lnTo>
                    <a:lnTo>
                      <a:pt x="537" y="839"/>
                    </a:lnTo>
                    <a:lnTo>
                      <a:pt x="629" y="821"/>
                    </a:lnTo>
                    <a:lnTo>
                      <a:pt x="595" y="781"/>
                    </a:lnTo>
                    <a:lnTo>
                      <a:pt x="524" y="779"/>
                    </a:lnTo>
                    <a:lnTo>
                      <a:pt x="437" y="804"/>
                    </a:lnTo>
                    <a:lnTo>
                      <a:pt x="447" y="725"/>
                    </a:lnTo>
                    <a:lnTo>
                      <a:pt x="506" y="643"/>
                    </a:lnTo>
                    <a:lnTo>
                      <a:pt x="510" y="541"/>
                    </a:lnTo>
                    <a:lnTo>
                      <a:pt x="458" y="605"/>
                    </a:lnTo>
                    <a:lnTo>
                      <a:pt x="445" y="568"/>
                    </a:lnTo>
                    <a:lnTo>
                      <a:pt x="462" y="491"/>
                    </a:lnTo>
                    <a:lnTo>
                      <a:pt x="466" y="368"/>
                    </a:lnTo>
                    <a:lnTo>
                      <a:pt x="422" y="432"/>
                    </a:lnTo>
                    <a:lnTo>
                      <a:pt x="397" y="537"/>
                    </a:lnTo>
                    <a:lnTo>
                      <a:pt x="389" y="745"/>
                    </a:lnTo>
                    <a:lnTo>
                      <a:pt x="374" y="835"/>
                    </a:lnTo>
                    <a:lnTo>
                      <a:pt x="286" y="881"/>
                    </a:lnTo>
                    <a:lnTo>
                      <a:pt x="215" y="879"/>
                    </a:lnTo>
                    <a:lnTo>
                      <a:pt x="217" y="804"/>
                    </a:lnTo>
                    <a:lnTo>
                      <a:pt x="228" y="691"/>
                    </a:lnTo>
                    <a:lnTo>
                      <a:pt x="182" y="775"/>
                    </a:lnTo>
                    <a:lnTo>
                      <a:pt x="149" y="935"/>
                    </a:lnTo>
                    <a:lnTo>
                      <a:pt x="78" y="933"/>
                    </a:lnTo>
                    <a:lnTo>
                      <a:pt x="0" y="916"/>
                    </a:lnTo>
                    <a:lnTo>
                      <a:pt x="21" y="748"/>
                    </a:lnTo>
                    <a:lnTo>
                      <a:pt x="50" y="284"/>
                    </a:lnTo>
                    <a:lnTo>
                      <a:pt x="96" y="186"/>
                    </a:lnTo>
                    <a:lnTo>
                      <a:pt x="140" y="136"/>
                    </a:lnTo>
                    <a:lnTo>
                      <a:pt x="195" y="180"/>
                    </a:lnTo>
                    <a:lnTo>
                      <a:pt x="190" y="317"/>
                    </a:lnTo>
                    <a:lnTo>
                      <a:pt x="163" y="537"/>
                    </a:lnTo>
                    <a:lnTo>
                      <a:pt x="157" y="666"/>
                    </a:lnTo>
                    <a:lnTo>
                      <a:pt x="213" y="547"/>
                    </a:lnTo>
                    <a:lnTo>
                      <a:pt x="220" y="269"/>
                    </a:lnTo>
                    <a:lnTo>
                      <a:pt x="219" y="132"/>
                    </a:lnTo>
                    <a:lnTo>
                      <a:pt x="265" y="226"/>
                    </a:lnTo>
                    <a:lnTo>
                      <a:pt x="288" y="378"/>
                    </a:lnTo>
                    <a:lnTo>
                      <a:pt x="353" y="558"/>
                    </a:lnTo>
                    <a:lnTo>
                      <a:pt x="328" y="443"/>
                    </a:lnTo>
                    <a:lnTo>
                      <a:pt x="266" y="176"/>
                    </a:lnTo>
                    <a:lnTo>
                      <a:pt x="219" y="96"/>
                    </a:lnTo>
                    <a:lnTo>
                      <a:pt x="182" y="117"/>
                    </a:lnTo>
                    <a:lnTo>
                      <a:pt x="86" y="50"/>
                    </a:lnTo>
                    <a:lnTo>
                      <a:pt x="88" y="42"/>
                    </a:lnTo>
                    <a:lnTo>
                      <a:pt x="94" y="25"/>
                    </a:lnTo>
                    <a:lnTo>
                      <a:pt x="96" y="7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E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4AAD4287-9FE8-4623-84A3-B8A90F877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" y="1014"/>
                <a:ext cx="484" cy="585"/>
              </a:xfrm>
              <a:custGeom>
                <a:avLst/>
                <a:gdLst>
                  <a:gd name="T0" fmla="*/ 467 w 484"/>
                  <a:gd name="T1" fmla="*/ 307 h 585"/>
                  <a:gd name="T2" fmla="*/ 484 w 484"/>
                  <a:gd name="T3" fmla="*/ 501 h 585"/>
                  <a:gd name="T4" fmla="*/ 409 w 484"/>
                  <a:gd name="T5" fmla="*/ 349 h 585"/>
                  <a:gd name="T6" fmla="*/ 321 w 484"/>
                  <a:gd name="T7" fmla="*/ 232 h 585"/>
                  <a:gd name="T8" fmla="*/ 204 w 484"/>
                  <a:gd name="T9" fmla="*/ 84 h 585"/>
                  <a:gd name="T10" fmla="*/ 223 w 484"/>
                  <a:gd name="T11" fmla="*/ 178 h 585"/>
                  <a:gd name="T12" fmla="*/ 386 w 484"/>
                  <a:gd name="T13" fmla="*/ 413 h 585"/>
                  <a:gd name="T14" fmla="*/ 423 w 484"/>
                  <a:gd name="T15" fmla="*/ 581 h 585"/>
                  <a:gd name="T16" fmla="*/ 330 w 484"/>
                  <a:gd name="T17" fmla="*/ 585 h 585"/>
                  <a:gd name="T18" fmla="*/ 173 w 484"/>
                  <a:gd name="T19" fmla="*/ 376 h 585"/>
                  <a:gd name="T20" fmla="*/ 12 w 484"/>
                  <a:gd name="T21" fmla="*/ 57 h 585"/>
                  <a:gd name="T22" fmla="*/ 0 w 484"/>
                  <a:gd name="T23" fmla="*/ 0 h 585"/>
                  <a:gd name="T24" fmla="*/ 115 w 484"/>
                  <a:gd name="T25" fmla="*/ 44 h 585"/>
                  <a:gd name="T26" fmla="*/ 150 w 484"/>
                  <a:gd name="T27" fmla="*/ 11 h 585"/>
                  <a:gd name="T28" fmla="*/ 190 w 484"/>
                  <a:gd name="T29" fmla="*/ 19 h 585"/>
                  <a:gd name="T30" fmla="*/ 225 w 484"/>
                  <a:gd name="T31" fmla="*/ 29 h 585"/>
                  <a:gd name="T32" fmla="*/ 256 w 484"/>
                  <a:gd name="T33" fmla="*/ 36 h 585"/>
                  <a:gd name="T34" fmla="*/ 282 w 484"/>
                  <a:gd name="T35" fmla="*/ 46 h 585"/>
                  <a:gd name="T36" fmla="*/ 304 w 484"/>
                  <a:gd name="T37" fmla="*/ 55 h 585"/>
                  <a:gd name="T38" fmla="*/ 323 w 484"/>
                  <a:gd name="T39" fmla="*/ 65 h 585"/>
                  <a:gd name="T40" fmla="*/ 340 w 484"/>
                  <a:gd name="T41" fmla="*/ 77 h 585"/>
                  <a:gd name="T42" fmla="*/ 355 w 484"/>
                  <a:gd name="T43" fmla="*/ 92 h 585"/>
                  <a:gd name="T44" fmla="*/ 367 w 484"/>
                  <a:gd name="T45" fmla="*/ 107 h 585"/>
                  <a:gd name="T46" fmla="*/ 380 w 484"/>
                  <a:gd name="T47" fmla="*/ 126 h 585"/>
                  <a:gd name="T48" fmla="*/ 392 w 484"/>
                  <a:gd name="T49" fmla="*/ 148 h 585"/>
                  <a:gd name="T50" fmla="*/ 403 w 484"/>
                  <a:gd name="T51" fmla="*/ 173 h 585"/>
                  <a:gd name="T52" fmla="*/ 417 w 484"/>
                  <a:gd name="T53" fmla="*/ 199 h 585"/>
                  <a:gd name="T54" fmla="*/ 432 w 484"/>
                  <a:gd name="T55" fmla="*/ 230 h 585"/>
                  <a:gd name="T56" fmla="*/ 447 w 484"/>
                  <a:gd name="T57" fmla="*/ 267 h 585"/>
                  <a:gd name="T58" fmla="*/ 467 w 484"/>
                  <a:gd name="T59" fmla="*/ 307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84" h="585">
                    <a:moveTo>
                      <a:pt x="467" y="307"/>
                    </a:moveTo>
                    <a:lnTo>
                      <a:pt x="484" y="501"/>
                    </a:lnTo>
                    <a:lnTo>
                      <a:pt x="409" y="349"/>
                    </a:lnTo>
                    <a:lnTo>
                      <a:pt x="321" y="232"/>
                    </a:lnTo>
                    <a:lnTo>
                      <a:pt x="204" y="84"/>
                    </a:lnTo>
                    <a:lnTo>
                      <a:pt x="223" y="178"/>
                    </a:lnTo>
                    <a:lnTo>
                      <a:pt x="386" y="413"/>
                    </a:lnTo>
                    <a:lnTo>
                      <a:pt x="423" y="581"/>
                    </a:lnTo>
                    <a:lnTo>
                      <a:pt x="330" y="585"/>
                    </a:lnTo>
                    <a:lnTo>
                      <a:pt x="173" y="376"/>
                    </a:lnTo>
                    <a:lnTo>
                      <a:pt x="12" y="57"/>
                    </a:lnTo>
                    <a:lnTo>
                      <a:pt x="0" y="0"/>
                    </a:lnTo>
                    <a:lnTo>
                      <a:pt x="115" y="44"/>
                    </a:lnTo>
                    <a:lnTo>
                      <a:pt x="150" y="11"/>
                    </a:lnTo>
                    <a:lnTo>
                      <a:pt x="190" y="19"/>
                    </a:lnTo>
                    <a:lnTo>
                      <a:pt x="225" y="29"/>
                    </a:lnTo>
                    <a:lnTo>
                      <a:pt x="256" y="36"/>
                    </a:lnTo>
                    <a:lnTo>
                      <a:pt x="282" y="46"/>
                    </a:lnTo>
                    <a:lnTo>
                      <a:pt x="304" y="55"/>
                    </a:lnTo>
                    <a:lnTo>
                      <a:pt x="323" y="65"/>
                    </a:lnTo>
                    <a:lnTo>
                      <a:pt x="340" y="77"/>
                    </a:lnTo>
                    <a:lnTo>
                      <a:pt x="355" y="92"/>
                    </a:lnTo>
                    <a:lnTo>
                      <a:pt x="367" y="107"/>
                    </a:lnTo>
                    <a:lnTo>
                      <a:pt x="380" y="126"/>
                    </a:lnTo>
                    <a:lnTo>
                      <a:pt x="392" y="148"/>
                    </a:lnTo>
                    <a:lnTo>
                      <a:pt x="403" y="173"/>
                    </a:lnTo>
                    <a:lnTo>
                      <a:pt x="417" y="199"/>
                    </a:lnTo>
                    <a:lnTo>
                      <a:pt x="432" y="230"/>
                    </a:lnTo>
                    <a:lnTo>
                      <a:pt x="447" y="267"/>
                    </a:lnTo>
                    <a:lnTo>
                      <a:pt x="467" y="307"/>
                    </a:lnTo>
                    <a:close/>
                  </a:path>
                </a:pathLst>
              </a:custGeom>
              <a:solidFill>
                <a:srgbClr val="FFE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5" name="Freeform 42">
                <a:extLst>
                  <a:ext uri="{FF2B5EF4-FFF2-40B4-BE49-F238E27FC236}">
                    <a16:creationId xmlns:a16="http://schemas.microsoft.com/office/drawing/2014/main" id="{85A245EA-2F03-4DD5-8990-C44670ABDF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4" y="1870"/>
                <a:ext cx="470" cy="1751"/>
              </a:xfrm>
              <a:custGeom>
                <a:avLst/>
                <a:gdLst>
                  <a:gd name="T0" fmla="*/ 439 w 470"/>
                  <a:gd name="T1" fmla="*/ 0 h 1751"/>
                  <a:gd name="T2" fmla="*/ 432 w 470"/>
                  <a:gd name="T3" fmla="*/ 215 h 1751"/>
                  <a:gd name="T4" fmla="*/ 430 w 470"/>
                  <a:gd name="T5" fmla="*/ 380 h 1751"/>
                  <a:gd name="T6" fmla="*/ 470 w 470"/>
                  <a:gd name="T7" fmla="*/ 1064 h 1751"/>
                  <a:gd name="T8" fmla="*/ 449 w 470"/>
                  <a:gd name="T9" fmla="*/ 1726 h 1751"/>
                  <a:gd name="T10" fmla="*/ 228 w 470"/>
                  <a:gd name="T11" fmla="*/ 1751 h 1751"/>
                  <a:gd name="T12" fmla="*/ 40 w 470"/>
                  <a:gd name="T13" fmla="*/ 1745 h 1751"/>
                  <a:gd name="T14" fmla="*/ 44 w 470"/>
                  <a:gd name="T15" fmla="*/ 1634 h 1751"/>
                  <a:gd name="T16" fmla="*/ 52 w 470"/>
                  <a:gd name="T17" fmla="*/ 1398 h 1751"/>
                  <a:gd name="T18" fmla="*/ 71 w 470"/>
                  <a:gd name="T19" fmla="*/ 829 h 1751"/>
                  <a:gd name="T20" fmla="*/ 96 w 470"/>
                  <a:gd name="T21" fmla="*/ 973 h 1751"/>
                  <a:gd name="T22" fmla="*/ 199 w 470"/>
                  <a:gd name="T23" fmla="*/ 1181 h 1751"/>
                  <a:gd name="T24" fmla="*/ 220 w 470"/>
                  <a:gd name="T25" fmla="*/ 1467 h 1751"/>
                  <a:gd name="T26" fmla="*/ 257 w 470"/>
                  <a:gd name="T27" fmla="*/ 1325 h 1751"/>
                  <a:gd name="T28" fmla="*/ 232 w 470"/>
                  <a:gd name="T29" fmla="*/ 1104 h 1751"/>
                  <a:gd name="T30" fmla="*/ 119 w 470"/>
                  <a:gd name="T31" fmla="*/ 753 h 1751"/>
                  <a:gd name="T32" fmla="*/ 50 w 470"/>
                  <a:gd name="T33" fmla="*/ 451 h 1751"/>
                  <a:gd name="T34" fmla="*/ 0 w 470"/>
                  <a:gd name="T35" fmla="*/ 69 h 1751"/>
                  <a:gd name="T36" fmla="*/ 77 w 470"/>
                  <a:gd name="T37" fmla="*/ 104 h 1751"/>
                  <a:gd name="T38" fmla="*/ 134 w 470"/>
                  <a:gd name="T39" fmla="*/ 248 h 1751"/>
                  <a:gd name="T40" fmla="*/ 230 w 470"/>
                  <a:gd name="T41" fmla="*/ 678 h 1751"/>
                  <a:gd name="T42" fmla="*/ 207 w 470"/>
                  <a:gd name="T43" fmla="*/ 455 h 1751"/>
                  <a:gd name="T44" fmla="*/ 140 w 470"/>
                  <a:gd name="T45" fmla="*/ 19 h 1751"/>
                  <a:gd name="T46" fmla="*/ 249 w 470"/>
                  <a:gd name="T47" fmla="*/ 109 h 1751"/>
                  <a:gd name="T48" fmla="*/ 259 w 470"/>
                  <a:gd name="T49" fmla="*/ 106 h 1751"/>
                  <a:gd name="T50" fmla="*/ 280 w 470"/>
                  <a:gd name="T51" fmla="*/ 94 h 1751"/>
                  <a:gd name="T52" fmla="*/ 313 w 470"/>
                  <a:gd name="T53" fmla="*/ 79 h 1751"/>
                  <a:gd name="T54" fmla="*/ 349 w 470"/>
                  <a:gd name="T55" fmla="*/ 60 h 1751"/>
                  <a:gd name="T56" fmla="*/ 386 w 470"/>
                  <a:gd name="T57" fmla="*/ 40 h 1751"/>
                  <a:gd name="T58" fmla="*/ 414 w 470"/>
                  <a:gd name="T59" fmla="*/ 23 h 1751"/>
                  <a:gd name="T60" fmla="*/ 435 w 470"/>
                  <a:gd name="T61" fmla="*/ 8 h 1751"/>
                  <a:gd name="T62" fmla="*/ 439 w 470"/>
                  <a:gd name="T63" fmla="*/ 0 h 1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470" h="1751">
                    <a:moveTo>
                      <a:pt x="439" y="0"/>
                    </a:moveTo>
                    <a:lnTo>
                      <a:pt x="432" y="215"/>
                    </a:lnTo>
                    <a:lnTo>
                      <a:pt x="430" y="380"/>
                    </a:lnTo>
                    <a:lnTo>
                      <a:pt x="470" y="1064"/>
                    </a:lnTo>
                    <a:lnTo>
                      <a:pt x="449" y="1726"/>
                    </a:lnTo>
                    <a:lnTo>
                      <a:pt x="228" y="1751"/>
                    </a:lnTo>
                    <a:lnTo>
                      <a:pt x="40" y="1745"/>
                    </a:lnTo>
                    <a:lnTo>
                      <a:pt x="44" y="1634"/>
                    </a:lnTo>
                    <a:lnTo>
                      <a:pt x="52" y="1398"/>
                    </a:lnTo>
                    <a:lnTo>
                      <a:pt x="71" y="829"/>
                    </a:lnTo>
                    <a:lnTo>
                      <a:pt x="96" y="973"/>
                    </a:lnTo>
                    <a:lnTo>
                      <a:pt x="199" y="1181"/>
                    </a:lnTo>
                    <a:lnTo>
                      <a:pt x="220" y="1467"/>
                    </a:lnTo>
                    <a:lnTo>
                      <a:pt x="257" y="1325"/>
                    </a:lnTo>
                    <a:lnTo>
                      <a:pt x="232" y="1104"/>
                    </a:lnTo>
                    <a:lnTo>
                      <a:pt x="119" y="753"/>
                    </a:lnTo>
                    <a:lnTo>
                      <a:pt x="50" y="451"/>
                    </a:lnTo>
                    <a:lnTo>
                      <a:pt x="0" y="69"/>
                    </a:lnTo>
                    <a:lnTo>
                      <a:pt x="77" y="104"/>
                    </a:lnTo>
                    <a:lnTo>
                      <a:pt x="134" y="248"/>
                    </a:lnTo>
                    <a:lnTo>
                      <a:pt x="230" y="678"/>
                    </a:lnTo>
                    <a:lnTo>
                      <a:pt x="207" y="455"/>
                    </a:lnTo>
                    <a:lnTo>
                      <a:pt x="140" y="19"/>
                    </a:lnTo>
                    <a:lnTo>
                      <a:pt x="249" y="109"/>
                    </a:lnTo>
                    <a:lnTo>
                      <a:pt x="259" y="106"/>
                    </a:lnTo>
                    <a:lnTo>
                      <a:pt x="280" y="94"/>
                    </a:lnTo>
                    <a:lnTo>
                      <a:pt x="313" y="79"/>
                    </a:lnTo>
                    <a:lnTo>
                      <a:pt x="349" y="60"/>
                    </a:lnTo>
                    <a:lnTo>
                      <a:pt x="386" y="40"/>
                    </a:lnTo>
                    <a:lnTo>
                      <a:pt x="414" y="23"/>
                    </a:lnTo>
                    <a:lnTo>
                      <a:pt x="435" y="8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rgbClr val="FFE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6" name="Freeform 41">
                <a:extLst>
                  <a:ext uri="{FF2B5EF4-FFF2-40B4-BE49-F238E27FC236}">
                    <a16:creationId xmlns:a16="http://schemas.microsoft.com/office/drawing/2014/main" id="{6023B0E9-CA58-40DA-913B-58D825173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" y="1914"/>
                <a:ext cx="549" cy="1718"/>
              </a:xfrm>
              <a:custGeom>
                <a:avLst/>
                <a:gdLst>
                  <a:gd name="T0" fmla="*/ 482 w 549"/>
                  <a:gd name="T1" fmla="*/ 119 h 1718"/>
                  <a:gd name="T2" fmla="*/ 503 w 549"/>
                  <a:gd name="T3" fmla="*/ 436 h 1718"/>
                  <a:gd name="T4" fmla="*/ 549 w 549"/>
                  <a:gd name="T5" fmla="*/ 910 h 1718"/>
                  <a:gd name="T6" fmla="*/ 524 w 549"/>
                  <a:gd name="T7" fmla="*/ 1718 h 1718"/>
                  <a:gd name="T8" fmla="*/ 196 w 549"/>
                  <a:gd name="T9" fmla="*/ 1676 h 1718"/>
                  <a:gd name="T10" fmla="*/ 0 w 549"/>
                  <a:gd name="T11" fmla="*/ 1667 h 1718"/>
                  <a:gd name="T12" fmla="*/ 79 w 549"/>
                  <a:gd name="T13" fmla="*/ 1384 h 1718"/>
                  <a:gd name="T14" fmla="*/ 98 w 549"/>
                  <a:gd name="T15" fmla="*/ 785 h 1718"/>
                  <a:gd name="T16" fmla="*/ 142 w 549"/>
                  <a:gd name="T17" fmla="*/ 914 h 1718"/>
                  <a:gd name="T18" fmla="*/ 165 w 549"/>
                  <a:gd name="T19" fmla="*/ 1150 h 1718"/>
                  <a:gd name="T20" fmla="*/ 378 w 549"/>
                  <a:gd name="T21" fmla="*/ 1363 h 1718"/>
                  <a:gd name="T22" fmla="*/ 340 w 549"/>
                  <a:gd name="T23" fmla="*/ 1110 h 1718"/>
                  <a:gd name="T24" fmla="*/ 196 w 549"/>
                  <a:gd name="T25" fmla="*/ 555 h 1718"/>
                  <a:gd name="T26" fmla="*/ 202 w 549"/>
                  <a:gd name="T27" fmla="*/ 499 h 1718"/>
                  <a:gd name="T28" fmla="*/ 194 w 549"/>
                  <a:gd name="T29" fmla="*/ 436 h 1718"/>
                  <a:gd name="T30" fmla="*/ 179 w 549"/>
                  <a:gd name="T31" fmla="*/ 369 h 1718"/>
                  <a:gd name="T32" fmla="*/ 158 w 549"/>
                  <a:gd name="T33" fmla="*/ 300 h 1718"/>
                  <a:gd name="T34" fmla="*/ 136 w 549"/>
                  <a:gd name="T35" fmla="*/ 234 h 1718"/>
                  <a:gd name="T36" fmla="*/ 119 w 549"/>
                  <a:gd name="T37" fmla="*/ 175 h 1718"/>
                  <a:gd name="T38" fmla="*/ 108 w 549"/>
                  <a:gd name="T39" fmla="*/ 127 h 1718"/>
                  <a:gd name="T40" fmla="*/ 106 w 549"/>
                  <a:gd name="T41" fmla="*/ 90 h 1718"/>
                  <a:gd name="T42" fmla="*/ 110 w 549"/>
                  <a:gd name="T43" fmla="*/ 75 h 1718"/>
                  <a:gd name="T44" fmla="*/ 115 w 549"/>
                  <a:gd name="T45" fmla="*/ 64 h 1718"/>
                  <a:gd name="T46" fmla="*/ 123 w 549"/>
                  <a:gd name="T47" fmla="*/ 60 h 1718"/>
                  <a:gd name="T48" fmla="*/ 135 w 549"/>
                  <a:gd name="T49" fmla="*/ 62 h 1718"/>
                  <a:gd name="T50" fmla="*/ 146 w 549"/>
                  <a:gd name="T51" fmla="*/ 69 h 1718"/>
                  <a:gd name="T52" fmla="*/ 161 w 549"/>
                  <a:gd name="T53" fmla="*/ 87 h 1718"/>
                  <a:gd name="T54" fmla="*/ 179 w 549"/>
                  <a:gd name="T55" fmla="*/ 110 h 1718"/>
                  <a:gd name="T56" fmla="*/ 198 w 549"/>
                  <a:gd name="T57" fmla="*/ 142 h 1718"/>
                  <a:gd name="T58" fmla="*/ 397 w 549"/>
                  <a:gd name="T59" fmla="*/ 305 h 1718"/>
                  <a:gd name="T60" fmla="*/ 355 w 549"/>
                  <a:gd name="T61" fmla="*/ 161 h 1718"/>
                  <a:gd name="T62" fmla="*/ 234 w 549"/>
                  <a:gd name="T63" fmla="*/ 0 h 1718"/>
                  <a:gd name="T64" fmla="*/ 453 w 549"/>
                  <a:gd name="T65" fmla="*/ 23 h 1718"/>
                  <a:gd name="T66" fmla="*/ 482 w 549"/>
                  <a:gd name="T67" fmla="*/ 119 h 1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49" h="1718">
                    <a:moveTo>
                      <a:pt x="482" y="119"/>
                    </a:moveTo>
                    <a:lnTo>
                      <a:pt x="503" y="436"/>
                    </a:lnTo>
                    <a:lnTo>
                      <a:pt x="549" y="910"/>
                    </a:lnTo>
                    <a:lnTo>
                      <a:pt x="524" y="1718"/>
                    </a:lnTo>
                    <a:lnTo>
                      <a:pt x="196" y="1676"/>
                    </a:lnTo>
                    <a:lnTo>
                      <a:pt x="0" y="1667"/>
                    </a:lnTo>
                    <a:lnTo>
                      <a:pt x="79" y="1384"/>
                    </a:lnTo>
                    <a:lnTo>
                      <a:pt x="98" y="785"/>
                    </a:lnTo>
                    <a:lnTo>
                      <a:pt x="142" y="914"/>
                    </a:lnTo>
                    <a:lnTo>
                      <a:pt x="165" y="1150"/>
                    </a:lnTo>
                    <a:lnTo>
                      <a:pt x="378" y="1363"/>
                    </a:lnTo>
                    <a:lnTo>
                      <a:pt x="340" y="1110"/>
                    </a:lnTo>
                    <a:lnTo>
                      <a:pt x="196" y="555"/>
                    </a:lnTo>
                    <a:lnTo>
                      <a:pt x="202" y="499"/>
                    </a:lnTo>
                    <a:lnTo>
                      <a:pt x="194" y="436"/>
                    </a:lnTo>
                    <a:lnTo>
                      <a:pt x="179" y="369"/>
                    </a:lnTo>
                    <a:lnTo>
                      <a:pt x="158" y="300"/>
                    </a:lnTo>
                    <a:lnTo>
                      <a:pt x="136" y="234"/>
                    </a:lnTo>
                    <a:lnTo>
                      <a:pt x="119" y="175"/>
                    </a:lnTo>
                    <a:lnTo>
                      <a:pt x="108" y="127"/>
                    </a:lnTo>
                    <a:lnTo>
                      <a:pt x="106" y="90"/>
                    </a:lnTo>
                    <a:lnTo>
                      <a:pt x="110" y="75"/>
                    </a:lnTo>
                    <a:lnTo>
                      <a:pt x="115" y="64"/>
                    </a:lnTo>
                    <a:lnTo>
                      <a:pt x="123" y="60"/>
                    </a:lnTo>
                    <a:lnTo>
                      <a:pt x="135" y="62"/>
                    </a:lnTo>
                    <a:lnTo>
                      <a:pt x="146" y="69"/>
                    </a:lnTo>
                    <a:lnTo>
                      <a:pt x="161" y="87"/>
                    </a:lnTo>
                    <a:lnTo>
                      <a:pt x="179" y="110"/>
                    </a:lnTo>
                    <a:lnTo>
                      <a:pt x="198" y="142"/>
                    </a:lnTo>
                    <a:lnTo>
                      <a:pt x="397" y="305"/>
                    </a:lnTo>
                    <a:lnTo>
                      <a:pt x="355" y="161"/>
                    </a:lnTo>
                    <a:lnTo>
                      <a:pt x="234" y="0"/>
                    </a:lnTo>
                    <a:lnTo>
                      <a:pt x="453" y="23"/>
                    </a:lnTo>
                    <a:lnTo>
                      <a:pt x="482" y="119"/>
                    </a:lnTo>
                    <a:close/>
                  </a:path>
                </a:pathLst>
              </a:custGeom>
              <a:solidFill>
                <a:srgbClr val="FFEF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7" name="Freeform 40">
                <a:extLst>
                  <a:ext uri="{FF2B5EF4-FFF2-40B4-BE49-F238E27FC236}">
                    <a16:creationId xmlns:a16="http://schemas.microsoft.com/office/drawing/2014/main" id="{C61D8CB8-1FE0-4A46-8858-66B03F289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975"/>
                <a:ext cx="802" cy="955"/>
              </a:xfrm>
              <a:custGeom>
                <a:avLst/>
                <a:gdLst>
                  <a:gd name="T0" fmla="*/ 666 w 802"/>
                  <a:gd name="T1" fmla="*/ 611 h 955"/>
                  <a:gd name="T2" fmla="*/ 370 w 802"/>
                  <a:gd name="T3" fmla="*/ 0 h 955"/>
                  <a:gd name="T4" fmla="*/ 0 w 802"/>
                  <a:gd name="T5" fmla="*/ 98 h 955"/>
                  <a:gd name="T6" fmla="*/ 190 w 802"/>
                  <a:gd name="T7" fmla="*/ 574 h 955"/>
                  <a:gd name="T8" fmla="*/ 272 w 802"/>
                  <a:gd name="T9" fmla="*/ 528 h 955"/>
                  <a:gd name="T10" fmla="*/ 332 w 802"/>
                  <a:gd name="T11" fmla="*/ 494 h 955"/>
                  <a:gd name="T12" fmla="*/ 395 w 802"/>
                  <a:gd name="T13" fmla="*/ 540 h 955"/>
                  <a:gd name="T14" fmla="*/ 460 w 802"/>
                  <a:gd name="T15" fmla="*/ 620 h 955"/>
                  <a:gd name="T16" fmla="*/ 454 w 802"/>
                  <a:gd name="T17" fmla="*/ 774 h 955"/>
                  <a:gd name="T18" fmla="*/ 357 w 802"/>
                  <a:gd name="T19" fmla="*/ 832 h 955"/>
                  <a:gd name="T20" fmla="*/ 399 w 802"/>
                  <a:gd name="T21" fmla="*/ 907 h 955"/>
                  <a:gd name="T22" fmla="*/ 802 w 802"/>
                  <a:gd name="T23" fmla="*/ 955 h 955"/>
                  <a:gd name="T24" fmla="*/ 773 w 802"/>
                  <a:gd name="T25" fmla="*/ 889 h 955"/>
                  <a:gd name="T26" fmla="*/ 666 w 802"/>
                  <a:gd name="T27" fmla="*/ 611 h 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2" h="955">
                    <a:moveTo>
                      <a:pt x="666" y="611"/>
                    </a:moveTo>
                    <a:lnTo>
                      <a:pt x="370" y="0"/>
                    </a:lnTo>
                    <a:lnTo>
                      <a:pt x="0" y="98"/>
                    </a:lnTo>
                    <a:lnTo>
                      <a:pt x="190" y="574"/>
                    </a:lnTo>
                    <a:lnTo>
                      <a:pt x="272" y="528"/>
                    </a:lnTo>
                    <a:lnTo>
                      <a:pt x="332" y="494"/>
                    </a:lnTo>
                    <a:lnTo>
                      <a:pt x="395" y="540"/>
                    </a:lnTo>
                    <a:lnTo>
                      <a:pt x="460" y="620"/>
                    </a:lnTo>
                    <a:lnTo>
                      <a:pt x="454" y="774"/>
                    </a:lnTo>
                    <a:lnTo>
                      <a:pt x="357" y="832"/>
                    </a:lnTo>
                    <a:lnTo>
                      <a:pt x="399" y="907"/>
                    </a:lnTo>
                    <a:lnTo>
                      <a:pt x="802" y="955"/>
                    </a:lnTo>
                    <a:lnTo>
                      <a:pt x="773" y="889"/>
                    </a:lnTo>
                    <a:lnTo>
                      <a:pt x="666" y="611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8" name="Freeform 39">
                <a:extLst>
                  <a:ext uri="{FF2B5EF4-FFF2-40B4-BE49-F238E27FC236}">
                    <a16:creationId xmlns:a16="http://schemas.microsoft.com/office/drawing/2014/main" id="{D615367B-D63B-4C3C-9051-B2C35BE33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3" y="1599"/>
                <a:ext cx="482" cy="271"/>
              </a:xfrm>
              <a:custGeom>
                <a:avLst/>
                <a:gdLst>
                  <a:gd name="T0" fmla="*/ 455 w 482"/>
                  <a:gd name="T1" fmla="*/ 71 h 271"/>
                  <a:gd name="T2" fmla="*/ 343 w 482"/>
                  <a:gd name="T3" fmla="*/ 69 h 271"/>
                  <a:gd name="T4" fmla="*/ 236 w 482"/>
                  <a:gd name="T5" fmla="*/ 6 h 271"/>
                  <a:gd name="T6" fmla="*/ 142 w 482"/>
                  <a:gd name="T7" fmla="*/ 2 h 271"/>
                  <a:gd name="T8" fmla="*/ 67 w 482"/>
                  <a:gd name="T9" fmla="*/ 0 h 271"/>
                  <a:gd name="T10" fmla="*/ 88 w 482"/>
                  <a:gd name="T11" fmla="*/ 39 h 271"/>
                  <a:gd name="T12" fmla="*/ 15 w 482"/>
                  <a:gd name="T13" fmla="*/ 14 h 271"/>
                  <a:gd name="T14" fmla="*/ 6 w 482"/>
                  <a:gd name="T15" fmla="*/ 58 h 271"/>
                  <a:gd name="T16" fmla="*/ 0 w 482"/>
                  <a:gd name="T17" fmla="*/ 106 h 271"/>
                  <a:gd name="T18" fmla="*/ 40 w 482"/>
                  <a:gd name="T19" fmla="*/ 148 h 271"/>
                  <a:gd name="T20" fmla="*/ 54 w 482"/>
                  <a:gd name="T21" fmla="*/ 208 h 271"/>
                  <a:gd name="T22" fmla="*/ 142 w 482"/>
                  <a:gd name="T23" fmla="*/ 269 h 271"/>
                  <a:gd name="T24" fmla="*/ 221 w 482"/>
                  <a:gd name="T25" fmla="*/ 271 h 271"/>
                  <a:gd name="T26" fmla="*/ 478 w 482"/>
                  <a:gd name="T27" fmla="*/ 229 h 271"/>
                  <a:gd name="T28" fmla="*/ 482 w 482"/>
                  <a:gd name="T29" fmla="*/ 146 h 271"/>
                  <a:gd name="T30" fmla="*/ 455 w 482"/>
                  <a:gd name="T31" fmla="*/ 71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2" h="271">
                    <a:moveTo>
                      <a:pt x="455" y="71"/>
                    </a:moveTo>
                    <a:lnTo>
                      <a:pt x="343" y="69"/>
                    </a:lnTo>
                    <a:lnTo>
                      <a:pt x="236" y="6"/>
                    </a:lnTo>
                    <a:lnTo>
                      <a:pt x="142" y="2"/>
                    </a:lnTo>
                    <a:lnTo>
                      <a:pt x="67" y="0"/>
                    </a:lnTo>
                    <a:lnTo>
                      <a:pt x="88" y="39"/>
                    </a:lnTo>
                    <a:lnTo>
                      <a:pt x="15" y="14"/>
                    </a:lnTo>
                    <a:lnTo>
                      <a:pt x="6" y="58"/>
                    </a:lnTo>
                    <a:lnTo>
                      <a:pt x="0" y="106"/>
                    </a:lnTo>
                    <a:lnTo>
                      <a:pt x="40" y="148"/>
                    </a:lnTo>
                    <a:lnTo>
                      <a:pt x="54" y="208"/>
                    </a:lnTo>
                    <a:lnTo>
                      <a:pt x="142" y="269"/>
                    </a:lnTo>
                    <a:lnTo>
                      <a:pt x="221" y="271"/>
                    </a:lnTo>
                    <a:lnTo>
                      <a:pt x="478" y="229"/>
                    </a:lnTo>
                    <a:lnTo>
                      <a:pt x="482" y="146"/>
                    </a:lnTo>
                    <a:lnTo>
                      <a:pt x="455" y="71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49" name="Freeform 38">
                <a:extLst>
                  <a:ext uri="{FF2B5EF4-FFF2-40B4-BE49-F238E27FC236}">
                    <a16:creationId xmlns:a16="http://schemas.microsoft.com/office/drawing/2014/main" id="{2BD6CCDB-538A-4DB5-AEEA-88B94BCAA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5" y="1204"/>
                <a:ext cx="293" cy="497"/>
              </a:xfrm>
              <a:custGeom>
                <a:avLst/>
                <a:gdLst>
                  <a:gd name="T0" fmla="*/ 19 w 293"/>
                  <a:gd name="T1" fmla="*/ 294 h 497"/>
                  <a:gd name="T2" fmla="*/ 44 w 293"/>
                  <a:gd name="T3" fmla="*/ 221 h 497"/>
                  <a:gd name="T4" fmla="*/ 24 w 293"/>
                  <a:gd name="T5" fmla="*/ 132 h 497"/>
                  <a:gd name="T6" fmla="*/ 42 w 293"/>
                  <a:gd name="T7" fmla="*/ 0 h 497"/>
                  <a:gd name="T8" fmla="*/ 86 w 293"/>
                  <a:gd name="T9" fmla="*/ 38 h 497"/>
                  <a:gd name="T10" fmla="*/ 84 w 293"/>
                  <a:gd name="T11" fmla="*/ 119 h 497"/>
                  <a:gd name="T12" fmla="*/ 142 w 293"/>
                  <a:gd name="T13" fmla="*/ 121 h 497"/>
                  <a:gd name="T14" fmla="*/ 174 w 293"/>
                  <a:gd name="T15" fmla="*/ 77 h 497"/>
                  <a:gd name="T16" fmla="*/ 214 w 293"/>
                  <a:gd name="T17" fmla="*/ 50 h 497"/>
                  <a:gd name="T18" fmla="*/ 239 w 293"/>
                  <a:gd name="T19" fmla="*/ 57 h 497"/>
                  <a:gd name="T20" fmla="*/ 239 w 293"/>
                  <a:gd name="T21" fmla="*/ 102 h 497"/>
                  <a:gd name="T22" fmla="*/ 282 w 293"/>
                  <a:gd name="T23" fmla="*/ 140 h 497"/>
                  <a:gd name="T24" fmla="*/ 280 w 293"/>
                  <a:gd name="T25" fmla="*/ 199 h 497"/>
                  <a:gd name="T26" fmla="*/ 293 w 293"/>
                  <a:gd name="T27" fmla="*/ 251 h 497"/>
                  <a:gd name="T28" fmla="*/ 268 w 293"/>
                  <a:gd name="T29" fmla="*/ 317 h 497"/>
                  <a:gd name="T30" fmla="*/ 201 w 293"/>
                  <a:gd name="T31" fmla="*/ 363 h 497"/>
                  <a:gd name="T32" fmla="*/ 72 w 293"/>
                  <a:gd name="T33" fmla="*/ 447 h 497"/>
                  <a:gd name="T34" fmla="*/ 26 w 293"/>
                  <a:gd name="T35" fmla="*/ 497 h 497"/>
                  <a:gd name="T36" fmla="*/ 0 w 293"/>
                  <a:gd name="T37" fmla="*/ 430 h 497"/>
                  <a:gd name="T38" fmla="*/ 19 w 293"/>
                  <a:gd name="T39" fmla="*/ 294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93" h="497">
                    <a:moveTo>
                      <a:pt x="19" y="294"/>
                    </a:moveTo>
                    <a:lnTo>
                      <a:pt x="44" y="221"/>
                    </a:lnTo>
                    <a:lnTo>
                      <a:pt x="24" y="132"/>
                    </a:lnTo>
                    <a:lnTo>
                      <a:pt x="42" y="0"/>
                    </a:lnTo>
                    <a:lnTo>
                      <a:pt x="86" y="38"/>
                    </a:lnTo>
                    <a:lnTo>
                      <a:pt x="84" y="119"/>
                    </a:lnTo>
                    <a:lnTo>
                      <a:pt x="142" y="121"/>
                    </a:lnTo>
                    <a:lnTo>
                      <a:pt x="174" y="77"/>
                    </a:lnTo>
                    <a:lnTo>
                      <a:pt x="214" y="50"/>
                    </a:lnTo>
                    <a:lnTo>
                      <a:pt x="239" y="57"/>
                    </a:lnTo>
                    <a:lnTo>
                      <a:pt x="239" y="102"/>
                    </a:lnTo>
                    <a:lnTo>
                      <a:pt x="282" y="140"/>
                    </a:lnTo>
                    <a:lnTo>
                      <a:pt x="280" y="199"/>
                    </a:lnTo>
                    <a:lnTo>
                      <a:pt x="293" y="251"/>
                    </a:lnTo>
                    <a:lnTo>
                      <a:pt x="268" y="317"/>
                    </a:lnTo>
                    <a:lnTo>
                      <a:pt x="201" y="363"/>
                    </a:lnTo>
                    <a:lnTo>
                      <a:pt x="72" y="447"/>
                    </a:lnTo>
                    <a:lnTo>
                      <a:pt x="26" y="497"/>
                    </a:lnTo>
                    <a:lnTo>
                      <a:pt x="0" y="430"/>
                    </a:lnTo>
                    <a:lnTo>
                      <a:pt x="19" y="294"/>
                    </a:lnTo>
                    <a:close/>
                  </a:path>
                </a:pathLst>
              </a:custGeom>
              <a:solidFill>
                <a:srgbClr val="99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0" name="Freeform 37">
                <a:extLst>
                  <a:ext uri="{FF2B5EF4-FFF2-40B4-BE49-F238E27FC236}">
                    <a16:creationId xmlns:a16="http://schemas.microsoft.com/office/drawing/2014/main" id="{23B86F76-9AA7-4C1D-95BF-2CC58022E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" y="1425"/>
                <a:ext cx="332" cy="397"/>
              </a:xfrm>
              <a:custGeom>
                <a:avLst/>
                <a:gdLst>
                  <a:gd name="T0" fmla="*/ 321 w 332"/>
                  <a:gd name="T1" fmla="*/ 65 h 397"/>
                  <a:gd name="T2" fmla="*/ 230 w 332"/>
                  <a:gd name="T3" fmla="*/ 115 h 397"/>
                  <a:gd name="T4" fmla="*/ 192 w 332"/>
                  <a:gd name="T5" fmla="*/ 176 h 397"/>
                  <a:gd name="T6" fmla="*/ 146 w 332"/>
                  <a:gd name="T7" fmla="*/ 255 h 397"/>
                  <a:gd name="T8" fmla="*/ 140 w 332"/>
                  <a:gd name="T9" fmla="*/ 195 h 397"/>
                  <a:gd name="T10" fmla="*/ 186 w 332"/>
                  <a:gd name="T11" fmla="*/ 113 h 397"/>
                  <a:gd name="T12" fmla="*/ 106 w 332"/>
                  <a:gd name="T13" fmla="*/ 122 h 397"/>
                  <a:gd name="T14" fmla="*/ 115 w 332"/>
                  <a:gd name="T15" fmla="*/ 73 h 397"/>
                  <a:gd name="T16" fmla="*/ 152 w 332"/>
                  <a:gd name="T17" fmla="*/ 59 h 397"/>
                  <a:gd name="T18" fmla="*/ 94 w 332"/>
                  <a:gd name="T19" fmla="*/ 0 h 397"/>
                  <a:gd name="T20" fmla="*/ 79 w 332"/>
                  <a:gd name="T21" fmla="*/ 57 h 397"/>
                  <a:gd name="T22" fmla="*/ 33 w 332"/>
                  <a:gd name="T23" fmla="*/ 94 h 397"/>
                  <a:gd name="T24" fmla="*/ 0 w 332"/>
                  <a:gd name="T25" fmla="*/ 172 h 397"/>
                  <a:gd name="T26" fmla="*/ 4 w 332"/>
                  <a:gd name="T27" fmla="*/ 245 h 397"/>
                  <a:gd name="T28" fmla="*/ 8 w 332"/>
                  <a:gd name="T29" fmla="*/ 299 h 397"/>
                  <a:gd name="T30" fmla="*/ 14 w 332"/>
                  <a:gd name="T31" fmla="*/ 337 h 397"/>
                  <a:gd name="T32" fmla="*/ 23 w 332"/>
                  <a:gd name="T33" fmla="*/ 362 h 397"/>
                  <a:gd name="T34" fmla="*/ 40 w 332"/>
                  <a:gd name="T35" fmla="*/ 376 h 397"/>
                  <a:gd name="T36" fmla="*/ 63 w 332"/>
                  <a:gd name="T37" fmla="*/ 385 h 397"/>
                  <a:gd name="T38" fmla="*/ 98 w 332"/>
                  <a:gd name="T39" fmla="*/ 391 h 397"/>
                  <a:gd name="T40" fmla="*/ 144 w 332"/>
                  <a:gd name="T41" fmla="*/ 397 h 397"/>
                  <a:gd name="T42" fmla="*/ 332 w 332"/>
                  <a:gd name="T43" fmla="*/ 387 h 397"/>
                  <a:gd name="T44" fmla="*/ 313 w 332"/>
                  <a:gd name="T45" fmla="*/ 320 h 397"/>
                  <a:gd name="T46" fmla="*/ 301 w 332"/>
                  <a:gd name="T47" fmla="*/ 217 h 397"/>
                  <a:gd name="T48" fmla="*/ 321 w 332"/>
                  <a:gd name="T49" fmla="*/ 65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32" h="397">
                    <a:moveTo>
                      <a:pt x="321" y="65"/>
                    </a:moveTo>
                    <a:lnTo>
                      <a:pt x="230" y="115"/>
                    </a:lnTo>
                    <a:lnTo>
                      <a:pt x="192" y="176"/>
                    </a:lnTo>
                    <a:lnTo>
                      <a:pt x="146" y="255"/>
                    </a:lnTo>
                    <a:lnTo>
                      <a:pt x="140" y="195"/>
                    </a:lnTo>
                    <a:lnTo>
                      <a:pt x="186" y="113"/>
                    </a:lnTo>
                    <a:lnTo>
                      <a:pt x="106" y="122"/>
                    </a:lnTo>
                    <a:lnTo>
                      <a:pt x="115" y="73"/>
                    </a:lnTo>
                    <a:lnTo>
                      <a:pt x="152" y="59"/>
                    </a:lnTo>
                    <a:lnTo>
                      <a:pt x="94" y="0"/>
                    </a:lnTo>
                    <a:lnTo>
                      <a:pt x="79" y="57"/>
                    </a:lnTo>
                    <a:lnTo>
                      <a:pt x="33" y="94"/>
                    </a:lnTo>
                    <a:lnTo>
                      <a:pt x="0" y="172"/>
                    </a:lnTo>
                    <a:lnTo>
                      <a:pt x="4" y="245"/>
                    </a:lnTo>
                    <a:lnTo>
                      <a:pt x="8" y="299"/>
                    </a:lnTo>
                    <a:lnTo>
                      <a:pt x="14" y="337"/>
                    </a:lnTo>
                    <a:lnTo>
                      <a:pt x="23" y="362"/>
                    </a:lnTo>
                    <a:lnTo>
                      <a:pt x="40" y="376"/>
                    </a:lnTo>
                    <a:lnTo>
                      <a:pt x="63" y="385"/>
                    </a:lnTo>
                    <a:lnTo>
                      <a:pt x="98" y="391"/>
                    </a:lnTo>
                    <a:lnTo>
                      <a:pt x="144" y="397"/>
                    </a:lnTo>
                    <a:lnTo>
                      <a:pt x="332" y="387"/>
                    </a:lnTo>
                    <a:lnTo>
                      <a:pt x="313" y="320"/>
                    </a:lnTo>
                    <a:lnTo>
                      <a:pt x="301" y="217"/>
                    </a:lnTo>
                    <a:lnTo>
                      <a:pt x="321" y="65"/>
                    </a:lnTo>
                    <a:close/>
                  </a:path>
                </a:pathLst>
              </a:custGeom>
              <a:solidFill>
                <a:srgbClr val="D8CC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1" name="Freeform 36">
                <a:extLst>
                  <a:ext uri="{FF2B5EF4-FFF2-40B4-BE49-F238E27FC236}">
                    <a16:creationId xmlns:a16="http://schemas.microsoft.com/office/drawing/2014/main" id="{ED133217-4D9D-4C2A-8FC5-826AC819A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" y="1618"/>
                <a:ext cx="136" cy="166"/>
              </a:xfrm>
              <a:custGeom>
                <a:avLst/>
                <a:gdLst>
                  <a:gd name="T0" fmla="*/ 128 w 136"/>
                  <a:gd name="T1" fmla="*/ 0 h 166"/>
                  <a:gd name="T2" fmla="*/ 65 w 136"/>
                  <a:gd name="T3" fmla="*/ 31 h 166"/>
                  <a:gd name="T4" fmla="*/ 2 w 136"/>
                  <a:gd name="T5" fmla="*/ 16 h 166"/>
                  <a:gd name="T6" fmla="*/ 0 w 136"/>
                  <a:gd name="T7" fmla="*/ 98 h 166"/>
                  <a:gd name="T8" fmla="*/ 34 w 136"/>
                  <a:gd name="T9" fmla="*/ 166 h 166"/>
                  <a:gd name="T10" fmla="*/ 128 w 136"/>
                  <a:gd name="T11" fmla="*/ 120 h 166"/>
                  <a:gd name="T12" fmla="*/ 136 w 136"/>
                  <a:gd name="T13" fmla="*/ 50 h 166"/>
                  <a:gd name="T14" fmla="*/ 128 w 136"/>
                  <a:gd name="T15" fmla="*/ 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166">
                    <a:moveTo>
                      <a:pt x="128" y="0"/>
                    </a:moveTo>
                    <a:lnTo>
                      <a:pt x="65" y="31"/>
                    </a:lnTo>
                    <a:lnTo>
                      <a:pt x="2" y="16"/>
                    </a:lnTo>
                    <a:lnTo>
                      <a:pt x="0" y="98"/>
                    </a:lnTo>
                    <a:lnTo>
                      <a:pt x="34" y="166"/>
                    </a:lnTo>
                    <a:lnTo>
                      <a:pt x="128" y="120"/>
                    </a:lnTo>
                    <a:lnTo>
                      <a:pt x="136" y="50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35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2" name="Freeform 35">
                <a:extLst>
                  <a:ext uri="{FF2B5EF4-FFF2-40B4-BE49-F238E27FC236}">
                    <a16:creationId xmlns:a16="http://schemas.microsoft.com/office/drawing/2014/main" id="{6F1E2E22-F5F0-48C2-87DF-B296A58FA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2" y="689"/>
                <a:ext cx="205" cy="885"/>
              </a:xfrm>
              <a:custGeom>
                <a:avLst/>
                <a:gdLst>
                  <a:gd name="T0" fmla="*/ 27 w 205"/>
                  <a:gd name="T1" fmla="*/ 0 h 885"/>
                  <a:gd name="T2" fmla="*/ 0 w 205"/>
                  <a:gd name="T3" fmla="*/ 25 h 885"/>
                  <a:gd name="T4" fmla="*/ 25 w 205"/>
                  <a:gd name="T5" fmla="*/ 277 h 885"/>
                  <a:gd name="T6" fmla="*/ 23 w 205"/>
                  <a:gd name="T7" fmla="*/ 498 h 885"/>
                  <a:gd name="T8" fmla="*/ 115 w 205"/>
                  <a:gd name="T9" fmla="*/ 711 h 885"/>
                  <a:gd name="T10" fmla="*/ 154 w 205"/>
                  <a:gd name="T11" fmla="*/ 885 h 885"/>
                  <a:gd name="T12" fmla="*/ 205 w 205"/>
                  <a:gd name="T13" fmla="*/ 885 h 885"/>
                  <a:gd name="T14" fmla="*/ 73 w 205"/>
                  <a:gd name="T15" fmla="*/ 572 h 885"/>
                  <a:gd name="T16" fmla="*/ 44 w 205"/>
                  <a:gd name="T17" fmla="*/ 453 h 885"/>
                  <a:gd name="T18" fmla="*/ 52 w 205"/>
                  <a:gd name="T19" fmla="*/ 225 h 885"/>
                  <a:gd name="T20" fmla="*/ 21 w 205"/>
                  <a:gd name="T21" fmla="*/ 79 h 885"/>
                  <a:gd name="T22" fmla="*/ 27 w 205"/>
                  <a:gd name="T23" fmla="*/ 0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5" h="885">
                    <a:moveTo>
                      <a:pt x="27" y="0"/>
                    </a:moveTo>
                    <a:lnTo>
                      <a:pt x="0" y="25"/>
                    </a:lnTo>
                    <a:lnTo>
                      <a:pt x="25" y="277"/>
                    </a:lnTo>
                    <a:lnTo>
                      <a:pt x="23" y="498"/>
                    </a:lnTo>
                    <a:lnTo>
                      <a:pt x="115" y="711"/>
                    </a:lnTo>
                    <a:lnTo>
                      <a:pt x="154" y="885"/>
                    </a:lnTo>
                    <a:lnTo>
                      <a:pt x="205" y="885"/>
                    </a:lnTo>
                    <a:lnTo>
                      <a:pt x="73" y="572"/>
                    </a:lnTo>
                    <a:lnTo>
                      <a:pt x="44" y="453"/>
                    </a:lnTo>
                    <a:lnTo>
                      <a:pt x="52" y="225"/>
                    </a:lnTo>
                    <a:lnTo>
                      <a:pt x="21" y="79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3" name="Freeform 34">
                <a:extLst>
                  <a:ext uri="{FF2B5EF4-FFF2-40B4-BE49-F238E27FC236}">
                    <a16:creationId xmlns:a16="http://schemas.microsoft.com/office/drawing/2014/main" id="{84CAC6C8-7796-41E4-B33B-AB4DD847A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97" y="710"/>
                <a:ext cx="276" cy="425"/>
              </a:xfrm>
              <a:custGeom>
                <a:avLst/>
                <a:gdLst>
                  <a:gd name="T0" fmla="*/ 0 w 276"/>
                  <a:gd name="T1" fmla="*/ 0 h 425"/>
                  <a:gd name="T2" fmla="*/ 46 w 276"/>
                  <a:gd name="T3" fmla="*/ 23 h 425"/>
                  <a:gd name="T4" fmla="*/ 85 w 276"/>
                  <a:gd name="T5" fmla="*/ 45 h 425"/>
                  <a:gd name="T6" fmla="*/ 113 w 276"/>
                  <a:gd name="T7" fmla="*/ 66 h 425"/>
                  <a:gd name="T8" fmla="*/ 138 w 276"/>
                  <a:gd name="T9" fmla="*/ 91 h 425"/>
                  <a:gd name="T10" fmla="*/ 154 w 276"/>
                  <a:gd name="T11" fmla="*/ 117 h 425"/>
                  <a:gd name="T12" fmla="*/ 165 w 276"/>
                  <a:gd name="T13" fmla="*/ 150 h 425"/>
                  <a:gd name="T14" fmla="*/ 171 w 276"/>
                  <a:gd name="T15" fmla="*/ 192 h 425"/>
                  <a:gd name="T16" fmla="*/ 171 w 276"/>
                  <a:gd name="T17" fmla="*/ 244 h 425"/>
                  <a:gd name="T18" fmla="*/ 236 w 276"/>
                  <a:gd name="T19" fmla="*/ 246 h 425"/>
                  <a:gd name="T20" fmla="*/ 259 w 276"/>
                  <a:gd name="T21" fmla="*/ 313 h 425"/>
                  <a:gd name="T22" fmla="*/ 276 w 276"/>
                  <a:gd name="T23" fmla="*/ 398 h 425"/>
                  <a:gd name="T24" fmla="*/ 238 w 276"/>
                  <a:gd name="T25" fmla="*/ 379 h 425"/>
                  <a:gd name="T26" fmla="*/ 221 w 276"/>
                  <a:gd name="T27" fmla="*/ 279 h 425"/>
                  <a:gd name="T28" fmla="*/ 165 w 276"/>
                  <a:gd name="T29" fmla="*/ 277 h 425"/>
                  <a:gd name="T30" fmla="*/ 109 w 276"/>
                  <a:gd name="T31" fmla="*/ 308 h 425"/>
                  <a:gd name="T32" fmla="*/ 108 w 276"/>
                  <a:gd name="T33" fmla="*/ 386 h 425"/>
                  <a:gd name="T34" fmla="*/ 81 w 276"/>
                  <a:gd name="T35" fmla="*/ 425 h 425"/>
                  <a:gd name="T36" fmla="*/ 83 w 276"/>
                  <a:gd name="T37" fmla="*/ 321 h 425"/>
                  <a:gd name="T38" fmla="*/ 86 w 276"/>
                  <a:gd name="T39" fmla="*/ 275 h 425"/>
                  <a:gd name="T40" fmla="*/ 138 w 276"/>
                  <a:gd name="T41" fmla="*/ 231 h 425"/>
                  <a:gd name="T42" fmla="*/ 138 w 276"/>
                  <a:gd name="T43" fmla="*/ 192 h 425"/>
                  <a:gd name="T44" fmla="*/ 136 w 276"/>
                  <a:gd name="T45" fmla="*/ 162 h 425"/>
                  <a:gd name="T46" fmla="*/ 133 w 276"/>
                  <a:gd name="T47" fmla="*/ 139 h 425"/>
                  <a:gd name="T48" fmla="*/ 125 w 276"/>
                  <a:gd name="T49" fmla="*/ 119 h 425"/>
                  <a:gd name="T50" fmla="*/ 111 w 276"/>
                  <a:gd name="T51" fmla="*/ 102 h 425"/>
                  <a:gd name="T52" fmla="*/ 94 w 276"/>
                  <a:gd name="T53" fmla="*/ 87 h 425"/>
                  <a:gd name="T54" fmla="*/ 71 w 276"/>
                  <a:gd name="T55" fmla="*/ 68 h 425"/>
                  <a:gd name="T56" fmla="*/ 40 w 276"/>
                  <a:gd name="T57" fmla="*/ 45 h 425"/>
                  <a:gd name="T58" fmla="*/ 0 w 276"/>
                  <a:gd name="T59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6" h="425">
                    <a:moveTo>
                      <a:pt x="0" y="0"/>
                    </a:moveTo>
                    <a:lnTo>
                      <a:pt x="46" y="23"/>
                    </a:lnTo>
                    <a:lnTo>
                      <a:pt x="85" y="45"/>
                    </a:lnTo>
                    <a:lnTo>
                      <a:pt x="113" y="66"/>
                    </a:lnTo>
                    <a:lnTo>
                      <a:pt x="138" y="91"/>
                    </a:lnTo>
                    <a:lnTo>
                      <a:pt x="154" y="117"/>
                    </a:lnTo>
                    <a:lnTo>
                      <a:pt x="165" y="150"/>
                    </a:lnTo>
                    <a:lnTo>
                      <a:pt x="171" y="192"/>
                    </a:lnTo>
                    <a:lnTo>
                      <a:pt x="171" y="244"/>
                    </a:lnTo>
                    <a:lnTo>
                      <a:pt x="236" y="246"/>
                    </a:lnTo>
                    <a:lnTo>
                      <a:pt x="259" y="313"/>
                    </a:lnTo>
                    <a:lnTo>
                      <a:pt x="276" y="398"/>
                    </a:lnTo>
                    <a:lnTo>
                      <a:pt x="238" y="379"/>
                    </a:lnTo>
                    <a:lnTo>
                      <a:pt x="221" y="279"/>
                    </a:lnTo>
                    <a:lnTo>
                      <a:pt x="165" y="277"/>
                    </a:lnTo>
                    <a:lnTo>
                      <a:pt x="109" y="308"/>
                    </a:lnTo>
                    <a:lnTo>
                      <a:pt x="108" y="386"/>
                    </a:lnTo>
                    <a:lnTo>
                      <a:pt x="81" y="425"/>
                    </a:lnTo>
                    <a:lnTo>
                      <a:pt x="83" y="321"/>
                    </a:lnTo>
                    <a:lnTo>
                      <a:pt x="86" y="275"/>
                    </a:lnTo>
                    <a:lnTo>
                      <a:pt x="138" y="231"/>
                    </a:lnTo>
                    <a:lnTo>
                      <a:pt x="138" y="192"/>
                    </a:lnTo>
                    <a:lnTo>
                      <a:pt x="136" y="162"/>
                    </a:lnTo>
                    <a:lnTo>
                      <a:pt x="133" y="139"/>
                    </a:lnTo>
                    <a:lnTo>
                      <a:pt x="125" y="119"/>
                    </a:lnTo>
                    <a:lnTo>
                      <a:pt x="111" y="102"/>
                    </a:lnTo>
                    <a:lnTo>
                      <a:pt x="94" y="87"/>
                    </a:lnTo>
                    <a:lnTo>
                      <a:pt x="71" y="68"/>
                    </a:lnTo>
                    <a:lnTo>
                      <a:pt x="4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4" name="Freeform 33">
                <a:extLst>
                  <a:ext uri="{FF2B5EF4-FFF2-40B4-BE49-F238E27FC236}">
                    <a16:creationId xmlns:a16="http://schemas.microsoft.com/office/drawing/2014/main" id="{2303BB8B-C96A-4C23-B916-8ACB01D01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2" y="1043"/>
                <a:ext cx="135" cy="437"/>
              </a:xfrm>
              <a:custGeom>
                <a:avLst/>
                <a:gdLst>
                  <a:gd name="T0" fmla="*/ 66 w 135"/>
                  <a:gd name="T1" fmla="*/ 46 h 437"/>
                  <a:gd name="T2" fmla="*/ 135 w 135"/>
                  <a:gd name="T3" fmla="*/ 303 h 437"/>
                  <a:gd name="T4" fmla="*/ 133 w 135"/>
                  <a:gd name="T5" fmla="*/ 382 h 437"/>
                  <a:gd name="T6" fmla="*/ 131 w 135"/>
                  <a:gd name="T7" fmla="*/ 428 h 437"/>
                  <a:gd name="T8" fmla="*/ 60 w 135"/>
                  <a:gd name="T9" fmla="*/ 431 h 437"/>
                  <a:gd name="T10" fmla="*/ 0 w 135"/>
                  <a:gd name="T11" fmla="*/ 437 h 437"/>
                  <a:gd name="T12" fmla="*/ 2 w 135"/>
                  <a:gd name="T13" fmla="*/ 391 h 437"/>
                  <a:gd name="T14" fmla="*/ 48 w 135"/>
                  <a:gd name="T15" fmla="*/ 380 h 437"/>
                  <a:gd name="T16" fmla="*/ 46 w 135"/>
                  <a:gd name="T17" fmla="*/ 418 h 437"/>
                  <a:gd name="T18" fmla="*/ 112 w 135"/>
                  <a:gd name="T19" fmla="*/ 401 h 437"/>
                  <a:gd name="T20" fmla="*/ 116 w 135"/>
                  <a:gd name="T21" fmla="*/ 309 h 437"/>
                  <a:gd name="T22" fmla="*/ 43 w 135"/>
                  <a:gd name="T23" fmla="*/ 0 h 437"/>
                  <a:gd name="T24" fmla="*/ 66 w 135"/>
                  <a:gd name="T25" fmla="*/ 46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5" h="437">
                    <a:moveTo>
                      <a:pt x="66" y="46"/>
                    </a:moveTo>
                    <a:lnTo>
                      <a:pt x="135" y="303"/>
                    </a:lnTo>
                    <a:lnTo>
                      <a:pt x="133" y="382"/>
                    </a:lnTo>
                    <a:lnTo>
                      <a:pt x="131" y="428"/>
                    </a:lnTo>
                    <a:lnTo>
                      <a:pt x="60" y="431"/>
                    </a:lnTo>
                    <a:lnTo>
                      <a:pt x="0" y="437"/>
                    </a:lnTo>
                    <a:lnTo>
                      <a:pt x="2" y="391"/>
                    </a:lnTo>
                    <a:lnTo>
                      <a:pt x="48" y="380"/>
                    </a:lnTo>
                    <a:lnTo>
                      <a:pt x="46" y="418"/>
                    </a:lnTo>
                    <a:lnTo>
                      <a:pt x="112" y="401"/>
                    </a:lnTo>
                    <a:lnTo>
                      <a:pt x="116" y="309"/>
                    </a:lnTo>
                    <a:lnTo>
                      <a:pt x="43" y="0"/>
                    </a:lnTo>
                    <a:lnTo>
                      <a:pt x="66" y="46"/>
                    </a:lnTo>
                    <a:close/>
                  </a:path>
                </a:pathLst>
              </a:custGeom>
              <a:solidFill>
                <a:srgbClr val="5E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A973742C-FCB1-4AE2-93C2-5AD44781D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68" y="1050"/>
                <a:ext cx="96" cy="434"/>
              </a:xfrm>
              <a:custGeom>
                <a:avLst/>
                <a:gdLst>
                  <a:gd name="T0" fmla="*/ 23 w 96"/>
                  <a:gd name="T1" fmla="*/ 60 h 434"/>
                  <a:gd name="T2" fmla="*/ 19 w 96"/>
                  <a:gd name="T3" fmla="*/ 177 h 434"/>
                  <a:gd name="T4" fmla="*/ 25 w 96"/>
                  <a:gd name="T5" fmla="*/ 373 h 434"/>
                  <a:gd name="T6" fmla="*/ 58 w 96"/>
                  <a:gd name="T7" fmla="*/ 401 h 434"/>
                  <a:gd name="T8" fmla="*/ 96 w 96"/>
                  <a:gd name="T9" fmla="*/ 401 h 434"/>
                  <a:gd name="T10" fmla="*/ 96 w 96"/>
                  <a:gd name="T11" fmla="*/ 434 h 434"/>
                  <a:gd name="T12" fmla="*/ 50 w 96"/>
                  <a:gd name="T13" fmla="*/ 432 h 434"/>
                  <a:gd name="T14" fmla="*/ 0 w 96"/>
                  <a:gd name="T15" fmla="*/ 378 h 434"/>
                  <a:gd name="T16" fmla="*/ 6 w 96"/>
                  <a:gd name="T17" fmla="*/ 169 h 434"/>
                  <a:gd name="T18" fmla="*/ 12 w 96"/>
                  <a:gd name="T19" fmla="*/ 0 h 434"/>
                  <a:gd name="T20" fmla="*/ 23 w 96"/>
                  <a:gd name="T21" fmla="*/ 6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434">
                    <a:moveTo>
                      <a:pt x="23" y="60"/>
                    </a:moveTo>
                    <a:lnTo>
                      <a:pt x="19" y="177"/>
                    </a:lnTo>
                    <a:lnTo>
                      <a:pt x="25" y="373"/>
                    </a:lnTo>
                    <a:lnTo>
                      <a:pt x="58" y="401"/>
                    </a:lnTo>
                    <a:lnTo>
                      <a:pt x="96" y="401"/>
                    </a:lnTo>
                    <a:lnTo>
                      <a:pt x="96" y="434"/>
                    </a:lnTo>
                    <a:lnTo>
                      <a:pt x="50" y="432"/>
                    </a:lnTo>
                    <a:lnTo>
                      <a:pt x="0" y="378"/>
                    </a:lnTo>
                    <a:lnTo>
                      <a:pt x="6" y="169"/>
                    </a:lnTo>
                    <a:lnTo>
                      <a:pt x="12" y="0"/>
                    </a:lnTo>
                    <a:lnTo>
                      <a:pt x="23" y="60"/>
                    </a:lnTo>
                    <a:close/>
                  </a:path>
                </a:pathLst>
              </a:custGeom>
              <a:solidFill>
                <a:srgbClr val="5E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2AB30029-F5A3-4CBD-A19C-817DC2F98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4" y="1423"/>
                <a:ext cx="83" cy="63"/>
              </a:xfrm>
              <a:custGeom>
                <a:avLst/>
                <a:gdLst>
                  <a:gd name="T0" fmla="*/ 58 w 83"/>
                  <a:gd name="T1" fmla="*/ 0 h 63"/>
                  <a:gd name="T2" fmla="*/ 0 w 83"/>
                  <a:gd name="T3" fmla="*/ 23 h 63"/>
                  <a:gd name="T4" fmla="*/ 12 w 83"/>
                  <a:gd name="T5" fmla="*/ 63 h 63"/>
                  <a:gd name="T6" fmla="*/ 83 w 83"/>
                  <a:gd name="T7" fmla="*/ 59 h 63"/>
                  <a:gd name="T8" fmla="*/ 58 w 83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63">
                    <a:moveTo>
                      <a:pt x="58" y="0"/>
                    </a:moveTo>
                    <a:lnTo>
                      <a:pt x="0" y="23"/>
                    </a:lnTo>
                    <a:lnTo>
                      <a:pt x="12" y="63"/>
                    </a:lnTo>
                    <a:lnTo>
                      <a:pt x="83" y="59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7" name="Freeform 30">
                <a:extLst>
                  <a:ext uri="{FF2B5EF4-FFF2-40B4-BE49-F238E27FC236}">
                    <a16:creationId xmlns:a16="http://schemas.microsoft.com/office/drawing/2014/main" id="{5F6A4743-20F3-497A-94C7-EA5756DDD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9" y="1419"/>
                <a:ext cx="84" cy="63"/>
              </a:xfrm>
              <a:custGeom>
                <a:avLst/>
                <a:gdLst>
                  <a:gd name="T0" fmla="*/ 59 w 84"/>
                  <a:gd name="T1" fmla="*/ 0 h 63"/>
                  <a:gd name="T2" fmla="*/ 0 w 84"/>
                  <a:gd name="T3" fmla="*/ 25 h 63"/>
                  <a:gd name="T4" fmla="*/ 11 w 84"/>
                  <a:gd name="T5" fmla="*/ 63 h 63"/>
                  <a:gd name="T6" fmla="*/ 84 w 84"/>
                  <a:gd name="T7" fmla="*/ 59 h 63"/>
                  <a:gd name="T8" fmla="*/ 59 w 84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63">
                    <a:moveTo>
                      <a:pt x="59" y="0"/>
                    </a:moveTo>
                    <a:lnTo>
                      <a:pt x="0" y="25"/>
                    </a:lnTo>
                    <a:lnTo>
                      <a:pt x="11" y="63"/>
                    </a:lnTo>
                    <a:lnTo>
                      <a:pt x="84" y="59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8" name="Freeform 29">
                <a:extLst>
                  <a:ext uri="{FF2B5EF4-FFF2-40B4-BE49-F238E27FC236}">
                    <a16:creationId xmlns:a16="http://schemas.microsoft.com/office/drawing/2014/main" id="{2AFB6285-9BF6-47CE-A1B7-CE426C45E9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" y="1265"/>
                <a:ext cx="161" cy="244"/>
              </a:xfrm>
              <a:custGeom>
                <a:avLst/>
                <a:gdLst>
                  <a:gd name="T0" fmla="*/ 111 w 161"/>
                  <a:gd name="T1" fmla="*/ 50 h 244"/>
                  <a:gd name="T2" fmla="*/ 113 w 161"/>
                  <a:gd name="T3" fmla="*/ 14 h 244"/>
                  <a:gd name="T4" fmla="*/ 74 w 161"/>
                  <a:gd name="T5" fmla="*/ 0 h 244"/>
                  <a:gd name="T6" fmla="*/ 34 w 161"/>
                  <a:gd name="T7" fmla="*/ 35 h 244"/>
                  <a:gd name="T8" fmla="*/ 0 w 161"/>
                  <a:gd name="T9" fmla="*/ 73 h 244"/>
                  <a:gd name="T10" fmla="*/ 15 w 161"/>
                  <a:gd name="T11" fmla="*/ 114 h 244"/>
                  <a:gd name="T12" fmla="*/ 40 w 161"/>
                  <a:gd name="T13" fmla="*/ 114 h 244"/>
                  <a:gd name="T14" fmla="*/ 40 w 161"/>
                  <a:gd name="T15" fmla="*/ 154 h 244"/>
                  <a:gd name="T16" fmla="*/ 65 w 161"/>
                  <a:gd name="T17" fmla="*/ 163 h 244"/>
                  <a:gd name="T18" fmla="*/ 65 w 161"/>
                  <a:gd name="T19" fmla="*/ 196 h 244"/>
                  <a:gd name="T20" fmla="*/ 94 w 161"/>
                  <a:gd name="T21" fmla="*/ 204 h 244"/>
                  <a:gd name="T22" fmla="*/ 92 w 161"/>
                  <a:gd name="T23" fmla="*/ 234 h 244"/>
                  <a:gd name="T24" fmla="*/ 111 w 161"/>
                  <a:gd name="T25" fmla="*/ 244 h 244"/>
                  <a:gd name="T26" fmla="*/ 159 w 161"/>
                  <a:gd name="T27" fmla="*/ 209 h 244"/>
                  <a:gd name="T28" fmla="*/ 161 w 161"/>
                  <a:gd name="T29" fmla="*/ 158 h 244"/>
                  <a:gd name="T30" fmla="*/ 140 w 161"/>
                  <a:gd name="T31" fmla="*/ 150 h 244"/>
                  <a:gd name="T32" fmla="*/ 142 w 161"/>
                  <a:gd name="T33" fmla="*/ 121 h 244"/>
                  <a:gd name="T34" fmla="*/ 122 w 161"/>
                  <a:gd name="T35" fmla="*/ 104 h 244"/>
                  <a:gd name="T36" fmla="*/ 134 w 161"/>
                  <a:gd name="T37" fmla="*/ 75 h 244"/>
                  <a:gd name="T38" fmla="*/ 111 w 161"/>
                  <a:gd name="T39" fmla="*/ 5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61" h="244">
                    <a:moveTo>
                      <a:pt x="111" y="50"/>
                    </a:moveTo>
                    <a:lnTo>
                      <a:pt x="113" y="14"/>
                    </a:lnTo>
                    <a:lnTo>
                      <a:pt x="74" y="0"/>
                    </a:lnTo>
                    <a:lnTo>
                      <a:pt x="34" y="35"/>
                    </a:lnTo>
                    <a:lnTo>
                      <a:pt x="0" y="73"/>
                    </a:lnTo>
                    <a:lnTo>
                      <a:pt x="15" y="114"/>
                    </a:lnTo>
                    <a:lnTo>
                      <a:pt x="40" y="114"/>
                    </a:lnTo>
                    <a:lnTo>
                      <a:pt x="40" y="154"/>
                    </a:lnTo>
                    <a:lnTo>
                      <a:pt x="65" y="163"/>
                    </a:lnTo>
                    <a:lnTo>
                      <a:pt x="65" y="196"/>
                    </a:lnTo>
                    <a:lnTo>
                      <a:pt x="94" y="204"/>
                    </a:lnTo>
                    <a:lnTo>
                      <a:pt x="92" y="234"/>
                    </a:lnTo>
                    <a:lnTo>
                      <a:pt x="111" y="244"/>
                    </a:lnTo>
                    <a:lnTo>
                      <a:pt x="159" y="209"/>
                    </a:lnTo>
                    <a:lnTo>
                      <a:pt x="161" y="158"/>
                    </a:lnTo>
                    <a:lnTo>
                      <a:pt x="140" y="150"/>
                    </a:lnTo>
                    <a:lnTo>
                      <a:pt x="142" y="121"/>
                    </a:lnTo>
                    <a:lnTo>
                      <a:pt x="122" y="104"/>
                    </a:lnTo>
                    <a:lnTo>
                      <a:pt x="134" y="75"/>
                    </a:lnTo>
                    <a:lnTo>
                      <a:pt x="111" y="50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59" name="Freeform 28">
                <a:extLst>
                  <a:ext uri="{FF2B5EF4-FFF2-40B4-BE49-F238E27FC236}">
                    <a16:creationId xmlns:a16="http://schemas.microsoft.com/office/drawing/2014/main" id="{87E60097-A4FB-4A1C-BC17-FFA381187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5" y="1622"/>
                <a:ext cx="259" cy="146"/>
              </a:xfrm>
              <a:custGeom>
                <a:avLst/>
                <a:gdLst>
                  <a:gd name="T0" fmla="*/ 229 w 259"/>
                  <a:gd name="T1" fmla="*/ 50 h 146"/>
                  <a:gd name="T2" fmla="*/ 184 w 259"/>
                  <a:gd name="T3" fmla="*/ 48 h 146"/>
                  <a:gd name="T4" fmla="*/ 136 w 259"/>
                  <a:gd name="T5" fmla="*/ 18 h 146"/>
                  <a:gd name="T6" fmla="*/ 79 w 259"/>
                  <a:gd name="T7" fmla="*/ 0 h 146"/>
                  <a:gd name="T8" fmla="*/ 39 w 259"/>
                  <a:gd name="T9" fmla="*/ 8 h 146"/>
                  <a:gd name="T10" fmla="*/ 2 w 259"/>
                  <a:gd name="T11" fmla="*/ 33 h 146"/>
                  <a:gd name="T12" fmla="*/ 0 w 259"/>
                  <a:gd name="T13" fmla="*/ 79 h 146"/>
                  <a:gd name="T14" fmla="*/ 46 w 259"/>
                  <a:gd name="T15" fmla="*/ 83 h 146"/>
                  <a:gd name="T16" fmla="*/ 54 w 259"/>
                  <a:gd name="T17" fmla="*/ 114 h 146"/>
                  <a:gd name="T18" fmla="*/ 64 w 259"/>
                  <a:gd name="T19" fmla="*/ 133 h 146"/>
                  <a:gd name="T20" fmla="*/ 96 w 259"/>
                  <a:gd name="T21" fmla="*/ 135 h 146"/>
                  <a:gd name="T22" fmla="*/ 181 w 259"/>
                  <a:gd name="T23" fmla="*/ 146 h 146"/>
                  <a:gd name="T24" fmla="*/ 257 w 259"/>
                  <a:gd name="T25" fmla="*/ 104 h 146"/>
                  <a:gd name="T26" fmla="*/ 259 w 259"/>
                  <a:gd name="T27" fmla="*/ 50 h 146"/>
                  <a:gd name="T28" fmla="*/ 229 w 259"/>
                  <a:gd name="T29" fmla="*/ 5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59" h="146">
                    <a:moveTo>
                      <a:pt x="229" y="50"/>
                    </a:moveTo>
                    <a:lnTo>
                      <a:pt x="184" y="48"/>
                    </a:lnTo>
                    <a:lnTo>
                      <a:pt x="136" y="18"/>
                    </a:lnTo>
                    <a:lnTo>
                      <a:pt x="79" y="0"/>
                    </a:lnTo>
                    <a:lnTo>
                      <a:pt x="39" y="8"/>
                    </a:lnTo>
                    <a:lnTo>
                      <a:pt x="2" y="33"/>
                    </a:lnTo>
                    <a:lnTo>
                      <a:pt x="0" y="79"/>
                    </a:lnTo>
                    <a:lnTo>
                      <a:pt x="46" y="83"/>
                    </a:lnTo>
                    <a:lnTo>
                      <a:pt x="54" y="114"/>
                    </a:lnTo>
                    <a:lnTo>
                      <a:pt x="64" y="133"/>
                    </a:lnTo>
                    <a:lnTo>
                      <a:pt x="96" y="135"/>
                    </a:lnTo>
                    <a:lnTo>
                      <a:pt x="181" y="146"/>
                    </a:lnTo>
                    <a:lnTo>
                      <a:pt x="257" y="104"/>
                    </a:lnTo>
                    <a:lnTo>
                      <a:pt x="259" y="50"/>
                    </a:lnTo>
                    <a:lnTo>
                      <a:pt x="229" y="50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5F971A08-94C1-451A-8409-B737C51B2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3" y="1595"/>
                <a:ext cx="148" cy="43"/>
              </a:xfrm>
              <a:custGeom>
                <a:avLst/>
                <a:gdLst>
                  <a:gd name="T0" fmla="*/ 148 w 148"/>
                  <a:gd name="T1" fmla="*/ 16 h 43"/>
                  <a:gd name="T2" fmla="*/ 93 w 148"/>
                  <a:gd name="T3" fmla="*/ 18 h 43"/>
                  <a:gd name="T4" fmla="*/ 47 w 148"/>
                  <a:gd name="T5" fmla="*/ 0 h 43"/>
                  <a:gd name="T6" fmla="*/ 0 w 148"/>
                  <a:gd name="T7" fmla="*/ 14 h 43"/>
                  <a:gd name="T8" fmla="*/ 56 w 148"/>
                  <a:gd name="T9" fmla="*/ 43 h 43"/>
                  <a:gd name="T10" fmla="*/ 148 w 148"/>
                  <a:gd name="T11" fmla="*/ 1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8" h="43">
                    <a:moveTo>
                      <a:pt x="148" y="16"/>
                    </a:moveTo>
                    <a:lnTo>
                      <a:pt x="93" y="18"/>
                    </a:lnTo>
                    <a:lnTo>
                      <a:pt x="47" y="0"/>
                    </a:lnTo>
                    <a:lnTo>
                      <a:pt x="0" y="14"/>
                    </a:lnTo>
                    <a:lnTo>
                      <a:pt x="56" y="43"/>
                    </a:lnTo>
                    <a:lnTo>
                      <a:pt x="148" y="16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1" name="Freeform 26">
                <a:extLst>
                  <a:ext uri="{FF2B5EF4-FFF2-40B4-BE49-F238E27FC236}">
                    <a16:creationId xmlns:a16="http://schemas.microsoft.com/office/drawing/2014/main" id="{7C8CABEB-275D-453D-BB98-EC148BF86E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5" y="1620"/>
                <a:ext cx="103" cy="50"/>
              </a:xfrm>
              <a:custGeom>
                <a:avLst/>
                <a:gdLst>
                  <a:gd name="T0" fmla="*/ 103 w 103"/>
                  <a:gd name="T1" fmla="*/ 31 h 50"/>
                  <a:gd name="T2" fmla="*/ 40 w 103"/>
                  <a:gd name="T3" fmla="*/ 16 h 50"/>
                  <a:gd name="T4" fmla="*/ 0 w 103"/>
                  <a:gd name="T5" fmla="*/ 0 h 50"/>
                  <a:gd name="T6" fmla="*/ 36 w 103"/>
                  <a:gd name="T7" fmla="*/ 35 h 50"/>
                  <a:gd name="T8" fmla="*/ 90 w 103"/>
                  <a:gd name="T9" fmla="*/ 50 h 50"/>
                  <a:gd name="T10" fmla="*/ 103 w 103"/>
                  <a:gd name="T11" fmla="*/ 3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50">
                    <a:moveTo>
                      <a:pt x="103" y="31"/>
                    </a:moveTo>
                    <a:lnTo>
                      <a:pt x="40" y="16"/>
                    </a:lnTo>
                    <a:lnTo>
                      <a:pt x="0" y="0"/>
                    </a:lnTo>
                    <a:lnTo>
                      <a:pt x="36" y="35"/>
                    </a:lnTo>
                    <a:lnTo>
                      <a:pt x="90" y="50"/>
                    </a:lnTo>
                    <a:lnTo>
                      <a:pt x="103" y="31"/>
                    </a:lnTo>
                    <a:close/>
                  </a:path>
                </a:pathLst>
              </a:custGeom>
              <a:solidFill>
                <a:srgbClr val="FF77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2" name="Freeform 25">
                <a:extLst>
                  <a:ext uri="{FF2B5EF4-FFF2-40B4-BE49-F238E27FC236}">
                    <a16:creationId xmlns:a16="http://schemas.microsoft.com/office/drawing/2014/main" id="{27F64A60-E508-4D50-BCDD-F21E36EDA1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2" y="332"/>
                <a:ext cx="88" cy="102"/>
              </a:xfrm>
              <a:custGeom>
                <a:avLst/>
                <a:gdLst>
                  <a:gd name="T0" fmla="*/ 0 w 88"/>
                  <a:gd name="T1" fmla="*/ 85 h 102"/>
                  <a:gd name="T2" fmla="*/ 0 w 88"/>
                  <a:gd name="T3" fmla="*/ 102 h 102"/>
                  <a:gd name="T4" fmla="*/ 50 w 88"/>
                  <a:gd name="T5" fmla="*/ 92 h 102"/>
                  <a:gd name="T6" fmla="*/ 77 w 88"/>
                  <a:gd name="T7" fmla="*/ 33 h 102"/>
                  <a:gd name="T8" fmla="*/ 88 w 88"/>
                  <a:gd name="T9" fmla="*/ 8 h 102"/>
                  <a:gd name="T10" fmla="*/ 11 w 88"/>
                  <a:gd name="T11" fmla="*/ 0 h 102"/>
                  <a:gd name="T12" fmla="*/ 0 w 88"/>
                  <a:gd name="T13" fmla="*/ 2 h 102"/>
                  <a:gd name="T14" fmla="*/ 0 w 88"/>
                  <a:gd name="T15" fmla="*/ 14 h 102"/>
                  <a:gd name="T16" fmla="*/ 56 w 88"/>
                  <a:gd name="T17" fmla="*/ 16 h 102"/>
                  <a:gd name="T18" fmla="*/ 56 w 88"/>
                  <a:gd name="T19" fmla="*/ 56 h 102"/>
                  <a:gd name="T20" fmla="*/ 31 w 88"/>
                  <a:gd name="T21" fmla="*/ 87 h 102"/>
                  <a:gd name="T22" fmla="*/ 0 w 88"/>
                  <a:gd name="T23" fmla="*/ 8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8" h="102">
                    <a:moveTo>
                      <a:pt x="0" y="85"/>
                    </a:moveTo>
                    <a:lnTo>
                      <a:pt x="0" y="102"/>
                    </a:lnTo>
                    <a:lnTo>
                      <a:pt x="50" y="92"/>
                    </a:lnTo>
                    <a:lnTo>
                      <a:pt x="77" y="33"/>
                    </a:lnTo>
                    <a:lnTo>
                      <a:pt x="88" y="8"/>
                    </a:lnTo>
                    <a:lnTo>
                      <a:pt x="11" y="0"/>
                    </a:lnTo>
                    <a:lnTo>
                      <a:pt x="0" y="2"/>
                    </a:lnTo>
                    <a:lnTo>
                      <a:pt x="0" y="14"/>
                    </a:lnTo>
                    <a:lnTo>
                      <a:pt x="56" y="16"/>
                    </a:lnTo>
                    <a:lnTo>
                      <a:pt x="56" y="56"/>
                    </a:lnTo>
                    <a:lnTo>
                      <a:pt x="31" y="87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44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3" name="Freeform 24">
                <a:extLst>
                  <a:ext uri="{FF2B5EF4-FFF2-40B4-BE49-F238E27FC236}">
                    <a16:creationId xmlns:a16="http://schemas.microsoft.com/office/drawing/2014/main" id="{4FD56622-8A6C-4589-AAA8-DC593F8CBB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" y="332"/>
                <a:ext cx="186" cy="106"/>
              </a:xfrm>
              <a:custGeom>
                <a:avLst/>
                <a:gdLst>
                  <a:gd name="T0" fmla="*/ 186 w 186"/>
                  <a:gd name="T1" fmla="*/ 14 h 106"/>
                  <a:gd name="T2" fmla="*/ 186 w 186"/>
                  <a:gd name="T3" fmla="*/ 2 h 106"/>
                  <a:gd name="T4" fmla="*/ 147 w 186"/>
                  <a:gd name="T5" fmla="*/ 14 h 106"/>
                  <a:gd name="T6" fmla="*/ 61 w 186"/>
                  <a:gd name="T7" fmla="*/ 6 h 106"/>
                  <a:gd name="T8" fmla="*/ 0 w 186"/>
                  <a:gd name="T9" fmla="*/ 0 h 106"/>
                  <a:gd name="T10" fmla="*/ 0 w 186"/>
                  <a:gd name="T11" fmla="*/ 16 h 106"/>
                  <a:gd name="T12" fmla="*/ 57 w 186"/>
                  <a:gd name="T13" fmla="*/ 17 h 106"/>
                  <a:gd name="T14" fmla="*/ 57 w 186"/>
                  <a:gd name="T15" fmla="*/ 58 h 106"/>
                  <a:gd name="T16" fmla="*/ 30 w 186"/>
                  <a:gd name="T17" fmla="*/ 88 h 106"/>
                  <a:gd name="T18" fmla="*/ 0 w 186"/>
                  <a:gd name="T19" fmla="*/ 87 h 106"/>
                  <a:gd name="T20" fmla="*/ 0 w 186"/>
                  <a:gd name="T21" fmla="*/ 106 h 106"/>
                  <a:gd name="T22" fmla="*/ 19 w 186"/>
                  <a:gd name="T23" fmla="*/ 106 h 106"/>
                  <a:gd name="T24" fmla="*/ 59 w 186"/>
                  <a:gd name="T25" fmla="*/ 92 h 106"/>
                  <a:gd name="T26" fmla="*/ 71 w 186"/>
                  <a:gd name="T27" fmla="*/ 25 h 106"/>
                  <a:gd name="T28" fmla="*/ 111 w 186"/>
                  <a:gd name="T29" fmla="*/ 33 h 106"/>
                  <a:gd name="T30" fmla="*/ 124 w 186"/>
                  <a:gd name="T31" fmla="*/ 83 h 106"/>
                  <a:gd name="T32" fmla="*/ 169 w 186"/>
                  <a:gd name="T33" fmla="*/ 106 h 106"/>
                  <a:gd name="T34" fmla="*/ 186 w 186"/>
                  <a:gd name="T35" fmla="*/ 102 h 106"/>
                  <a:gd name="T36" fmla="*/ 186 w 186"/>
                  <a:gd name="T37" fmla="*/ 85 h 106"/>
                  <a:gd name="T38" fmla="*/ 176 w 186"/>
                  <a:gd name="T39" fmla="*/ 85 h 106"/>
                  <a:gd name="T40" fmla="*/ 147 w 186"/>
                  <a:gd name="T41" fmla="*/ 79 h 106"/>
                  <a:gd name="T42" fmla="*/ 130 w 186"/>
                  <a:gd name="T43" fmla="*/ 52 h 106"/>
                  <a:gd name="T44" fmla="*/ 132 w 186"/>
                  <a:gd name="T45" fmla="*/ 29 h 106"/>
                  <a:gd name="T46" fmla="*/ 176 w 186"/>
                  <a:gd name="T47" fmla="*/ 14 h 106"/>
                  <a:gd name="T48" fmla="*/ 186 w 186"/>
                  <a:gd name="T49" fmla="*/ 14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6" h="106">
                    <a:moveTo>
                      <a:pt x="186" y="14"/>
                    </a:moveTo>
                    <a:lnTo>
                      <a:pt x="186" y="2"/>
                    </a:lnTo>
                    <a:lnTo>
                      <a:pt x="147" y="14"/>
                    </a:lnTo>
                    <a:lnTo>
                      <a:pt x="61" y="6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57" y="17"/>
                    </a:lnTo>
                    <a:lnTo>
                      <a:pt x="57" y="58"/>
                    </a:lnTo>
                    <a:lnTo>
                      <a:pt x="30" y="88"/>
                    </a:lnTo>
                    <a:lnTo>
                      <a:pt x="0" y="87"/>
                    </a:lnTo>
                    <a:lnTo>
                      <a:pt x="0" y="106"/>
                    </a:lnTo>
                    <a:lnTo>
                      <a:pt x="19" y="106"/>
                    </a:lnTo>
                    <a:lnTo>
                      <a:pt x="59" y="92"/>
                    </a:lnTo>
                    <a:lnTo>
                      <a:pt x="71" y="25"/>
                    </a:lnTo>
                    <a:lnTo>
                      <a:pt x="111" y="33"/>
                    </a:lnTo>
                    <a:lnTo>
                      <a:pt x="124" y="83"/>
                    </a:lnTo>
                    <a:lnTo>
                      <a:pt x="169" y="106"/>
                    </a:lnTo>
                    <a:lnTo>
                      <a:pt x="186" y="102"/>
                    </a:lnTo>
                    <a:lnTo>
                      <a:pt x="186" y="85"/>
                    </a:lnTo>
                    <a:lnTo>
                      <a:pt x="176" y="85"/>
                    </a:lnTo>
                    <a:lnTo>
                      <a:pt x="147" y="79"/>
                    </a:lnTo>
                    <a:lnTo>
                      <a:pt x="130" y="52"/>
                    </a:lnTo>
                    <a:lnTo>
                      <a:pt x="132" y="29"/>
                    </a:lnTo>
                    <a:lnTo>
                      <a:pt x="176" y="14"/>
                    </a:lnTo>
                    <a:lnTo>
                      <a:pt x="186" y="14"/>
                    </a:lnTo>
                    <a:close/>
                  </a:path>
                </a:pathLst>
              </a:custGeom>
              <a:solidFill>
                <a:srgbClr val="44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4" name="Freeform 23">
                <a:extLst>
                  <a:ext uri="{FF2B5EF4-FFF2-40B4-BE49-F238E27FC236}">
                    <a16:creationId xmlns:a16="http://schemas.microsoft.com/office/drawing/2014/main" id="{C0E175C3-B234-4C08-9845-A5F0266A9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30"/>
                <a:ext cx="138" cy="108"/>
              </a:xfrm>
              <a:custGeom>
                <a:avLst/>
                <a:gdLst>
                  <a:gd name="T0" fmla="*/ 138 w 138"/>
                  <a:gd name="T1" fmla="*/ 18 h 108"/>
                  <a:gd name="T2" fmla="*/ 138 w 138"/>
                  <a:gd name="T3" fmla="*/ 2 h 108"/>
                  <a:gd name="T4" fmla="*/ 119 w 138"/>
                  <a:gd name="T5" fmla="*/ 0 h 108"/>
                  <a:gd name="T6" fmla="*/ 88 w 138"/>
                  <a:gd name="T7" fmla="*/ 8 h 108"/>
                  <a:gd name="T8" fmla="*/ 1 w 138"/>
                  <a:gd name="T9" fmla="*/ 27 h 108"/>
                  <a:gd name="T10" fmla="*/ 0 w 138"/>
                  <a:gd name="T11" fmla="*/ 52 h 108"/>
                  <a:gd name="T12" fmla="*/ 74 w 138"/>
                  <a:gd name="T13" fmla="*/ 39 h 108"/>
                  <a:gd name="T14" fmla="*/ 76 w 138"/>
                  <a:gd name="T15" fmla="*/ 79 h 108"/>
                  <a:gd name="T16" fmla="*/ 115 w 138"/>
                  <a:gd name="T17" fmla="*/ 106 h 108"/>
                  <a:gd name="T18" fmla="*/ 138 w 138"/>
                  <a:gd name="T19" fmla="*/ 108 h 108"/>
                  <a:gd name="T20" fmla="*/ 138 w 138"/>
                  <a:gd name="T21" fmla="*/ 89 h 108"/>
                  <a:gd name="T22" fmla="*/ 126 w 138"/>
                  <a:gd name="T23" fmla="*/ 89 h 108"/>
                  <a:gd name="T24" fmla="*/ 101 w 138"/>
                  <a:gd name="T25" fmla="*/ 83 h 108"/>
                  <a:gd name="T26" fmla="*/ 84 w 138"/>
                  <a:gd name="T27" fmla="*/ 56 h 108"/>
                  <a:gd name="T28" fmla="*/ 84 w 138"/>
                  <a:gd name="T29" fmla="*/ 33 h 108"/>
                  <a:gd name="T30" fmla="*/ 128 w 138"/>
                  <a:gd name="T31" fmla="*/ 18 h 108"/>
                  <a:gd name="T32" fmla="*/ 138 w 138"/>
                  <a:gd name="T33" fmla="*/ 1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8" h="108">
                    <a:moveTo>
                      <a:pt x="138" y="18"/>
                    </a:moveTo>
                    <a:lnTo>
                      <a:pt x="138" y="2"/>
                    </a:lnTo>
                    <a:lnTo>
                      <a:pt x="119" y="0"/>
                    </a:lnTo>
                    <a:lnTo>
                      <a:pt x="88" y="8"/>
                    </a:lnTo>
                    <a:lnTo>
                      <a:pt x="1" y="27"/>
                    </a:lnTo>
                    <a:lnTo>
                      <a:pt x="0" y="52"/>
                    </a:lnTo>
                    <a:lnTo>
                      <a:pt x="74" y="39"/>
                    </a:lnTo>
                    <a:lnTo>
                      <a:pt x="76" y="79"/>
                    </a:lnTo>
                    <a:lnTo>
                      <a:pt x="115" y="106"/>
                    </a:lnTo>
                    <a:lnTo>
                      <a:pt x="138" y="108"/>
                    </a:lnTo>
                    <a:lnTo>
                      <a:pt x="138" y="89"/>
                    </a:lnTo>
                    <a:lnTo>
                      <a:pt x="126" y="89"/>
                    </a:lnTo>
                    <a:lnTo>
                      <a:pt x="101" y="83"/>
                    </a:lnTo>
                    <a:lnTo>
                      <a:pt x="84" y="56"/>
                    </a:lnTo>
                    <a:lnTo>
                      <a:pt x="84" y="33"/>
                    </a:lnTo>
                    <a:lnTo>
                      <a:pt x="128" y="18"/>
                    </a:lnTo>
                    <a:lnTo>
                      <a:pt x="138" y="18"/>
                    </a:lnTo>
                    <a:close/>
                  </a:path>
                </a:pathLst>
              </a:custGeom>
              <a:solidFill>
                <a:srgbClr val="441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5" name="Freeform 22">
                <a:extLst>
                  <a:ext uri="{FF2B5EF4-FFF2-40B4-BE49-F238E27FC236}">
                    <a16:creationId xmlns:a16="http://schemas.microsoft.com/office/drawing/2014/main" id="{ABCACF0F-B195-4E29-A326-E01F5C00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5" y="17"/>
                <a:ext cx="480" cy="542"/>
              </a:xfrm>
              <a:custGeom>
                <a:avLst/>
                <a:gdLst>
                  <a:gd name="T0" fmla="*/ 234 w 480"/>
                  <a:gd name="T1" fmla="*/ 12 h 542"/>
                  <a:gd name="T2" fmla="*/ 255 w 480"/>
                  <a:gd name="T3" fmla="*/ 16 h 542"/>
                  <a:gd name="T4" fmla="*/ 275 w 480"/>
                  <a:gd name="T5" fmla="*/ 21 h 542"/>
                  <a:gd name="T6" fmla="*/ 294 w 480"/>
                  <a:gd name="T7" fmla="*/ 27 h 542"/>
                  <a:gd name="T8" fmla="*/ 311 w 480"/>
                  <a:gd name="T9" fmla="*/ 35 h 542"/>
                  <a:gd name="T10" fmla="*/ 326 w 480"/>
                  <a:gd name="T11" fmla="*/ 46 h 542"/>
                  <a:gd name="T12" fmla="*/ 340 w 480"/>
                  <a:gd name="T13" fmla="*/ 64 h 542"/>
                  <a:gd name="T14" fmla="*/ 349 w 480"/>
                  <a:gd name="T15" fmla="*/ 87 h 542"/>
                  <a:gd name="T16" fmla="*/ 355 w 480"/>
                  <a:gd name="T17" fmla="*/ 117 h 542"/>
                  <a:gd name="T18" fmla="*/ 380 w 480"/>
                  <a:gd name="T19" fmla="*/ 133 h 542"/>
                  <a:gd name="T20" fmla="*/ 399 w 480"/>
                  <a:gd name="T21" fmla="*/ 146 h 542"/>
                  <a:gd name="T22" fmla="*/ 415 w 480"/>
                  <a:gd name="T23" fmla="*/ 163 h 542"/>
                  <a:gd name="T24" fmla="*/ 426 w 480"/>
                  <a:gd name="T25" fmla="*/ 181 h 542"/>
                  <a:gd name="T26" fmla="*/ 434 w 480"/>
                  <a:gd name="T27" fmla="*/ 200 h 542"/>
                  <a:gd name="T28" fmla="*/ 438 w 480"/>
                  <a:gd name="T29" fmla="*/ 223 h 542"/>
                  <a:gd name="T30" fmla="*/ 441 w 480"/>
                  <a:gd name="T31" fmla="*/ 248 h 542"/>
                  <a:gd name="T32" fmla="*/ 441 w 480"/>
                  <a:gd name="T33" fmla="*/ 277 h 542"/>
                  <a:gd name="T34" fmla="*/ 472 w 480"/>
                  <a:gd name="T35" fmla="*/ 323 h 542"/>
                  <a:gd name="T36" fmla="*/ 480 w 480"/>
                  <a:gd name="T37" fmla="*/ 382 h 542"/>
                  <a:gd name="T38" fmla="*/ 478 w 480"/>
                  <a:gd name="T39" fmla="*/ 425 h 542"/>
                  <a:gd name="T40" fmla="*/ 468 w 480"/>
                  <a:gd name="T41" fmla="*/ 463 h 542"/>
                  <a:gd name="T42" fmla="*/ 451 w 480"/>
                  <a:gd name="T43" fmla="*/ 511 h 542"/>
                  <a:gd name="T44" fmla="*/ 411 w 480"/>
                  <a:gd name="T45" fmla="*/ 542 h 542"/>
                  <a:gd name="T46" fmla="*/ 411 w 480"/>
                  <a:gd name="T47" fmla="*/ 496 h 542"/>
                  <a:gd name="T48" fmla="*/ 432 w 480"/>
                  <a:gd name="T49" fmla="*/ 394 h 542"/>
                  <a:gd name="T50" fmla="*/ 392 w 480"/>
                  <a:gd name="T51" fmla="*/ 281 h 542"/>
                  <a:gd name="T52" fmla="*/ 340 w 480"/>
                  <a:gd name="T53" fmla="*/ 175 h 542"/>
                  <a:gd name="T54" fmla="*/ 301 w 480"/>
                  <a:gd name="T55" fmla="*/ 210 h 542"/>
                  <a:gd name="T56" fmla="*/ 238 w 480"/>
                  <a:gd name="T57" fmla="*/ 185 h 542"/>
                  <a:gd name="T58" fmla="*/ 173 w 480"/>
                  <a:gd name="T59" fmla="*/ 154 h 542"/>
                  <a:gd name="T60" fmla="*/ 213 w 480"/>
                  <a:gd name="T61" fmla="*/ 98 h 542"/>
                  <a:gd name="T62" fmla="*/ 204 w 480"/>
                  <a:gd name="T63" fmla="*/ 46 h 542"/>
                  <a:gd name="T64" fmla="*/ 163 w 480"/>
                  <a:gd name="T65" fmla="*/ 92 h 542"/>
                  <a:gd name="T66" fmla="*/ 140 w 480"/>
                  <a:gd name="T67" fmla="*/ 154 h 542"/>
                  <a:gd name="T68" fmla="*/ 127 w 480"/>
                  <a:gd name="T69" fmla="*/ 175 h 542"/>
                  <a:gd name="T70" fmla="*/ 113 w 480"/>
                  <a:gd name="T71" fmla="*/ 194 h 542"/>
                  <a:gd name="T72" fmla="*/ 98 w 480"/>
                  <a:gd name="T73" fmla="*/ 213 h 542"/>
                  <a:gd name="T74" fmla="*/ 81 w 480"/>
                  <a:gd name="T75" fmla="*/ 229 h 542"/>
                  <a:gd name="T76" fmla="*/ 63 w 480"/>
                  <a:gd name="T77" fmla="*/ 238 h 542"/>
                  <a:gd name="T78" fmla="*/ 44 w 480"/>
                  <a:gd name="T79" fmla="*/ 242 h 542"/>
                  <a:gd name="T80" fmla="*/ 23 w 480"/>
                  <a:gd name="T81" fmla="*/ 238 h 542"/>
                  <a:gd name="T82" fmla="*/ 0 w 480"/>
                  <a:gd name="T83" fmla="*/ 225 h 542"/>
                  <a:gd name="T84" fmla="*/ 31 w 480"/>
                  <a:gd name="T85" fmla="*/ 219 h 542"/>
                  <a:gd name="T86" fmla="*/ 54 w 480"/>
                  <a:gd name="T87" fmla="*/ 211 h 542"/>
                  <a:gd name="T88" fmla="*/ 71 w 480"/>
                  <a:gd name="T89" fmla="*/ 206 h 542"/>
                  <a:gd name="T90" fmla="*/ 83 w 480"/>
                  <a:gd name="T91" fmla="*/ 196 h 542"/>
                  <a:gd name="T92" fmla="*/ 90 w 480"/>
                  <a:gd name="T93" fmla="*/ 185 h 542"/>
                  <a:gd name="T94" fmla="*/ 94 w 480"/>
                  <a:gd name="T95" fmla="*/ 167 h 542"/>
                  <a:gd name="T96" fmla="*/ 96 w 480"/>
                  <a:gd name="T97" fmla="*/ 144 h 542"/>
                  <a:gd name="T98" fmla="*/ 96 w 480"/>
                  <a:gd name="T99" fmla="*/ 114 h 542"/>
                  <a:gd name="T100" fmla="*/ 62 w 480"/>
                  <a:gd name="T101" fmla="*/ 92 h 542"/>
                  <a:gd name="T102" fmla="*/ 86 w 480"/>
                  <a:gd name="T103" fmla="*/ 46 h 542"/>
                  <a:gd name="T104" fmla="*/ 133 w 480"/>
                  <a:gd name="T105" fmla="*/ 43 h 542"/>
                  <a:gd name="T106" fmla="*/ 157 w 480"/>
                  <a:gd name="T107" fmla="*/ 0 h 542"/>
                  <a:gd name="T108" fmla="*/ 234 w 480"/>
                  <a:gd name="T109" fmla="*/ 12 h 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480" h="542">
                    <a:moveTo>
                      <a:pt x="234" y="12"/>
                    </a:moveTo>
                    <a:lnTo>
                      <a:pt x="255" y="16"/>
                    </a:lnTo>
                    <a:lnTo>
                      <a:pt x="275" y="21"/>
                    </a:lnTo>
                    <a:lnTo>
                      <a:pt x="294" y="27"/>
                    </a:lnTo>
                    <a:lnTo>
                      <a:pt x="311" y="35"/>
                    </a:lnTo>
                    <a:lnTo>
                      <a:pt x="326" y="46"/>
                    </a:lnTo>
                    <a:lnTo>
                      <a:pt x="340" y="64"/>
                    </a:lnTo>
                    <a:lnTo>
                      <a:pt x="349" y="87"/>
                    </a:lnTo>
                    <a:lnTo>
                      <a:pt x="355" y="117"/>
                    </a:lnTo>
                    <a:lnTo>
                      <a:pt x="380" y="133"/>
                    </a:lnTo>
                    <a:lnTo>
                      <a:pt x="399" y="146"/>
                    </a:lnTo>
                    <a:lnTo>
                      <a:pt x="415" y="163"/>
                    </a:lnTo>
                    <a:lnTo>
                      <a:pt x="426" y="181"/>
                    </a:lnTo>
                    <a:lnTo>
                      <a:pt x="434" y="200"/>
                    </a:lnTo>
                    <a:lnTo>
                      <a:pt x="438" y="223"/>
                    </a:lnTo>
                    <a:lnTo>
                      <a:pt x="441" y="248"/>
                    </a:lnTo>
                    <a:lnTo>
                      <a:pt x="441" y="277"/>
                    </a:lnTo>
                    <a:lnTo>
                      <a:pt x="472" y="323"/>
                    </a:lnTo>
                    <a:lnTo>
                      <a:pt x="480" y="382"/>
                    </a:lnTo>
                    <a:lnTo>
                      <a:pt x="478" y="425"/>
                    </a:lnTo>
                    <a:lnTo>
                      <a:pt x="468" y="463"/>
                    </a:lnTo>
                    <a:lnTo>
                      <a:pt x="451" y="511"/>
                    </a:lnTo>
                    <a:lnTo>
                      <a:pt x="411" y="542"/>
                    </a:lnTo>
                    <a:lnTo>
                      <a:pt x="411" y="496"/>
                    </a:lnTo>
                    <a:lnTo>
                      <a:pt x="432" y="394"/>
                    </a:lnTo>
                    <a:lnTo>
                      <a:pt x="392" y="281"/>
                    </a:lnTo>
                    <a:lnTo>
                      <a:pt x="340" y="175"/>
                    </a:lnTo>
                    <a:lnTo>
                      <a:pt x="301" y="210"/>
                    </a:lnTo>
                    <a:lnTo>
                      <a:pt x="238" y="185"/>
                    </a:lnTo>
                    <a:lnTo>
                      <a:pt x="173" y="154"/>
                    </a:lnTo>
                    <a:lnTo>
                      <a:pt x="213" y="98"/>
                    </a:lnTo>
                    <a:lnTo>
                      <a:pt x="204" y="46"/>
                    </a:lnTo>
                    <a:lnTo>
                      <a:pt x="163" y="92"/>
                    </a:lnTo>
                    <a:lnTo>
                      <a:pt x="140" y="154"/>
                    </a:lnTo>
                    <a:lnTo>
                      <a:pt x="127" y="175"/>
                    </a:lnTo>
                    <a:lnTo>
                      <a:pt x="113" y="194"/>
                    </a:lnTo>
                    <a:lnTo>
                      <a:pt x="98" y="213"/>
                    </a:lnTo>
                    <a:lnTo>
                      <a:pt x="81" y="229"/>
                    </a:lnTo>
                    <a:lnTo>
                      <a:pt x="63" y="238"/>
                    </a:lnTo>
                    <a:lnTo>
                      <a:pt x="44" y="242"/>
                    </a:lnTo>
                    <a:lnTo>
                      <a:pt x="23" y="238"/>
                    </a:lnTo>
                    <a:lnTo>
                      <a:pt x="0" y="225"/>
                    </a:lnTo>
                    <a:lnTo>
                      <a:pt x="31" y="219"/>
                    </a:lnTo>
                    <a:lnTo>
                      <a:pt x="54" y="211"/>
                    </a:lnTo>
                    <a:lnTo>
                      <a:pt x="71" y="206"/>
                    </a:lnTo>
                    <a:lnTo>
                      <a:pt x="83" y="196"/>
                    </a:lnTo>
                    <a:lnTo>
                      <a:pt x="90" y="185"/>
                    </a:lnTo>
                    <a:lnTo>
                      <a:pt x="94" y="167"/>
                    </a:lnTo>
                    <a:lnTo>
                      <a:pt x="96" y="144"/>
                    </a:lnTo>
                    <a:lnTo>
                      <a:pt x="96" y="114"/>
                    </a:lnTo>
                    <a:lnTo>
                      <a:pt x="62" y="92"/>
                    </a:lnTo>
                    <a:lnTo>
                      <a:pt x="86" y="46"/>
                    </a:lnTo>
                    <a:lnTo>
                      <a:pt x="133" y="43"/>
                    </a:lnTo>
                    <a:lnTo>
                      <a:pt x="157" y="0"/>
                    </a:lnTo>
                    <a:lnTo>
                      <a:pt x="234" y="12"/>
                    </a:lnTo>
                    <a:close/>
                  </a:path>
                </a:pathLst>
              </a:custGeom>
              <a:solidFill>
                <a:srgbClr val="AA590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6" name="Freeform 21">
                <a:extLst>
                  <a:ext uri="{FF2B5EF4-FFF2-40B4-BE49-F238E27FC236}">
                    <a16:creationId xmlns:a16="http://schemas.microsoft.com/office/drawing/2014/main" id="{E700B8B5-5454-4778-80EC-254153DCC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" y="378"/>
                <a:ext cx="156" cy="279"/>
              </a:xfrm>
              <a:custGeom>
                <a:avLst/>
                <a:gdLst>
                  <a:gd name="T0" fmla="*/ 0 w 156"/>
                  <a:gd name="T1" fmla="*/ 41 h 279"/>
                  <a:gd name="T2" fmla="*/ 6 w 156"/>
                  <a:gd name="T3" fmla="*/ 89 h 279"/>
                  <a:gd name="T4" fmla="*/ 16 w 156"/>
                  <a:gd name="T5" fmla="*/ 142 h 279"/>
                  <a:gd name="T6" fmla="*/ 29 w 156"/>
                  <a:gd name="T7" fmla="*/ 192 h 279"/>
                  <a:gd name="T8" fmla="*/ 56 w 156"/>
                  <a:gd name="T9" fmla="*/ 229 h 279"/>
                  <a:gd name="T10" fmla="*/ 110 w 156"/>
                  <a:gd name="T11" fmla="*/ 267 h 279"/>
                  <a:gd name="T12" fmla="*/ 156 w 156"/>
                  <a:gd name="T13" fmla="*/ 279 h 279"/>
                  <a:gd name="T14" fmla="*/ 127 w 156"/>
                  <a:gd name="T15" fmla="*/ 256 h 279"/>
                  <a:gd name="T16" fmla="*/ 85 w 156"/>
                  <a:gd name="T17" fmla="*/ 219 h 279"/>
                  <a:gd name="T18" fmla="*/ 83 w 156"/>
                  <a:gd name="T19" fmla="*/ 186 h 279"/>
                  <a:gd name="T20" fmla="*/ 81 w 156"/>
                  <a:gd name="T21" fmla="*/ 163 h 279"/>
                  <a:gd name="T22" fmla="*/ 73 w 156"/>
                  <a:gd name="T23" fmla="*/ 144 h 279"/>
                  <a:gd name="T24" fmla="*/ 58 w 156"/>
                  <a:gd name="T25" fmla="*/ 115 h 279"/>
                  <a:gd name="T26" fmla="*/ 39 w 156"/>
                  <a:gd name="T27" fmla="*/ 81 h 279"/>
                  <a:gd name="T28" fmla="*/ 39 w 156"/>
                  <a:gd name="T29" fmla="*/ 42 h 279"/>
                  <a:gd name="T30" fmla="*/ 39 w 156"/>
                  <a:gd name="T31" fmla="*/ 0 h 279"/>
                  <a:gd name="T32" fmla="*/ 16 w 156"/>
                  <a:gd name="T33" fmla="*/ 2 h 279"/>
                  <a:gd name="T34" fmla="*/ 0 w 156"/>
                  <a:gd name="T35" fmla="*/ 41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6" h="279">
                    <a:moveTo>
                      <a:pt x="0" y="41"/>
                    </a:moveTo>
                    <a:lnTo>
                      <a:pt x="6" y="89"/>
                    </a:lnTo>
                    <a:lnTo>
                      <a:pt x="16" y="142"/>
                    </a:lnTo>
                    <a:lnTo>
                      <a:pt x="29" y="192"/>
                    </a:lnTo>
                    <a:lnTo>
                      <a:pt x="56" y="229"/>
                    </a:lnTo>
                    <a:lnTo>
                      <a:pt x="110" y="267"/>
                    </a:lnTo>
                    <a:lnTo>
                      <a:pt x="156" y="279"/>
                    </a:lnTo>
                    <a:lnTo>
                      <a:pt x="127" y="256"/>
                    </a:lnTo>
                    <a:lnTo>
                      <a:pt x="85" y="219"/>
                    </a:lnTo>
                    <a:lnTo>
                      <a:pt x="83" y="186"/>
                    </a:lnTo>
                    <a:lnTo>
                      <a:pt x="81" y="163"/>
                    </a:lnTo>
                    <a:lnTo>
                      <a:pt x="73" y="144"/>
                    </a:lnTo>
                    <a:lnTo>
                      <a:pt x="58" y="115"/>
                    </a:lnTo>
                    <a:lnTo>
                      <a:pt x="39" y="81"/>
                    </a:lnTo>
                    <a:lnTo>
                      <a:pt x="39" y="42"/>
                    </a:lnTo>
                    <a:lnTo>
                      <a:pt x="39" y="0"/>
                    </a:lnTo>
                    <a:lnTo>
                      <a:pt x="16" y="2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A84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7" name="Freeform 20">
                <a:extLst>
                  <a:ext uri="{FF2B5EF4-FFF2-40B4-BE49-F238E27FC236}">
                    <a16:creationId xmlns:a16="http://schemas.microsoft.com/office/drawing/2014/main" id="{96BF9C5D-B53E-45C7-A9E9-420FF29ACA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0" y="444"/>
                <a:ext cx="31" cy="36"/>
              </a:xfrm>
              <a:custGeom>
                <a:avLst/>
                <a:gdLst>
                  <a:gd name="T0" fmla="*/ 25 w 31"/>
                  <a:gd name="T1" fmla="*/ 0 h 36"/>
                  <a:gd name="T2" fmla="*/ 0 w 31"/>
                  <a:gd name="T3" fmla="*/ 11 h 36"/>
                  <a:gd name="T4" fmla="*/ 0 w 31"/>
                  <a:gd name="T5" fmla="*/ 32 h 36"/>
                  <a:gd name="T6" fmla="*/ 31 w 31"/>
                  <a:gd name="T7" fmla="*/ 36 h 36"/>
                  <a:gd name="T8" fmla="*/ 25 w 3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6">
                    <a:moveTo>
                      <a:pt x="25" y="0"/>
                    </a:moveTo>
                    <a:lnTo>
                      <a:pt x="0" y="11"/>
                    </a:lnTo>
                    <a:lnTo>
                      <a:pt x="0" y="32"/>
                    </a:lnTo>
                    <a:lnTo>
                      <a:pt x="31" y="36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A84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BFCA302E-689C-4538-A371-75D42DD473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4" y="499"/>
                <a:ext cx="75" cy="46"/>
              </a:xfrm>
              <a:custGeom>
                <a:avLst/>
                <a:gdLst>
                  <a:gd name="T0" fmla="*/ 15 w 75"/>
                  <a:gd name="T1" fmla="*/ 14 h 46"/>
                  <a:gd name="T2" fmla="*/ 38 w 75"/>
                  <a:gd name="T3" fmla="*/ 0 h 46"/>
                  <a:gd name="T4" fmla="*/ 54 w 75"/>
                  <a:gd name="T5" fmla="*/ 6 h 46"/>
                  <a:gd name="T6" fmla="*/ 75 w 75"/>
                  <a:gd name="T7" fmla="*/ 10 h 46"/>
                  <a:gd name="T8" fmla="*/ 75 w 75"/>
                  <a:gd name="T9" fmla="*/ 42 h 46"/>
                  <a:gd name="T10" fmla="*/ 44 w 75"/>
                  <a:gd name="T11" fmla="*/ 46 h 46"/>
                  <a:gd name="T12" fmla="*/ 21 w 75"/>
                  <a:gd name="T13" fmla="*/ 44 h 46"/>
                  <a:gd name="T14" fmla="*/ 0 w 75"/>
                  <a:gd name="T15" fmla="*/ 35 h 46"/>
                  <a:gd name="T16" fmla="*/ 4 w 75"/>
                  <a:gd name="T17" fmla="*/ 25 h 46"/>
                  <a:gd name="T18" fmla="*/ 15 w 75"/>
                  <a:gd name="T19" fmla="*/ 1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46">
                    <a:moveTo>
                      <a:pt x="15" y="14"/>
                    </a:moveTo>
                    <a:lnTo>
                      <a:pt x="38" y="0"/>
                    </a:lnTo>
                    <a:lnTo>
                      <a:pt x="54" y="6"/>
                    </a:lnTo>
                    <a:lnTo>
                      <a:pt x="75" y="10"/>
                    </a:lnTo>
                    <a:lnTo>
                      <a:pt x="75" y="42"/>
                    </a:lnTo>
                    <a:lnTo>
                      <a:pt x="44" y="46"/>
                    </a:lnTo>
                    <a:lnTo>
                      <a:pt x="21" y="44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15" y="14"/>
                    </a:lnTo>
                    <a:close/>
                  </a:path>
                </a:pathLst>
              </a:custGeom>
              <a:solidFill>
                <a:srgbClr val="A84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69" name="Freeform 18">
                <a:extLst>
                  <a:ext uri="{FF2B5EF4-FFF2-40B4-BE49-F238E27FC236}">
                    <a16:creationId xmlns:a16="http://schemas.microsoft.com/office/drawing/2014/main" id="{A37EFD62-4DBC-4BE8-A2E7-3EAAFD12A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" y="570"/>
                <a:ext cx="110" cy="85"/>
              </a:xfrm>
              <a:custGeom>
                <a:avLst/>
                <a:gdLst>
                  <a:gd name="T0" fmla="*/ 48 w 110"/>
                  <a:gd name="T1" fmla="*/ 21 h 85"/>
                  <a:gd name="T2" fmla="*/ 73 w 110"/>
                  <a:gd name="T3" fmla="*/ 14 h 85"/>
                  <a:gd name="T4" fmla="*/ 100 w 110"/>
                  <a:gd name="T5" fmla="*/ 31 h 85"/>
                  <a:gd name="T6" fmla="*/ 104 w 110"/>
                  <a:gd name="T7" fmla="*/ 62 h 85"/>
                  <a:gd name="T8" fmla="*/ 110 w 110"/>
                  <a:gd name="T9" fmla="*/ 83 h 85"/>
                  <a:gd name="T10" fmla="*/ 87 w 110"/>
                  <a:gd name="T11" fmla="*/ 85 h 85"/>
                  <a:gd name="T12" fmla="*/ 40 w 110"/>
                  <a:gd name="T13" fmla="*/ 81 h 85"/>
                  <a:gd name="T14" fmla="*/ 0 w 110"/>
                  <a:gd name="T15" fmla="*/ 60 h 85"/>
                  <a:gd name="T16" fmla="*/ 21 w 110"/>
                  <a:gd name="T17" fmla="*/ 0 h 85"/>
                  <a:gd name="T18" fmla="*/ 46 w 110"/>
                  <a:gd name="T19" fmla="*/ 6 h 85"/>
                  <a:gd name="T20" fmla="*/ 48 w 110"/>
                  <a:gd name="T21" fmla="*/ 2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0" h="85">
                    <a:moveTo>
                      <a:pt x="48" y="21"/>
                    </a:moveTo>
                    <a:lnTo>
                      <a:pt x="73" y="14"/>
                    </a:lnTo>
                    <a:lnTo>
                      <a:pt x="100" y="31"/>
                    </a:lnTo>
                    <a:lnTo>
                      <a:pt x="104" y="62"/>
                    </a:lnTo>
                    <a:lnTo>
                      <a:pt x="110" y="83"/>
                    </a:lnTo>
                    <a:lnTo>
                      <a:pt x="87" y="85"/>
                    </a:lnTo>
                    <a:lnTo>
                      <a:pt x="40" y="81"/>
                    </a:lnTo>
                    <a:lnTo>
                      <a:pt x="0" y="60"/>
                    </a:lnTo>
                    <a:lnTo>
                      <a:pt x="21" y="0"/>
                    </a:lnTo>
                    <a:lnTo>
                      <a:pt x="46" y="6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A84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70" name="Freeform 17">
                <a:extLst>
                  <a:ext uri="{FF2B5EF4-FFF2-40B4-BE49-F238E27FC236}">
                    <a16:creationId xmlns:a16="http://schemas.microsoft.com/office/drawing/2014/main" id="{B086597D-F95E-48BA-99A7-A08FD718C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" y="599"/>
                <a:ext cx="58" cy="250"/>
              </a:xfrm>
              <a:custGeom>
                <a:avLst/>
                <a:gdLst>
                  <a:gd name="T0" fmla="*/ 4 w 58"/>
                  <a:gd name="T1" fmla="*/ 23 h 250"/>
                  <a:gd name="T2" fmla="*/ 4 w 58"/>
                  <a:gd name="T3" fmla="*/ 113 h 250"/>
                  <a:gd name="T4" fmla="*/ 4 w 58"/>
                  <a:gd name="T5" fmla="*/ 161 h 250"/>
                  <a:gd name="T6" fmla="*/ 14 w 58"/>
                  <a:gd name="T7" fmla="*/ 217 h 250"/>
                  <a:gd name="T8" fmla="*/ 42 w 58"/>
                  <a:gd name="T9" fmla="*/ 250 h 250"/>
                  <a:gd name="T10" fmla="*/ 54 w 58"/>
                  <a:gd name="T11" fmla="*/ 227 h 250"/>
                  <a:gd name="T12" fmla="*/ 54 w 58"/>
                  <a:gd name="T13" fmla="*/ 184 h 250"/>
                  <a:gd name="T14" fmla="*/ 58 w 58"/>
                  <a:gd name="T15" fmla="*/ 113 h 250"/>
                  <a:gd name="T16" fmla="*/ 48 w 58"/>
                  <a:gd name="T17" fmla="*/ 71 h 250"/>
                  <a:gd name="T18" fmla="*/ 25 w 58"/>
                  <a:gd name="T19" fmla="*/ 92 h 250"/>
                  <a:gd name="T20" fmla="*/ 25 w 58"/>
                  <a:gd name="T21" fmla="*/ 44 h 250"/>
                  <a:gd name="T22" fmla="*/ 0 w 58"/>
                  <a:gd name="T23" fmla="*/ 0 h 250"/>
                  <a:gd name="T24" fmla="*/ 4 w 58"/>
                  <a:gd name="T25" fmla="*/ 23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" h="250">
                    <a:moveTo>
                      <a:pt x="4" y="23"/>
                    </a:moveTo>
                    <a:lnTo>
                      <a:pt x="4" y="113"/>
                    </a:lnTo>
                    <a:lnTo>
                      <a:pt x="4" y="161"/>
                    </a:lnTo>
                    <a:lnTo>
                      <a:pt x="14" y="217"/>
                    </a:lnTo>
                    <a:lnTo>
                      <a:pt x="42" y="250"/>
                    </a:lnTo>
                    <a:lnTo>
                      <a:pt x="54" y="227"/>
                    </a:lnTo>
                    <a:lnTo>
                      <a:pt x="54" y="184"/>
                    </a:lnTo>
                    <a:lnTo>
                      <a:pt x="58" y="113"/>
                    </a:lnTo>
                    <a:lnTo>
                      <a:pt x="48" y="71"/>
                    </a:lnTo>
                    <a:lnTo>
                      <a:pt x="25" y="92"/>
                    </a:lnTo>
                    <a:lnTo>
                      <a:pt x="25" y="44"/>
                    </a:lnTo>
                    <a:lnTo>
                      <a:pt x="0" y="0"/>
                    </a:lnTo>
                    <a:lnTo>
                      <a:pt x="4" y="23"/>
                    </a:lnTo>
                    <a:close/>
                  </a:path>
                </a:pathLst>
              </a:custGeom>
              <a:solidFill>
                <a:srgbClr val="A84C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</p:grpSp>
        <p:sp>
          <p:nvSpPr>
            <p:cNvPr id="16" name="server">
              <a:extLst>
                <a:ext uri="{FF2B5EF4-FFF2-40B4-BE49-F238E27FC236}">
                  <a16:creationId xmlns:a16="http://schemas.microsoft.com/office/drawing/2014/main" id="{FBA78E4D-A3AE-4C9A-92F6-7EED0EBFD1A2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6872" y="5606"/>
              <a:ext cx="1136" cy="1364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61 w 21600"/>
                <a:gd name="T17" fmla="*/ 22454 h 21600"/>
                <a:gd name="T18" fmla="*/ 21069 w 21600"/>
                <a:gd name="T19" fmla="*/ 2828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  <a:path w="21600" h="21600" extrusionOk="0">
                  <a:moveTo>
                    <a:pt x="1662" y="1709"/>
                  </a:moveTo>
                  <a:lnTo>
                    <a:pt x="9046" y="1709"/>
                  </a:lnTo>
                  <a:lnTo>
                    <a:pt x="9046" y="2331"/>
                  </a:lnTo>
                  <a:lnTo>
                    <a:pt x="1662" y="2331"/>
                  </a:lnTo>
                  <a:lnTo>
                    <a:pt x="1662" y="1709"/>
                  </a:lnTo>
                  <a:moveTo>
                    <a:pt x="0" y="4351"/>
                  </a:moveTo>
                  <a:lnTo>
                    <a:pt x="10892" y="4351"/>
                  </a:lnTo>
                  <a:lnTo>
                    <a:pt x="10892" y="14141"/>
                  </a:lnTo>
                  <a:lnTo>
                    <a:pt x="21600" y="14141"/>
                  </a:lnTo>
                  <a:moveTo>
                    <a:pt x="11631" y="1243"/>
                  </a:moveTo>
                  <a:lnTo>
                    <a:pt x="20492" y="1243"/>
                  </a:lnTo>
                  <a:lnTo>
                    <a:pt x="20492" y="1554"/>
                  </a:lnTo>
                  <a:lnTo>
                    <a:pt x="11631" y="1554"/>
                  </a:lnTo>
                  <a:lnTo>
                    <a:pt x="11631" y="1243"/>
                  </a:lnTo>
                  <a:moveTo>
                    <a:pt x="11631" y="3263"/>
                  </a:moveTo>
                  <a:lnTo>
                    <a:pt x="20492" y="3263"/>
                  </a:lnTo>
                  <a:lnTo>
                    <a:pt x="20492" y="3574"/>
                  </a:lnTo>
                  <a:lnTo>
                    <a:pt x="11631" y="3574"/>
                  </a:lnTo>
                  <a:lnTo>
                    <a:pt x="11631" y="3263"/>
                  </a:lnTo>
                  <a:moveTo>
                    <a:pt x="11631" y="6060"/>
                  </a:moveTo>
                  <a:lnTo>
                    <a:pt x="20492" y="6060"/>
                  </a:lnTo>
                  <a:lnTo>
                    <a:pt x="20492" y="6371"/>
                  </a:lnTo>
                  <a:lnTo>
                    <a:pt x="11631" y="6371"/>
                  </a:lnTo>
                  <a:lnTo>
                    <a:pt x="11631" y="6060"/>
                  </a:lnTo>
                  <a:moveTo>
                    <a:pt x="11631" y="8081"/>
                  </a:moveTo>
                  <a:lnTo>
                    <a:pt x="20308" y="8081"/>
                  </a:lnTo>
                  <a:lnTo>
                    <a:pt x="20308" y="8391"/>
                  </a:lnTo>
                  <a:lnTo>
                    <a:pt x="11631" y="8391"/>
                  </a:lnTo>
                  <a:lnTo>
                    <a:pt x="11631" y="8081"/>
                  </a:lnTo>
                  <a:moveTo>
                    <a:pt x="11631" y="4196"/>
                  </a:moveTo>
                  <a:lnTo>
                    <a:pt x="12369" y="4196"/>
                  </a:lnTo>
                  <a:lnTo>
                    <a:pt x="12369" y="4817"/>
                  </a:lnTo>
                  <a:lnTo>
                    <a:pt x="11631" y="4817"/>
                  </a:lnTo>
                  <a:lnTo>
                    <a:pt x="11631" y="4196"/>
                  </a:lnTo>
                  <a:moveTo>
                    <a:pt x="14400" y="4196"/>
                  </a:moveTo>
                  <a:lnTo>
                    <a:pt x="15138" y="4196"/>
                  </a:lnTo>
                  <a:lnTo>
                    <a:pt x="15138" y="4817"/>
                  </a:lnTo>
                  <a:lnTo>
                    <a:pt x="14400" y="4817"/>
                  </a:lnTo>
                  <a:lnTo>
                    <a:pt x="14400" y="4196"/>
                  </a:lnTo>
                  <a:moveTo>
                    <a:pt x="16985" y="4196"/>
                  </a:moveTo>
                  <a:lnTo>
                    <a:pt x="17723" y="4196"/>
                  </a:lnTo>
                  <a:lnTo>
                    <a:pt x="17723" y="4817"/>
                  </a:lnTo>
                  <a:lnTo>
                    <a:pt x="16985" y="4817"/>
                  </a:lnTo>
                  <a:lnTo>
                    <a:pt x="16985" y="4196"/>
                  </a:lnTo>
                  <a:moveTo>
                    <a:pt x="19754" y="4196"/>
                  </a:moveTo>
                  <a:lnTo>
                    <a:pt x="20492" y="4196"/>
                  </a:lnTo>
                  <a:lnTo>
                    <a:pt x="20492" y="4817"/>
                  </a:lnTo>
                  <a:lnTo>
                    <a:pt x="19754" y="4817"/>
                  </a:lnTo>
                  <a:lnTo>
                    <a:pt x="19754" y="4196"/>
                  </a:lnTo>
                  <a:moveTo>
                    <a:pt x="11631" y="9635"/>
                  </a:moveTo>
                  <a:lnTo>
                    <a:pt x="12369" y="9635"/>
                  </a:lnTo>
                  <a:lnTo>
                    <a:pt x="12369" y="10256"/>
                  </a:lnTo>
                  <a:lnTo>
                    <a:pt x="11631" y="10256"/>
                  </a:lnTo>
                  <a:lnTo>
                    <a:pt x="11631" y="9635"/>
                  </a:lnTo>
                  <a:moveTo>
                    <a:pt x="14400" y="9635"/>
                  </a:moveTo>
                  <a:lnTo>
                    <a:pt x="15138" y="9635"/>
                  </a:lnTo>
                  <a:lnTo>
                    <a:pt x="15138" y="10256"/>
                  </a:lnTo>
                  <a:lnTo>
                    <a:pt x="14400" y="10256"/>
                  </a:lnTo>
                  <a:lnTo>
                    <a:pt x="14400" y="9635"/>
                  </a:lnTo>
                  <a:moveTo>
                    <a:pt x="16985" y="9635"/>
                  </a:moveTo>
                  <a:lnTo>
                    <a:pt x="17723" y="9635"/>
                  </a:lnTo>
                  <a:lnTo>
                    <a:pt x="17723" y="10256"/>
                  </a:lnTo>
                  <a:lnTo>
                    <a:pt x="16985" y="10256"/>
                  </a:lnTo>
                  <a:lnTo>
                    <a:pt x="16985" y="9635"/>
                  </a:lnTo>
                  <a:moveTo>
                    <a:pt x="19754" y="9635"/>
                  </a:moveTo>
                  <a:lnTo>
                    <a:pt x="20492" y="9635"/>
                  </a:lnTo>
                  <a:lnTo>
                    <a:pt x="20492" y="10256"/>
                  </a:lnTo>
                  <a:lnTo>
                    <a:pt x="19754" y="10256"/>
                  </a:lnTo>
                  <a:lnTo>
                    <a:pt x="19754" y="9635"/>
                  </a:lnTo>
                  <a:moveTo>
                    <a:pt x="10892" y="14141"/>
                  </a:moveTo>
                  <a:lnTo>
                    <a:pt x="10892" y="15384"/>
                  </a:lnTo>
                  <a:lnTo>
                    <a:pt x="10892" y="20046"/>
                  </a:lnTo>
                  <a:lnTo>
                    <a:pt x="10892" y="21600"/>
                  </a:lnTo>
                  <a:lnTo>
                    <a:pt x="10892" y="14141"/>
                  </a:lnTo>
                  <a:moveTo>
                    <a:pt x="10892" y="4351"/>
                  </a:moveTo>
                  <a:lnTo>
                    <a:pt x="10892" y="3574"/>
                  </a:lnTo>
                  <a:lnTo>
                    <a:pt x="10892" y="932"/>
                  </a:lnTo>
                  <a:lnTo>
                    <a:pt x="10892" y="0"/>
                  </a:lnTo>
                  <a:lnTo>
                    <a:pt x="10892" y="4351"/>
                  </a:lnTo>
                </a:path>
              </a:pathLst>
            </a:custGeom>
            <a:solidFill>
              <a:srgbClr val="FF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grpSp>
          <p:nvGrpSpPr>
            <p:cNvPr id="17" name="Group 12">
              <a:extLst>
                <a:ext uri="{FF2B5EF4-FFF2-40B4-BE49-F238E27FC236}">
                  <a16:creationId xmlns:a16="http://schemas.microsoft.com/office/drawing/2014/main" id="{7EE7AE0B-C7F0-4991-ADC8-D54E169B92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43" y="3609"/>
              <a:ext cx="1221" cy="502"/>
              <a:chOff x="6107" y="3528"/>
              <a:chExt cx="1221" cy="502"/>
            </a:xfrm>
          </p:grpSpPr>
          <p:sp>
            <p:nvSpPr>
              <p:cNvPr id="28" name="Rectangle 14">
                <a:extLst>
                  <a:ext uri="{FF2B5EF4-FFF2-40B4-BE49-F238E27FC236}">
                    <a16:creationId xmlns:a16="http://schemas.microsoft.com/office/drawing/2014/main" id="{53070C7F-88E7-4C96-891D-19B427081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7" y="3836"/>
                <a:ext cx="1221" cy="19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29" name="Text Box 13">
                <a:extLst>
                  <a:ext uri="{FF2B5EF4-FFF2-40B4-BE49-F238E27FC236}">
                    <a16:creationId xmlns:a16="http://schemas.microsoft.com/office/drawing/2014/main" id="{0E8A39EF-9FB4-4A25-8B89-B5EDA16B05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1" y="3528"/>
                <a:ext cx="1052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luminárias</a:t>
                </a:r>
                <a:endParaRPr kumimoji="0" lang="pt-BR" altLang="pt-BR" sz="6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F543FE2A-14FD-4992-8934-43AC0579AC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77" y="5182"/>
              <a:ext cx="1384" cy="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equipamentos</a:t>
              </a:r>
              <a:endParaRPr kumimoji="0" lang="pt-BR" altLang="pt-BR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Text Box 10">
              <a:extLst>
                <a:ext uri="{FF2B5EF4-FFF2-40B4-BE49-F238E27FC236}">
                  <a16:creationId xmlns:a16="http://schemas.microsoft.com/office/drawing/2014/main" id="{8CA131BA-95FD-4CB5-858C-129AF9DADD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0" y="4589"/>
              <a:ext cx="1052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pessoas</a:t>
              </a:r>
              <a:endParaRPr kumimoji="0" lang="pt-BR" altLang="pt-BR" sz="6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9">
              <a:extLst>
                <a:ext uri="{FF2B5EF4-FFF2-40B4-BE49-F238E27FC236}">
                  <a16:creationId xmlns:a16="http://schemas.microsoft.com/office/drawing/2014/main" id="{87BDE2CB-4671-4972-B929-E921C1637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" y="4111"/>
              <a:ext cx="5551" cy="297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sp>
          <p:nvSpPr>
            <p:cNvPr id="21" name="Rectangle 8">
              <a:extLst>
                <a:ext uri="{FF2B5EF4-FFF2-40B4-BE49-F238E27FC236}">
                  <a16:creationId xmlns:a16="http://schemas.microsoft.com/office/drawing/2014/main" id="{7BDE2D74-96C9-408F-9D0E-1D5EC01383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7" y="4967"/>
              <a:ext cx="139" cy="109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sp>
          <p:nvSpPr>
            <p:cNvPr id="22" name="AutoShape 7">
              <a:extLst>
                <a:ext uri="{FF2B5EF4-FFF2-40B4-BE49-F238E27FC236}">
                  <a16:creationId xmlns:a16="http://schemas.microsoft.com/office/drawing/2014/main" id="{776B48A7-3EFB-4252-86AD-2768147374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7" y="4968"/>
              <a:ext cx="1" cy="109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grpSp>
          <p:nvGrpSpPr>
            <p:cNvPr id="23" name="Group 4">
              <a:extLst>
                <a:ext uri="{FF2B5EF4-FFF2-40B4-BE49-F238E27FC236}">
                  <a16:creationId xmlns:a16="http://schemas.microsoft.com/office/drawing/2014/main" id="{BE0465FD-4A28-4A8D-BAFD-AD45F7FAD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11" y="3609"/>
              <a:ext cx="1221" cy="502"/>
              <a:chOff x="6107" y="3528"/>
              <a:chExt cx="1221" cy="502"/>
            </a:xfrm>
          </p:grpSpPr>
          <p:sp>
            <p:nvSpPr>
              <p:cNvPr id="26" name="Rectangle 6">
                <a:extLst>
                  <a:ext uri="{FF2B5EF4-FFF2-40B4-BE49-F238E27FC236}">
                    <a16:creationId xmlns:a16="http://schemas.microsoft.com/office/drawing/2014/main" id="{D4FAB6EA-B3B4-40E8-AA9E-6A95B9ED1C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07" y="3836"/>
                <a:ext cx="1221" cy="19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6600"/>
              </a:p>
            </p:txBody>
          </p:sp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D0CEBE80-FAEE-4F76-B1AA-9210A9A1C9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81" y="3528"/>
                <a:ext cx="1052" cy="3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Narrow" panose="020B060602020203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luminárias</a:t>
                </a:r>
                <a:endParaRPr kumimoji="0" lang="pt-BR" altLang="pt-BR" sz="6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24" name="Rectangle 3">
              <a:extLst>
                <a:ext uri="{FF2B5EF4-FFF2-40B4-BE49-F238E27FC236}">
                  <a16:creationId xmlns:a16="http://schemas.microsoft.com/office/drawing/2014/main" id="{B2FFD38F-8DDB-4B3B-A9EE-7F67BDC5B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7" y="4110"/>
              <a:ext cx="119" cy="297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660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4C81D284-FE5C-46FE-8875-C2379FD490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27" y="4797"/>
              <a:ext cx="360" cy="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270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altLang="pt-BR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 Narrow" panose="020B060602020203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divisórias</a:t>
              </a:r>
              <a:endParaRPr kumimoji="0" lang="pt-BR" altLang="pt-BR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71" name="Rectangle 71">
            <a:extLst>
              <a:ext uri="{FF2B5EF4-FFF2-40B4-BE49-F238E27FC236}">
                <a16:creationId xmlns:a16="http://schemas.microsoft.com/office/drawing/2014/main" id="{30784FD7-5A10-43C4-BC7E-8329BBA2C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0622" y="5904193"/>
            <a:ext cx="58507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Componentes da Carga Térmica</a:t>
            </a: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2" name="Espaço Reservado para Número de Slide 4">
            <a:extLst>
              <a:ext uri="{FF2B5EF4-FFF2-40B4-BE49-F238E27FC236}">
                <a16:creationId xmlns:a16="http://schemas.microsoft.com/office/drawing/2014/main" id="{C67B9592-442B-470C-9280-71335247F55B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593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FE99B988-0945-4CF6-9B95-2B2F5A8A95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0" y="1269456"/>
            <a:ext cx="10608673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somatório dos fluxos</a:t>
            </a:r>
            <a:r>
              <a:rPr kumimoji="0" lang="pt-BR" altLang="pt-BR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 calor 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irá definir a carga térmica sensível interna do sistema, ou seja, aquela que incide diretamente sobre o sistema, o que </a:t>
            </a: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 representa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pela equação: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HSI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= 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INSOLAÇÃO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+ 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TRANSMISSÃO 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+ 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LUMINÁRIAS 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+ 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OCUPAÇÃO 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+ 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EQUIPAMENTOS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+ ...</a:t>
            </a: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onde: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HSI: carga térmica sensível interna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h </a:t>
            </a:r>
            <a:r>
              <a:rPr kumimoji="0" lang="pt-BR" altLang="pt-BR" sz="32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NNNN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: fluxos de calor</a:t>
            </a:r>
            <a:endParaRPr kumimoji="0" lang="pt-BR" altLang="pt-BR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4">
            <a:extLst>
              <a:ext uri="{FF2B5EF4-FFF2-40B4-BE49-F238E27FC236}">
                <a16:creationId xmlns:a16="http://schemas.microsoft.com/office/drawing/2014/main" id="{35545D13-AEB3-415A-B4FB-8BB0CD8E6AC5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59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02ACB82-73FA-4751-A06B-1E04CC4FE90D}"/>
              </a:ext>
            </a:extLst>
          </p:cNvPr>
          <p:cNvSpPr txBox="1">
            <a:spLocks noChangeArrowheads="1"/>
          </p:cNvSpPr>
          <p:nvPr/>
        </p:nvSpPr>
        <p:spPr>
          <a:xfrm>
            <a:off x="1920230" y="76088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8EA8893-C534-4B3E-A564-EB91F1F0D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53" y="725211"/>
            <a:ext cx="1453262" cy="1462972"/>
          </a:xfrm>
          <a:prstGeom prst="rect">
            <a:avLst/>
          </a:prstGeom>
        </p:spPr>
      </p:pic>
      <p:sp>
        <p:nvSpPr>
          <p:cNvPr id="9" name="Rectangle 10">
            <a:extLst>
              <a:ext uri="{FF2B5EF4-FFF2-40B4-BE49-F238E27FC236}">
                <a16:creationId xmlns:a16="http://schemas.microsoft.com/office/drawing/2014/main" id="{4EABF550-FDAE-43E1-9680-36573AF81D25}"/>
              </a:ext>
            </a:extLst>
          </p:cNvPr>
          <p:cNvSpPr txBox="1">
            <a:spLocks noChangeArrowheads="1"/>
          </p:cNvSpPr>
          <p:nvPr/>
        </p:nvSpPr>
        <p:spPr>
          <a:xfrm>
            <a:off x="1583272" y="14113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9297E3-9E8F-40C5-BD1A-015196AB9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2666" y="6070964"/>
            <a:ext cx="136491" cy="140428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DC09E022-930C-4D5F-B7C3-EA66A09D930E}"/>
              </a:ext>
            </a:extLst>
          </p:cNvPr>
          <p:cNvSpPr txBox="1">
            <a:spLocks noChangeArrowheads="1"/>
          </p:cNvSpPr>
          <p:nvPr/>
        </p:nvSpPr>
        <p:spPr>
          <a:xfrm>
            <a:off x="575344" y="2188183"/>
            <a:ext cx="1921079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Sol</a:t>
            </a:r>
          </a:p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Ø </a:t>
            </a:r>
            <a:r>
              <a:rPr lang="pt-BR" kern="0" dirty="0">
                <a:latin typeface="+mj-lt"/>
                <a:ea typeface="+mj-ea"/>
                <a:cs typeface="+mj-cs"/>
              </a:rPr>
              <a:t>1,39*10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6</a:t>
            </a:r>
            <a:r>
              <a:rPr lang="pt-BR" sz="2000" kern="0" dirty="0">
                <a:latin typeface="+mj-lt"/>
                <a:ea typeface="+mj-ea"/>
                <a:cs typeface="+mj-cs"/>
              </a:rPr>
              <a:t> km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EAD7FD23-B451-484A-BD3D-3AFFD61ED585}"/>
              </a:ext>
            </a:extLst>
          </p:cNvPr>
          <p:cNvSpPr txBox="1">
            <a:spLocks noChangeArrowheads="1"/>
          </p:cNvSpPr>
          <p:nvPr/>
        </p:nvSpPr>
        <p:spPr>
          <a:xfrm>
            <a:off x="9769151" y="4781899"/>
            <a:ext cx="1996407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Terra</a:t>
            </a:r>
          </a:p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Ø </a:t>
            </a:r>
            <a:r>
              <a:rPr lang="pt-BR" kern="0" dirty="0">
                <a:latin typeface="+mj-lt"/>
                <a:ea typeface="+mj-ea"/>
                <a:cs typeface="+mj-cs"/>
              </a:rPr>
              <a:t>0,0127*10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6</a:t>
            </a:r>
            <a:r>
              <a:rPr lang="pt-BR" sz="2000" kern="0" dirty="0">
                <a:latin typeface="+mj-lt"/>
                <a:ea typeface="+mj-ea"/>
                <a:cs typeface="+mj-cs"/>
              </a:rPr>
              <a:t> km</a:t>
            </a:r>
          </a:p>
        </p:txBody>
      </p:sp>
      <p:cxnSp>
        <p:nvCxnSpPr>
          <p:cNvPr id="15" name="Conector: Curvo 14">
            <a:extLst>
              <a:ext uri="{FF2B5EF4-FFF2-40B4-BE49-F238E27FC236}">
                <a16:creationId xmlns:a16="http://schemas.microsoft.com/office/drawing/2014/main" id="{5AF6EBEE-C0AE-44EB-92F9-E68B22A3BA87}"/>
              </a:ext>
            </a:extLst>
          </p:cNvPr>
          <p:cNvCxnSpPr>
            <a:cxnSpLocks/>
            <a:stCxn id="13" idx="2"/>
            <a:endCxn id="3" idx="0"/>
          </p:cNvCxnSpPr>
          <p:nvPr/>
        </p:nvCxnSpPr>
        <p:spPr>
          <a:xfrm rot="16200000" flipH="1">
            <a:off x="10664839" y="5534890"/>
            <a:ext cx="638589" cy="43355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AE36420A-DA29-4C08-A42E-F925924F41AE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1651518" y="1586204"/>
            <a:ext cx="9481148" cy="4554974"/>
          </a:xfrm>
          <a:prstGeom prst="straightConnector1">
            <a:avLst/>
          </a:prstGeom>
          <a:ln w="22225">
            <a:solidFill>
              <a:srgbClr val="FFFF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10">
            <a:extLst>
              <a:ext uri="{FF2B5EF4-FFF2-40B4-BE49-F238E27FC236}">
                <a16:creationId xmlns:a16="http://schemas.microsoft.com/office/drawing/2014/main" id="{DF2EBB33-DCFE-42AC-97F0-92DF63E320C8}"/>
              </a:ext>
            </a:extLst>
          </p:cNvPr>
          <p:cNvSpPr txBox="1">
            <a:spLocks noChangeArrowheads="1"/>
          </p:cNvSpPr>
          <p:nvPr/>
        </p:nvSpPr>
        <p:spPr>
          <a:xfrm rot="1559331">
            <a:off x="4770999" y="3516126"/>
            <a:ext cx="3242185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Raios Solares</a:t>
            </a:r>
          </a:p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Percurso: </a:t>
            </a:r>
            <a:r>
              <a:rPr lang="pt-BR" kern="0" dirty="0">
                <a:latin typeface="+mj-lt"/>
                <a:ea typeface="+mj-ea"/>
                <a:cs typeface="+mj-cs"/>
              </a:rPr>
              <a:t>144*10</a:t>
            </a:r>
            <a:r>
              <a:rPr lang="pt-BR" kern="0" baseline="30000" dirty="0">
                <a:latin typeface="+mj-lt"/>
                <a:ea typeface="+mj-ea"/>
                <a:cs typeface="+mj-cs"/>
              </a:rPr>
              <a:t>6</a:t>
            </a:r>
            <a:r>
              <a:rPr lang="pt-BR" sz="2000" kern="0" dirty="0">
                <a:latin typeface="+mj-lt"/>
                <a:ea typeface="+mj-ea"/>
                <a:cs typeface="+mj-cs"/>
              </a:rPr>
              <a:t> km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4FB179C6-B7FE-49CD-BF91-F0C8BAA60544}"/>
              </a:ext>
            </a:extLst>
          </p:cNvPr>
          <p:cNvSpPr txBox="1">
            <a:spLocks noChangeArrowheads="1"/>
          </p:cNvSpPr>
          <p:nvPr/>
        </p:nvSpPr>
        <p:spPr>
          <a:xfrm>
            <a:off x="800637" y="2908652"/>
            <a:ext cx="1565270" cy="4243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1104900">
              <a:defRPr sz="2000" kern="0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Ø 1194mm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A8937E0-F249-4BE8-B3E4-70020771D484}"/>
              </a:ext>
            </a:extLst>
          </p:cNvPr>
          <p:cNvSpPr txBox="1">
            <a:spLocks noChangeArrowheads="1"/>
          </p:cNvSpPr>
          <p:nvPr/>
        </p:nvSpPr>
        <p:spPr>
          <a:xfrm>
            <a:off x="10167257" y="4414855"/>
            <a:ext cx="1101900" cy="3670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1104900">
              <a:defRPr sz="2000" kern="0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Ø 10mm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D5DA8267-15F8-4F46-9BFB-03DF68CC7870}"/>
              </a:ext>
            </a:extLst>
          </p:cNvPr>
          <p:cNvSpPr txBox="1">
            <a:spLocks noChangeArrowheads="1"/>
          </p:cNvSpPr>
          <p:nvPr/>
        </p:nvSpPr>
        <p:spPr>
          <a:xfrm rot="1559331">
            <a:off x="4466141" y="4102135"/>
            <a:ext cx="3242185" cy="73620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 defTabSz="1104900">
              <a:defRPr sz="2000" kern="0"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Percurso: 113385 mm (~113m)</a:t>
            </a:r>
          </a:p>
        </p:txBody>
      </p:sp>
      <p:sp>
        <p:nvSpPr>
          <p:cNvPr id="17" name="Espaço Reservado para Número de Slide 4">
            <a:extLst>
              <a:ext uri="{FF2B5EF4-FFF2-40B4-BE49-F238E27FC236}">
                <a16:creationId xmlns:a16="http://schemas.microsoft.com/office/drawing/2014/main" id="{DEB61254-050D-4D0C-9A2A-2C243C87E8DC}"/>
              </a:ext>
            </a:extLst>
          </p:cNvPr>
          <p:cNvSpPr txBox="1">
            <a:spLocks/>
          </p:cNvSpPr>
          <p:nvPr/>
        </p:nvSpPr>
        <p:spPr>
          <a:xfrm>
            <a:off x="1224793" y="89198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50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702ACB82-73FA-4751-A06B-1E04CC4FE90D}"/>
              </a:ext>
            </a:extLst>
          </p:cNvPr>
          <p:cNvSpPr txBox="1">
            <a:spLocks noChangeArrowheads="1"/>
          </p:cNvSpPr>
          <p:nvPr/>
        </p:nvSpPr>
        <p:spPr>
          <a:xfrm>
            <a:off x="1985513" y="7872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4EABF550-FDAE-43E1-9680-36573AF81D25}"/>
              </a:ext>
            </a:extLst>
          </p:cNvPr>
          <p:cNvSpPr txBox="1">
            <a:spLocks noChangeArrowheads="1"/>
          </p:cNvSpPr>
          <p:nvPr/>
        </p:nvSpPr>
        <p:spPr>
          <a:xfrm>
            <a:off x="1648555" y="1437732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79297E3-9E8F-40C5-BD1A-015196AB9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88263"/>
            <a:ext cx="3832659" cy="394321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36BAA1A-7DCD-4768-9239-03BA0B61F909}"/>
              </a:ext>
            </a:extLst>
          </p:cNvPr>
          <p:cNvGrpSpPr/>
          <p:nvPr/>
        </p:nvGrpSpPr>
        <p:grpSpPr>
          <a:xfrm rot="16200000">
            <a:off x="2216442" y="1230663"/>
            <a:ext cx="2891649" cy="5458410"/>
            <a:chOff x="1020819" y="2308648"/>
            <a:chExt cx="7128792" cy="2952328"/>
          </a:xfrm>
        </p:grpSpPr>
        <p:cxnSp>
          <p:nvCxnSpPr>
            <p:cNvPr id="16" name="Conector de seta reta 12">
              <a:extLst>
                <a:ext uri="{FF2B5EF4-FFF2-40B4-BE49-F238E27FC236}">
                  <a16:creationId xmlns:a16="http://schemas.microsoft.com/office/drawing/2014/main" id="{174A5028-D582-4646-A46A-0A55D4583DFE}"/>
                </a:ext>
              </a:extLst>
            </p:cNvPr>
            <p:cNvCxnSpPr/>
            <p:nvPr/>
          </p:nvCxnSpPr>
          <p:spPr bwMode="auto">
            <a:xfrm>
              <a:off x="4466338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Conector de seta reta 13">
              <a:extLst>
                <a:ext uri="{FF2B5EF4-FFF2-40B4-BE49-F238E27FC236}">
                  <a16:creationId xmlns:a16="http://schemas.microsoft.com/office/drawing/2014/main" id="{9D25E124-258E-492D-92AC-00E5D05BF603}"/>
                </a:ext>
              </a:extLst>
            </p:cNvPr>
            <p:cNvCxnSpPr/>
            <p:nvPr/>
          </p:nvCxnSpPr>
          <p:spPr bwMode="auto">
            <a:xfrm>
              <a:off x="4981259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Conector de seta reta 14">
              <a:extLst>
                <a:ext uri="{FF2B5EF4-FFF2-40B4-BE49-F238E27FC236}">
                  <a16:creationId xmlns:a16="http://schemas.microsoft.com/office/drawing/2014/main" id="{DC1852FD-4B4A-465A-9AE0-2B0BF2D85073}"/>
                </a:ext>
              </a:extLst>
            </p:cNvPr>
            <p:cNvCxnSpPr/>
            <p:nvPr/>
          </p:nvCxnSpPr>
          <p:spPr bwMode="auto">
            <a:xfrm>
              <a:off x="4717141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9" name="Conector de seta reta 17">
              <a:extLst>
                <a:ext uri="{FF2B5EF4-FFF2-40B4-BE49-F238E27FC236}">
                  <a16:creationId xmlns:a16="http://schemas.microsoft.com/office/drawing/2014/main" id="{21753C88-6589-47EA-8B95-930B282655CB}"/>
                </a:ext>
              </a:extLst>
            </p:cNvPr>
            <p:cNvCxnSpPr/>
            <p:nvPr/>
          </p:nvCxnSpPr>
          <p:spPr bwMode="auto">
            <a:xfrm>
              <a:off x="3674250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0" name="Conector de seta reta 18">
              <a:extLst>
                <a:ext uri="{FF2B5EF4-FFF2-40B4-BE49-F238E27FC236}">
                  <a16:creationId xmlns:a16="http://schemas.microsoft.com/office/drawing/2014/main" id="{0064FCE5-DFC5-49DE-8D7C-25C66853903E}"/>
                </a:ext>
              </a:extLst>
            </p:cNvPr>
            <p:cNvCxnSpPr/>
            <p:nvPr/>
          </p:nvCxnSpPr>
          <p:spPr bwMode="auto">
            <a:xfrm>
              <a:off x="4189171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1" name="Conector de seta reta 19">
              <a:extLst>
                <a:ext uri="{FF2B5EF4-FFF2-40B4-BE49-F238E27FC236}">
                  <a16:creationId xmlns:a16="http://schemas.microsoft.com/office/drawing/2014/main" id="{C209B148-E219-45B2-85DE-BE1B65054BCF}"/>
                </a:ext>
              </a:extLst>
            </p:cNvPr>
            <p:cNvCxnSpPr/>
            <p:nvPr/>
          </p:nvCxnSpPr>
          <p:spPr bwMode="auto">
            <a:xfrm>
              <a:off x="3925053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Conector de seta reta 20">
              <a:extLst>
                <a:ext uri="{FF2B5EF4-FFF2-40B4-BE49-F238E27FC236}">
                  <a16:creationId xmlns:a16="http://schemas.microsoft.com/office/drawing/2014/main" id="{87DDAEA5-5BE0-4C41-8A55-B3ECED3D29F0}"/>
                </a:ext>
              </a:extLst>
            </p:cNvPr>
            <p:cNvCxnSpPr/>
            <p:nvPr/>
          </p:nvCxnSpPr>
          <p:spPr bwMode="auto">
            <a:xfrm>
              <a:off x="2882162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Conector de seta reta 21">
              <a:extLst>
                <a:ext uri="{FF2B5EF4-FFF2-40B4-BE49-F238E27FC236}">
                  <a16:creationId xmlns:a16="http://schemas.microsoft.com/office/drawing/2014/main" id="{6A93FE9E-178E-42F9-A75D-6BDE816B6F81}"/>
                </a:ext>
              </a:extLst>
            </p:cNvPr>
            <p:cNvCxnSpPr/>
            <p:nvPr/>
          </p:nvCxnSpPr>
          <p:spPr bwMode="auto">
            <a:xfrm>
              <a:off x="3397083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6" name="Conector de seta reta 22">
              <a:extLst>
                <a:ext uri="{FF2B5EF4-FFF2-40B4-BE49-F238E27FC236}">
                  <a16:creationId xmlns:a16="http://schemas.microsoft.com/office/drawing/2014/main" id="{40459A5A-FCA3-47CC-B1FC-B86A0B6386C0}"/>
                </a:ext>
              </a:extLst>
            </p:cNvPr>
            <p:cNvCxnSpPr/>
            <p:nvPr/>
          </p:nvCxnSpPr>
          <p:spPr bwMode="auto">
            <a:xfrm>
              <a:off x="3132965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Conector de seta reta 23">
              <a:extLst>
                <a:ext uri="{FF2B5EF4-FFF2-40B4-BE49-F238E27FC236}">
                  <a16:creationId xmlns:a16="http://schemas.microsoft.com/office/drawing/2014/main" id="{656C5C6E-3BD7-4955-9363-D8C69E564FB8}"/>
                </a:ext>
              </a:extLst>
            </p:cNvPr>
            <p:cNvCxnSpPr/>
            <p:nvPr/>
          </p:nvCxnSpPr>
          <p:spPr bwMode="auto">
            <a:xfrm>
              <a:off x="6050514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Conector de seta reta 24">
              <a:extLst>
                <a:ext uri="{FF2B5EF4-FFF2-40B4-BE49-F238E27FC236}">
                  <a16:creationId xmlns:a16="http://schemas.microsoft.com/office/drawing/2014/main" id="{56F53A6C-E29C-41A8-A6A6-BA3E7389E4D5}"/>
                </a:ext>
              </a:extLst>
            </p:cNvPr>
            <p:cNvCxnSpPr/>
            <p:nvPr/>
          </p:nvCxnSpPr>
          <p:spPr bwMode="auto">
            <a:xfrm>
              <a:off x="6565435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Conector de seta reta 25">
              <a:extLst>
                <a:ext uri="{FF2B5EF4-FFF2-40B4-BE49-F238E27FC236}">
                  <a16:creationId xmlns:a16="http://schemas.microsoft.com/office/drawing/2014/main" id="{5010D13B-4935-4EEE-B885-38BBCDA3114E}"/>
                </a:ext>
              </a:extLst>
            </p:cNvPr>
            <p:cNvCxnSpPr/>
            <p:nvPr/>
          </p:nvCxnSpPr>
          <p:spPr bwMode="auto">
            <a:xfrm>
              <a:off x="6301317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0" name="Conector de seta reta 26">
              <a:extLst>
                <a:ext uri="{FF2B5EF4-FFF2-40B4-BE49-F238E27FC236}">
                  <a16:creationId xmlns:a16="http://schemas.microsoft.com/office/drawing/2014/main" id="{A455B81F-63F6-4CB4-B80D-5A58F40F5BD1}"/>
                </a:ext>
              </a:extLst>
            </p:cNvPr>
            <p:cNvCxnSpPr/>
            <p:nvPr/>
          </p:nvCxnSpPr>
          <p:spPr bwMode="auto">
            <a:xfrm>
              <a:off x="5258426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1" name="Conector de seta reta 27">
              <a:extLst>
                <a:ext uri="{FF2B5EF4-FFF2-40B4-BE49-F238E27FC236}">
                  <a16:creationId xmlns:a16="http://schemas.microsoft.com/office/drawing/2014/main" id="{918AE80D-3771-4919-888D-AAB5992CE656}"/>
                </a:ext>
              </a:extLst>
            </p:cNvPr>
            <p:cNvCxnSpPr/>
            <p:nvPr/>
          </p:nvCxnSpPr>
          <p:spPr bwMode="auto">
            <a:xfrm>
              <a:off x="5773347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Conector de seta reta 28">
              <a:extLst>
                <a:ext uri="{FF2B5EF4-FFF2-40B4-BE49-F238E27FC236}">
                  <a16:creationId xmlns:a16="http://schemas.microsoft.com/office/drawing/2014/main" id="{5E150200-2CA5-4DB8-A248-2C3A39C0D110}"/>
                </a:ext>
              </a:extLst>
            </p:cNvPr>
            <p:cNvCxnSpPr/>
            <p:nvPr/>
          </p:nvCxnSpPr>
          <p:spPr bwMode="auto">
            <a:xfrm>
              <a:off x="5509229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Conector de seta reta 29">
              <a:extLst>
                <a:ext uri="{FF2B5EF4-FFF2-40B4-BE49-F238E27FC236}">
                  <a16:creationId xmlns:a16="http://schemas.microsoft.com/office/drawing/2014/main" id="{048BFCE9-030B-44F4-8B14-2CEBACD16465}"/>
                </a:ext>
              </a:extLst>
            </p:cNvPr>
            <p:cNvCxnSpPr/>
            <p:nvPr/>
          </p:nvCxnSpPr>
          <p:spPr bwMode="auto">
            <a:xfrm>
              <a:off x="2604995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Conector de seta reta 30">
              <a:extLst>
                <a:ext uri="{FF2B5EF4-FFF2-40B4-BE49-F238E27FC236}">
                  <a16:creationId xmlns:a16="http://schemas.microsoft.com/office/drawing/2014/main" id="{E15118E9-3DE9-416D-928C-89D6044D304D}"/>
                </a:ext>
              </a:extLst>
            </p:cNvPr>
            <p:cNvCxnSpPr/>
            <p:nvPr/>
          </p:nvCxnSpPr>
          <p:spPr bwMode="auto">
            <a:xfrm>
              <a:off x="1812907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Conector de seta reta 31">
              <a:extLst>
                <a:ext uri="{FF2B5EF4-FFF2-40B4-BE49-F238E27FC236}">
                  <a16:creationId xmlns:a16="http://schemas.microsoft.com/office/drawing/2014/main" id="{9690E294-E9C1-4367-8506-773F43964E2D}"/>
                </a:ext>
              </a:extLst>
            </p:cNvPr>
            <p:cNvCxnSpPr/>
            <p:nvPr/>
          </p:nvCxnSpPr>
          <p:spPr bwMode="auto">
            <a:xfrm>
              <a:off x="2327828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Conector de seta reta 32">
              <a:extLst>
                <a:ext uri="{FF2B5EF4-FFF2-40B4-BE49-F238E27FC236}">
                  <a16:creationId xmlns:a16="http://schemas.microsoft.com/office/drawing/2014/main" id="{8506FD3C-9685-4728-AA52-050553CDF322}"/>
                </a:ext>
              </a:extLst>
            </p:cNvPr>
            <p:cNvCxnSpPr/>
            <p:nvPr/>
          </p:nvCxnSpPr>
          <p:spPr bwMode="auto">
            <a:xfrm>
              <a:off x="2063710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Conector de seta reta 33">
              <a:extLst>
                <a:ext uri="{FF2B5EF4-FFF2-40B4-BE49-F238E27FC236}">
                  <a16:creationId xmlns:a16="http://schemas.microsoft.com/office/drawing/2014/main" id="{4817F378-A22F-47A8-BB65-BCBD0D2EC2EB}"/>
                </a:ext>
              </a:extLst>
            </p:cNvPr>
            <p:cNvCxnSpPr/>
            <p:nvPr/>
          </p:nvCxnSpPr>
          <p:spPr bwMode="auto">
            <a:xfrm>
              <a:off x="1020819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9" name="Conector de seta reta 34">
              <a:extLst>
                <a:ext uri="{FF2B5EF4-FFF2-40B4-BE49-F238E27FC236}">
                  <a16:creationId xmlns:a16="http://schemas.microsoft.com/office/drawing/2014/main" id="{E7BDF71A-7596-4C2C-87C9-6956B9352E6B}"/>
                </a:ext>
              </a:extLst>
            </p:cNvPr>
            <p:cNvCxnSpPr/>
            <p:nvPr/>
          </p:nvCxnSpPr>
          <p:spPr bwMode="auto">
            <a:xfrm>
              <a:off x="1535740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0" name="Conector de seta reta 35">
              <a:extLst>
                <a:ext uri="{FF2B5EF4-FFF2-40B4-BE49-F238E27FC236}">
                  <a16:creationId xmlns:a16="http://schemas.microsoft.com/office/drawing/2014/main" id="{25461520-F7C5-4A7F-9FEC-187D91197709}"/>
                </a:ext>
              </a:extLst>
            </p:cNvPr>
            <p:cNvCxnSpPr/>
            <p:nvPr/>
          </p:nvCxnSpPr>
          <p:spPr bwMode="auto">
            <a:xfrm>
              <a:off x="1271622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1" name="Conector de seta reta 36">
              <a:extLst>
                <a:ext uri="{FF2B5EF4-FFF2-40B4-BE49-F238E27FC236}">
                  <a16:creationId xmlns:a16="http://schemas.microsoft.com/office/drawing/2014/main" id="{6F44C2FC-881A-47C5-A527-D4C3C1B09426}"/>
                </a:ext>
              </a:extLst>
            </p:cNvPr>
            <p:cNvCxnSpPr/>
            <p:nvPr/>
          </p:nvCxnSpPr>
          <p:spPr bwMode="auto">
            <a:xfrm>
              <a:off x="7634690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Conector de seta reta 37">
              <a:extLst>
                <a:ext uri="{FF2B5EF4-FFF2-40B4-BE49-F238E27FC236}">
                  <a16:creationId xmlns:a16="http://schemas.microsoft.com/office/drawing/2014/main" id="{16C4B542-1598-4AF9-97A9-FC0EE17EA448}"/>
                </a:ext>
              </a:extLst>
            </p:cNvPr>
            <p:cNvCxnSpPr/>
            <p:nvPr/>
          </p:nvCxnSpPr>
          <p:spPr bwMode="auto">
            <a:xfrm>
              <a:off x="8149611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3" name="Conector de seta reta 38">
              <a:extLst>
                <a:ext uri="{FF2B5EF4-FFF2-40B4-BE49-F238E27FC236}">
                  <a16:creationId xmlns:a16="http://schemas.microsoft.com/office/drawing/2014/main" id="{0FFE7139-3865-405C-AC24-8641864F57F2}"/>
                </a:ext>
              </a:extLst>
            </p:cNvPr>
            <p:cNvCxnSpPr/>
            <p:nvPr/>
          </p:nvCxnSpPr>
          <p:spPr bwMode="auto">
            <a:xfrm>
              <a:off x="7885493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4" name="Conector de seta reta 39">
              <a:extLst>
                <a:ext uri="{FF2B5EF4-FFF2-40B4-BE49-F238E27FC236}">
                  <a16:creationId xmlns:a16="http://schemas.microsoft.com/office/drawing/2014/main" id="{A28C5F12-4185-41D5-9D72-AD43068E8B50}"/>
                </a:ext>
              </a:extLst>
            </p:cNvPr>
            <p:cNvCxnSpPr/>
            <p:nvPr/>
          </p:nvCxnSpPr>
          <p:spPr bwMode="auto">
            <a:xfrm>
              <a:off x="6842602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5" name="Conector de seta reta 40">
              <a:extLst>
                <a:ext uri="{FF2B5EF4-FFF2-40B4-BE49-F238E27FC236}">
                  <a16:creationId xmlns:a16="http://schemas.microsoft.com/office/drawing/2014/main" id="{9725A2E3-1050-40AE-957C-4652604B9410}"/>
                </a:ext>
              </a:extLst>
            </p:cNvPr>
            <p:cNvCxnSpPr/>
            <p:nvPr/>
          </p:nvCxnSpPr>
          <p:spPr bwMode="auto">
            <a:xfrm>
              <a:off x="7357523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6" name="Conector de seta reta 41">
              <a:extLst>
                <a:ext uri="{FF2B5EF4-FFF2-40B4-BE49-F238E27FC236}">
                  <a16:creationId xmlns:a16="http://schemas.microsoft.com/office/drawing/2014/main" id="{B1D16536-204F-4D36-9E83-DF00F7C2EF89}"/>
                </a:ext>
              </a:extLst>
            </p:cNvPr>
            <p:cNvCxnSpPr/>
            <p:nvPr/>
          </p:nvCxnSpPr>
          <p:spPr bwMode="auto">
            <a:xfrm>
              <a:off x="7093405" y="2308648"/>
              <a:ext cx="0" cy="29523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33" name="Rectangle 10">
            <a:extLst>
              <a:ext uri="{FF2B5EF4-FFF2-40B4-BE49-F238E27FC236}">
                <a16:creationId xmlns:a16="http://schemas.microsoft.com/office/drawing/2014/main" id="{78B83C24-D25D-4D2C-AE4F-421BE781D748}"/>
              </a:ext>
            </a:extLst>
          </p:cNvPr>
          <p:cNvSpPr txBox="1">
            <a:spLocks noChangeArrowheads="1"/>
          </p:cNvSpPr>
          <p:nvPr/>
        </p:nvSpPr>
        <p:spPr>
          <a:xfrm>
            <a:off x="2602460" y="3376088"/>
            <a:ext cx="2119610" cy="1094604"/>
          </a:xfrm>
          <a:prstGeom prst="rect">
            <a:avLst/>
          </a:prstGeom>
          <a:noFill/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RAIOS</a:t>
            </a: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SOLARES</a:t>
            </a:r>
          </a:p>
        </p:txBody>
      </p:sp>
      <p:sp>
        <p:nvSpPr>
          <p:cNvPr id="47" name="Espaço Reservado para Número de Slide 4">
            <a:extLst>
              <a:ext uri="{FF2B5EF4-FFF2-40B4-BE49-F238E27FC236}">
                <a16:creationId xmlns:a16="http://schemas.microsoft.com/office/drawing/2014/main" id="{0FA5982B-E510-47B9-984C-26B8CA6FD7E7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964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0912A4CF-CC12-40AC-ACB1-2FFC9B400403}"/>
              </a:ext>
            </a:extLst>
          </p:cNvPr>
          <p:cNvSpPr txBox="1">
            <a:spLocks noChangeArrowheads="1"/>
          </p:cNvSpPr>
          <p:nvPr/>
        </p:nvSpPr>
        <p:spPr>
          <a:xfrm>
            <a:off x="1111827" y="1478684"/>
            <a:ext cx="9944100" cy="2136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3600" b="1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pPr algn="ctr"/>
            <a:r>
              <a:rPr lang="pt-BR" sz="2800" b="0" dirty="0"/>
              <a:t>O projetista disse que aplicou fatores de segurança para garantir que o sistema funcionaria, pois precisava comprar logo o equipamento e “não tinha domínio sobre a instalação”.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26368710-31C5-4904-AB68-3EA820F2A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431" y="3731347"/>
            <a:ext cx="10131137" cy="24868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36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sz="2800" dirty="0"/>
              <a:t>O fabricante disse que não considerou o fator de segurança, “pois não se usam” e que “faz assim desde a invenção da roda, e nunca teve problemas” (recebendo a concordância do instalador, já que o preço fora o menor).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31E0C3A7-08FE-4FEB-B5F6-75D68F2D0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694892"/>
            <a:ext cx="3657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4400" b="1" kern="0" dirty="0">
                <a:ln w="3175">
                  <a:solidFill>
                    <a:srgbClr val="FF0000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Jogo dos Erros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E4CBD6C2-555D-4A19-B772-4974BFC9896E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Introdução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6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Agrupar 1056">
            <a:extLst>
              <a:ext uri="{FF2B5EF4-FFF2-40B4-BE49-F238E27FC236}">
                <a16:creationId xmlns:a16="http://schemas.microsoft.com/office/drawing/2014/main" id="{9F236099-6B9B-4781-82F4-35E4EFC7F1E6}"/>
              </a:ext>
            </a:extLst>
          </p:cNvPr>
          <p:cNvGrpSpPr/>
          <p:nvPr/>
        </p:nvGrpSpPr>
        <p:grpSpPr>
          <a:xfrm>
            <a:off x="1518406" y="2499608"/>
            <a:ext cx="11756553" cy="7669034"/>
            <a:chOff x="2060164" y="2418439"/>
            <a:chExt cx="11756553" cy="7669034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9912D343-E4B6-4AEB-AB08-F9678AA4629A}"/>
                </a:ext>
              </a:extLst>
            </p:cNvPr>
            <p:cNvGrpSpPr/>
            <p:nvPr/>
          </p:nvGrpSpPr>
          <p:grpSpPr>
            <a:xfrm flipH="1">
              <a:off x="6147683" y="2418439"/>
              <a:ext cx="7669034" cy="7669034"/>
              <a:chOff x="-2891350" y="2258007"/>
              <a:chExt cx="7669034" cy="7669034"/>
            </a:xfrm>
          </p:grpSpPr>
          <p:sp>
            <p:nvSpPr>
              <p:cNvPr id="141" name="Círculo Parcial 140">
                <a:extLst>
                  <a:ext uri="{FF2B5EF4-FFF2-40B4-BE49-F238E27FC236}">
                    <a16:creationId xmlns:a16="http://schemas.microsoft.com/office/drawing/2014/main" id="{1D6BD618-32B6-4FE5-A529-25FE3D3C30C5}"/>
                  </a:ext>
                </a:extLst>
              </p:cNvPr>
              <p:cNvSpPr/>
              <p:nvPr/>
            </p:nvSpPr>
            <p:spPr>
              <a:xfrm rot="10800000">
                <a:off x="-2891350" y="2258007"/>
                <a:ext cx="7669034" cy="7669034"/>
              </a:xfrm>
              <a:prstGeom prst="pie">
                <a:avLst>
                  <a:gd name="adj1" fmla="val 5417281"/>
                  <a:gd name="adj2" fmla="val 10804116"/>
                </a:avLst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  <p:sp>
            <p:nvSpPr>
              <p:cNvPr id="2" name="Círculo Parcial 1">
                <a:extLst>
                  <a:ext uri="{FF2B5EF4-FFF2-40B4-BE49-F238E27FC236}">
                    <a16:creationId xmlns:a16="http://schemas.microsoft.com/office/drawing/2014/main" id="{22B3558D-DE9E-43C9-82AC-E7705C6EE603}"/>
                  </a:ext>
                </a:extLst>
              </p:cNvPr>
              <p:cNvSpPr/>
              <p:nvPr/>
            </p:nvSpPr>
            <p:spPr>
              <a:xfrm rot="10800000">
                <a:off x="-2609678" y="2547669"/>
                <a:ext cx="7107031" cy="7107031"/>
              </a:xfrm>
              <a:prstGeom prst="pie">
                <a:avLst>
                  <a:gd name="adj1" fmla="val 5417281"/>
                  <a:gd name="adj2" fmla="val 10804116"/>
                </a:avLst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43" name="Conector de seta reta 12">
              <a:extLst>
                <a:ext uri="{FF2B5EF4-FFF2-40B4-BE49-F238E27FC236}">
                  <a16:creationId xmlns:a16="http://schemas.microsoft.com/office/drawing/2014/main" id="{FAB530F6-CCCB-4D47-8611-973CF135AA8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4392182"/>
              <a:ext cx="487247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4" name="Conector de seta reta 13">
              <a:extLst>
                <a:ext uri="{FF2B5EF4-FFF2-40B4-BE49-F238E27FC236}">
                  <a16:creationId xmlns:a16="http://schemas.microsoft.com/office/drawing/2014/main" id="{1C48646C-1B46-475B-AB34-47552DB7323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4116253"/>
              <a:ext cx="506842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5" name="Conector de seta reta 14">
              <a:extLst>
                <a:ext uri="{FF2B5EF4-FFF2-40B4-BE49-F238E27FC236}">
                  <a16:creationId xmlns:a16="http://schemas.microsoft.com/office/drawing/2014/main" id="{5B798814-F773-46B5-AF81-8DE125A1DE9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4257785"/>
              <a:ext cx="495645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6" name="Conector de seta reta 17">
              <a:extLst>
                <a:ext uri="{FF2B5EF4-FFF2-40B4-BE49-F238E27FC236}">
                  <a16:creationId xmlns:a16="http://schemas.microsoft.com/office/drawing/2014/main" id="{0110AF4C-A93F-4BF1-AB4A-1AE24DFEC98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4816636"/>
              <a:ext cx="46672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7" name="Conector de seta reta 18">
              <a:extLst>
                <a:ext uri="{FF2B5EF4-FFF2-40B4-BE49-F238E27FC236}">
                  <a16:creationId xmlns:a16="http://schemas.microsoft.com/office/drawing/2014/main" id="{3719EE20-B26A-4CC9-B731-75F9FDAED94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4540707"/>
              <a:ext cx="481649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8" name="Conector de seta reta 19">
              <a:extLst>
                <a:ext uri="{FF2B5EF4-FFF2-40B4-BE49-F238E27FC236}">
                  <a16:creationId xmlns:a16="http://schemas.microsoft.com/office/drawing/2014/main" id="{0D315098-4055-48BF-AC72-96E1D70A4A2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4682239"/>
              <a:ext cx="47511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49" name="Conector de seta reta 20">
              <a:extLst>
                <a:ext uri="{FF2B5EF4-FFF2-40B4-BE49-F238E27FC236}">
                  <a16:creationId xmlns:a16="http://schemas.microsoft.com/office/drawing/2014/main" id="{2FCBFEBB-F6C7-4302-9625-49ADF9F7B76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5241089"/>
              <a:ext cx="448992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0" name="Conector de seta reta 21">
              <a:extLst>
                <a:ext uri="{FF2B5EF4-FFF2-40B4-BE49-F238E27FC236}">
                  <a16:creationId xmlns:a16="http://schemas.microsoft.com/office/drawing/2014/main" id="{7204B6FD-067C-414C-9DFD-158776CEFD8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4965160"/>
              <a:ext cx="4620552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1" name="Conector de seta reta 22">
              <a:extLst>
                <a:ext uri="{FF2B5EF4-FFF2-40B4-BE49-F238E27FC236}">
                  <a16:creationId xmlns:a16="http://schemas.microsoft.com/office/drawing/2014/main" id="{F7339AD3-2BFE-4622-8561-B0ABF28E260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8" y="5106692"/>
              <a:ext cx="455523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2" name="Conector de seta reta 23">
              <a:extLst>
                <a:ext uri="{FF2B5EF4-FFF2-40B4-BE49-F238E27FC236}">
                  <a16:creationId xmlns:a16="http://schemas.microsoft.com/office/drawing/2014/main" id="{F47F365E-729C-45A9-B59E-FA6955EEA54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3543275"/>
              <a:ext cx="55816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3" name="Conector de seta reta 24">
              <a:extLst>
                <a:ext uri="{FF2B5EF4-FFF2-40B4-BE49-F238E27FC236}">
                  <a16:creationId xmlns:a16="http://schemas.microsoft.com/office/drawing/2014/main" id="{B7717FA7-60EC-420B-AE50-98CE7438BCE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3267346"/>
              <a:ext cx="594549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4" name="Conector de seta reta 25">
              <a:extLst>
                <a:ext uri="{FF2B5EF4-FFF2-40B4-BE49-F238E27FC236}">
                  <a16:creationId xmlns:a16="http://schemas.microsoft.com/office/drawing/2014/main" id="{E4ACD8EB-FBDA-4CBB-ADA4-C7128C98645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3408878"/>
              <a:ext cx="57495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5" name="Conector de seta reta 26">
              <a:extLst>
                <a:ext uri="{FF2B5EF4-FFF2-40B4-BE49-F238E27FC236}">
                  <a16:creationId xmlns:a16="http://schemas.microsoft.com/office/drawing/2014/main" id="{5B52F2B1-D718-4AF1-A164-231EA1DC1E0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3967729"/>
              <a:ext cx="518972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6" name="Conector de seta reta 27">
              <a:extLst>
                <a:ext uri="{FF2B5EF4-FFF2-40B4-BE49-F238E27FC236}">
                  <a16:creationId xmlns:a16="http://schemas.microsoft.com/office/drawing/2014/main" id="{8D8E8271-F0B2-459A-A035-76EEEA83371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3691800"/>
              <a:ext cx="542298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7" name="Conector de seta reta 28">
              <a:extLst>
                <a:ext uri="{FF2B5EF4-FFF2-40B4-BE49-F238E27FC236}">
                  <a16:creationId xmlns:a16="http://schemas.microsoft.com/office/drawing/2014/main" id="{40F2A357-AD96-4733-97BA-589FFC2EB53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3833332"/>
              <a:ext cx="528302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8" name="Conector de seta reta 29">
              <a:extLst>
                <a:ext uri="{FF2B5EF4-FFF2-40B4-BE49-F238E27FC236}">
                  <a16:creationId xmlns:a16="http://schemas.microsoft.com/office/drawing/2014/main" id="{FAFC0161-0553-48CE-959F-5B00036413A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8" y="5389614"/>
              <a:ext cx="446193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59" name="Conector de seta reta 30">
              <a:extLst>
                <a:ext uri="{FF2B5EF4-FFF2-40B4-BE49-F238E27FC236}">
                  <a16:creationId xmlns:a16="http://schemas.microsoft.com/office/drawing/2014/main" id="{3664486D-8815-4368-8A3A-E4612244DD5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5814067"/>
              <a:ext cx="43678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0" name="Conector de seta reta 31">
              <a:extLst>
                <a:ext uri="{FF2B5EF4-FFF2-40B4-BE49-F238E27FC236}">
                  <a16:creationId xmlns:a16="http://schemas.microsoft.com/office/drawing/2014/main" id="{74D8681E-EA95-4514-8562-3AAF7FF37E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5538138"/>
              <a:ext cx="443393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1" name="Conector de seta reta 32">
              <a:extLst>
                <a:ext uri="{FF2B5EF4-FFF2-40B4-BE49-F238E27FC236}">
                  <a16:creationId xmlns:a16="http://schemas.microsoft.com/office/drawing/2014/main" id="{376D6128-FA2C-4150-9165-BD1167556B4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5679670"/>
              <a:ext cx="436784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2" name="Conector de seta reta 33">
              <a:extLst>
                <a:ext uri="{FF2B5EF4-FFF2-40B4-BE49-F238E27FC236}">
                  <a16:creationId xmlns:a16="http://schemas.microsoft.com/office/drawing/2014/main" id="{6955AE1E-08FB-4AB7-86A7-D1E3424AEAC4}"/>
                </a:ext>
              </a:extLst>
            </p:cNvPr>
            <p:cNvCxnSpPr/>
            <p:nvPr/>
          </p:nvCxnSpPr>
          <p:spPr bwMode="auto">
            <a:xfrm rot="16200000" flipV="1">
              <a:off x="4244090" y="4054595"/>
              <a:ext cx="0" cy="43678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3" name="Conector de seta reta 34">
              <a:extLst>
                <a:ext uri="{FF2B5EF4-FFF2-40B4-BE49-F238E27FC236}">
                  <a16:creationId xmlns:a16="http://schemas.microsoft.com/office/drawing/2014/main" id="{0E471163-29DA-4156-AA83-71B1410656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5962592"/>
              <a:ext cx="43678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4" name="Conector de seta reta 35">
              <a:extLst>
                <a:ext uri="{FF2B5EF4-FFF2-40B4-BE49-F238E27FC236}">
                  <a16:creationId xmlns:a16="http://schemas.microsoft.com/office/drawing/2014/main" id="{43063272-0869-4523-8398-EFA9CDB77784}"/>
                </a:ext>
              </a:extLst>
            </p:cNvPr>
            <p:cNvCxnSpPr/>
            <p:nvPr/>
          </p:nvCxnSpPr>
          <p:spPr bwMode="auto">
            <a:xfrm rot="16200000" flipV="1">
              <a:off x="4244090" y="3920198"/>
              <a:ext cx="0" cy="436785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5" name="Conector de seta reta 36">
              <a:extLst>
                <a:ext uri="{FF2B5EF4-FFF2-40B4-BE49-F238E27FC236}">
                  <a16:creationId xmlns:a16="http://schemas.microsoft.com/office/drawing/2014/main" id="{64F74D6E-2073-4ED8-B89C-9F8127B8EF0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2694368"/>
              <a:ext cx="840878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6" name="Conector de seta reta 37">
              <a:extLst>
                <a:ext uri="{FF2B5EF4-FFF2-40B4-BE49-F238E27FC236}">
                  <a16:creationId xmlns:a16="http://schemas.microsoft.com/office/drawing/2014/main" id="{7332CAE1-79A7-4FDF-B99C-E8809912A37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5" y="2418439"/>
              <a:ext cx="859539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7" name="Conector de seta reta 38">
              <a:extLst>
                <a:ext uri="{FF2B5EF4-FFF2-40B4-BE49-F238E27FC236}">
                  <a16:creationId xmlns:a16="http://schemas.microsoft.com/office/drawing/2014/main" id="{D67E912D-4F66-40B9-9437-10E2D6465DB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2559971"/>
              <a:ext cx="850208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8" name="Conector de seta reta 39">
              <a:extLst>
                <a:ext uri="{FF2B5EF4-FFF2-40B4-BE49-F238E27FC236}">
                  <a16:creationId xmlns:a16="http://schemas.microsoft.com/office/drawing/2014/main" id="{FD68AB66-6DCB-4484-A76F-F3F489885C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3118822"/>
              <a:ext cx="621608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69" name="Conector de seta reta 40">
              <a:extLst>
                <a:ext uri="{FF2B5EF4-FFF2-40B4-BE49-F238E27FC236}">
                  <a16:creationId xmlns:a16="http://schemas.microsoft.com/office/drawing/2014/main" id="{2E8F14F9-0E5B-48DB-93ED-3B98635CDCB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6" y="2842893"/>
              <a:ext cx="686923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  <p:cxnSp>
          <p:nvCxnSpPr>
            <p:cNvPr id="170" name="Conector de seta reta 41">
              <a:extLst>
                <a:ext uri="{FF2B5EF4-FFF2-40B4-BE49-F238E27FC236}">
                  <a16:creationId xmlns:a16="http://schemas.microsoft.com/office/drawing/2014/main" id="{FFC122C3-732F-49A5-B28B-0E646DAD49DF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060167" y="2984425"/>
              <a:ext cx="6496004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stealth" w="med" len="med"/>
              <a:tailEnd type="none"/>
            </a:ln>
            <a:effectLst/>
          </p:spPr>
        </p:cxnSp>
      </p:grpSp>
      <p:sp>
        <p:nvSpPr>
          <p:cNvPr id="1058" name="Rectangle 10">
            <a:extLst>
              <a:ext uri="{FF2B5EF4-FFF2-40B4-BE49-F238E27FC236}">
                <a16:creationId xmlns:a16="http://schemas.microsoft.com/office/drawing/2014/main" id="{F37F742B-B330-49D9-A226-3CB93BA142C3}"/>
              </a:ext>
            </a:extLst>
          </p:cNvPr>
          <p:cNvSpPr txBox="1">
            <a:spLocks noChangeArrowheads="1"/>
          </p:cNvSpPr>
          <p:nvPr/>
        </p:nvSpPr>
        <p:spPr>
          <a:xfrm>
            <a:off x="2703565" y="3843425"/>
            <a:ext cx="2119610" cy="1094604"/>
          </a:xfrm>
          <a:prstGeom prst="rect">
            <a:avLst/>
          </a:prstGeom>
          <a:noFill/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RAIOS</a:t>
            </a:r>
          </a:p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SOLARES</a:t>
            </a:r>
          </a:p>
        </p:txBody>
      </p:sp>
      <p:grpSp>
        <p:nvGrpSpPr>
          <p:cNvPr id="1064" name="Agrupar 1063">
            <a:extLst>
              <a:ext uri="{FF2B5EF4-FFF2-40B4-BE49-F238E27FC236}">
                <a16:creationId xmlns:a16="http://schemas.microsoft.com/office/drawing/2014/main" id="{016A9CCC-ADE7-440B-9E1E-A921BF0659F8}"/>
              </a:ext>
            </a:extLst>
          </p:cNvPr>
          <p:cNvGrpSpPr/>
          <p:nvPr/>
        </p:nvGrpSpPr>
        <p:grpSpPr>
          <a:xfrm>
            <a:off x="7697171" y="2164705"/>
            <a:ext cx="690467" cy="824674"/>
            <a:chOff x="7697171" y="2164705"/>
            <a:chExt cx="690467" cy="824674"/>
          </a:xfrm>
        </p:grpSpPr>
        <p:cxnSp>
          <p:nvCxnSpPr>
            <p:cNvPr id="1060" name="Conector reto 1059">
              <a:extLst>
                <a:ext uri="{FF2B5EF4-FFF2-40B4-BE49-F238E27FC236}">
                  <a16:creationId xmlns:a16="http://schemas.microsoft.com/office/drawing/2014/main" id="{2EC1266B-7E4B-4E98-A454-44E26ECE7660}"/>
                </a:ext>
              </a:extLst>
            </p:cNvPr>
            <p:cNvCxnSpPr/>
            <p:nvPr/>
          </p:nvCxnSpPr>
          <p:spPr>
            <a:xfrm flipV="1">
              <a:off x="7697171" y="2164705"/>
              <a:ext cx="0" cy="824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1" name="Conector reto 1060">
              <a:extLst>
                <a:ext uri="{FF2B5EF4-FFF2-40B4-BE49-F238E27FC236}">
                  <a16:creationId xmlns:a16="http://schemas.microsoft.com/office/drawing/2014/main" id="{B67571E9-76DB-4ED5-8E79-025CE750A39D}"/>
                </a:ext>
              </a:extLst>
            </p:cNvPr>
            <p:cNvCxnSpPr/>
            <p:nvPr/>
          </p:nvCxnSpPr>
          <p:spPr>
            <a:xfrm flipV="1">
              <a:off x="8387638" y="2164705"/>
              <a:ext cx="0" cy="82467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Conector reto 1062">
              <a:extLst>
                <a:ext uri="{FF2B5EF4-FFF2-40B4-BE49-F238E27FC236}">
                  <a16:creationId xmlns:a16="http://schemas.microsoft.com/office/drawing/2014/main" id="{C2ADF2F6-48CC-44B5-A940-72A65B54560B}"/>
                </a:ext>
              </a:extLst>
            </p:cNvPr>
            <p:cNvCxnSpPr/>
            <p:nvPr/>
          </p:nvCxnSpPr>
          <p:spPr>
            <a:xfrm>
              <a:off x="7697171" y="2323322"/>
              <a:ext cx="6904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5" name="Agrupar 1064">
            <a:extLst>
              <a:ext uri="{FF2B5EF4-FFF2-40B4-BE49-F238E27FC236}">
                <a16:creationId xmlns:a16="http://schemas.microsoft.com/office/drawing/2014/main" id="{3B1EA57A-F8AA-4DAD-A4A3-B60D80C7E9BD}"/>
              </a:ext>
            </a:extLst>
          </p:cNvPr>
          <p:cNvGrpSpPr/>
          <p:nvPr/>
        </p:nvGrpSpPr>
        <p:grpSpPr>
          <a:xfrm>
            <a:off x="6269589" y="2164706"/>
            <a:ext cx="317241" cy="2174248"/>
            <a:chOff x="7697171" y="2164706"/>
            <a:chExt cx="690467" cy="2174248"/>
          </a:xfrm>
        </p:grpSpPr>
        <p:cxnSp>
          <p:nvCxnSpPr>
            <p:cNvPr id="1066" name="Conector reto 1065">
              <a:extLst>
                <a:ext uri="{FF2B5EF4-FFF2-40B4-BE49-F238E27FC236}">
                  <a16:creationId xmlns:a16="http://schemas.microsoft.com/office/drawing/2014/main" id="{273F7A38-488D-403D-977D-0B3C6B4E87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97171" y="2164706"/>
              <a:ext cx="0" cy="2174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7" name="Conector reto 1066">
              <a:extLst>
                <a:ext uri="{FF2B5EF4-FFF2-40B4-BE49-F238E27FC236}">
                  <a16:creationId xmlns:a16="http://schemas.microsoft.com/office/drawing/2014/main" id="{BC67B9C6-A4DE-48A2-80F5-01FCCD10F8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87638" y="2164706"/>
              <a:ext cx="0" cy="21742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Conector reto 1067">
              <a:extLst>
                <a:ext uri="{FF2B5EF4-FFF2-40B4-BE49-F238E27FC236}">
                  <a16:creationId xmlns:a16="http://schemas.microsoft.com/office/drawing/2014/main" id="{BE7678EE-785F-4EBE-8E8C-989E00B6334E}"/>
                </a:ext>
              </a:extLst>
            </p:cNvPr>
            <p:cNvCxnSpPr/>
            <p:nvPr/>
          </p:nvCxnSpPr>
          <p:spPr>
            <a:xfrm>
              <a:off x="7697171" y="2323322"/>
              <a:ext cx="690467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7" name="Rectangle 10">
            <a:extLst>
              <a:ext uri="{FF2B5EF4-FFF2-40B4-BE49-F238E27FC236}">
                <a16:creationId xmlns:a16="http://schemas.microsoft.com/office/drawing/2014/main" id="{D5E8A4A8-C4C3-4D7E-90D4-9EC95D48006B}"/>
              </a:ext>
            </a:extLst>
          </p:cNvPr>
          <p:cNvSpPr txBox="1">
            <a:spLocks noChangeArrowheads="1"/>
          </p:cNvSpPr>
          <p:nvPr/>
        </p:nvSpPr>
        <p:spPr>
          <a:xfrm>
            <a:off x="8731035" y="1590422"/>
            <a:ext cx="1306286" cy="405961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2000" kern="0" dirty="0">
                <a:latin typeface="+mj-lt"/>
                <a:ea typeface="+mj-ea"/>
                <a:cs typeface="+mj-cs"/>
              </a:rPr>
              <a:t>Atmosfera</a:t>
            </a:r>
          </a:p>
        </p:txBody>
      </p:sp>
      <p:cxnSp>
        <p:nvCxnSpPr>
          <p:cNvPr id="1078" name="Conector: Curvo 1077">
            <a:extLst>
              <a:ext uri="{FF2B5EF4-FFF2-40B4-BE49-F238E27FC236}">
                <a16:creationId xmlns:a16="http://schemas.microsoft.com/office/drawing/2014/main" id="{C6ACC32B-C872-408E-989C-8C016EDE64DF}"/>
              </a:ext>
            </a:extLst>
          </p:cNvPr>
          <p:cNvCxnSpPr>
            <a:cxnSpLocks/>
            <a:stCxn id="1077" idx="2"/>
          </p:cNvCxnSpPr>
          <p:nvPr/>
        </p:nvCxnSpPr>
        <p:spPr>
          <a:xfrm rot="5400000">
            <a:off x="8855040" y="2146755"/>
            <a:ext cx="679511" cy="37876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10">
            <a:extLst>
              <a:ext uri="{FF2B5EF4-FFF2-40B4-BE49-F238E27FC236}">
                <a16:creationId xmlns:a16="http://schemas.microsoft.com/office/drawing/2014/main" id="{1C7079EE-75F1-404A-A732-1B809DFCCFF5}"/>
              </a:ext>
            </a:extLst>
          </p:cNvPr>
          <p:cNvSpPr txBox="1">
            <a:spLocks noChangeArrowheads="1"/>
          </p:cNvSpPr>
          <p:nvPr/>
        </p:nvSpPr>
        <p:spPr>
          <a:xfrm>
            <a:off x="1985513" y="7872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:a16="http://schemas.microsoft.com/office/drawing/2014/main" id="{9B39BB9D-1214-48F9-8AB9-58760F2D728C}"/>
              </a:ext>
            </a:extLst>
          </p:cNvPr>
          <p:cNvSpPr txBox="1">
            <a:spLocks noChangeArrowheads="1"/>
          </p:cNvSpPr>
          <p:nvPr/>
        </p:nvSpPr>
        <p:spPr>
          <a:xfrm>
            <a:off x="1648555" y="1437732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sp>
        <p:nvSpPr>
          <p:cNvPr id="50" name="Espaço Reservado para Número de Slide 4">
            <a:extLst>
              <a:ext uri="{FF2B5EF4-FFF2-40B4-BE49-F238E27FC236}">
                <a16:creationId xmlns:a16="http://schemas.microsoft.com/office/drawing/2014/main" id="{B135168E-2659-447F-BC2E-9A2654AFD5A1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6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573C222-BA1E-48B3-89B2-3590865DDB28}"/>
              </a:ext>
            </a:extLst>
          </p:cNvPr>
          <p:cNvGrpSpPr/>
          <p:nvPr/>
        </p:nvGrpSpPr>
        <p:grpSpPr>
          <a:xfrm>
            <a:off x="-2683917" y="-584645"/>
            <a:ext cx="10992615" cy="11073300"/>
            <a:chOff x="-3654300" y="-222250"/>
            <a:chExt cx="10992615" cy="11073300"/>
          </a:xfrm>
        </p:grpSpPr>
        <p:sp>
          <p:nvSpPr>
            <p:cNvPr id="12" name="Arco 11">
              <a:extLst>
                <a:ext uri="{FF2B5EF4-FFF2-40B4-BE49-F238E27FC236}">
                  <a16:creationId xmlns:a16="http://schemas.microsoft.com/office/drawing/2014/main" id="{AED61B0C-652D-4991-B1DD-319D36A588E2}"/>
                </a:ext>
              </a:extLst>
            </p:cNvPr>
            <p:cNvSpPr/>
            <p:nvPr/>
          </p:nvSpPr>
          <p:spPr bwMode="auto">
            <a:xfrm>
              <a:off x="-3654300" y="2578731"/>
              <a:ext cx="8272319" cy="8272319"/>
            </a:xfrm>
            <a:prstGeom prst="arc">
              <a:avLst/>
            </a:prstGeom>
            <a:solidFill>
              <a:srgbClr val="DBC7C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id="{9FDDAB5F-D89E-4A4C-8390-8DD1BBBA2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22250"/>
              <a:ext cx="2111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4306" tIns="52153" rIns="104306" bIns="52153" anchor="ctr">
              <a:spAutoFit/>
            </a:bodyPr>
            <a:lstStyle/>
            <a:p>
              <a:endParaRPr lang="pt-BR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A886FC87-74CA-4721-8DF0-E2BFF7219E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22250"/>
              <a:ext cx="2111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4306" tIns="52153" rIns="104306" bIns="52153" anchor="ctr">
              <a:spAutoFit/>
            </a:bodyPr>
            <a:lstStyle/>
            <a:p>
              <a:endParaRPr lang="pt-BR"/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25033F9D-A869-4D40-8949-E11AED51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22250"/>
              <a:ext cx="2111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4306" tIns="52153" rIns="104306" bIns="52153" anchor="ctr">
              <a:spAutoFit/>
            </a:bodyPr>
            <a:lstStyle/>
            <a:p>
              <a:endParaRPr lang="pt-BR"/>
            </a:p>
          </p:txBody>
        </p:sp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EF9AD429-1362-4CDA-9C8D-5966FBD460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-222250"/>
              <a:ext cx="211138" cy="444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104306" tIns="52153" rIns="104306" bIns="52153" anchor="ctr">
              <a:spAutoFit/>
            </a:bodyPr>
            <a:lstStyle/>
            <a:p>
              <a:endParaRPr lang="pt-BR"/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3D6D9908-2A10-42DC-8F57-4A1B8B65FD7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18705" y="3065865"/>
              <a:ext cx="2119610" cy="1094604"/>
            </a:xfrm>
            <a:prstGeom prst="rect">
              <a:avLst/>
            </a:prstGeom>
            <a:noFill/>
          </p:spPr>
          <p:txBody>
            <a:bodyPr/>
            <a:lstStyle/>
            <a:p>
              <a:pPr algn="ctr" defTabSz="1104900">
                <a:defRPr/>
              </a:pPr>
              <a:r>
                <a:rPr lang="pt-BR" sz="3200" kern="0" dirty="0">
                  <a:latin typeface="+mj-lt"/>
                  <a:ea typeface="+mj-ea"/>
                  <a:cs typeface="+mj-cs"/>
                </a:rPr>
                <a:t>HORAS</a:t>
              </a:r>
            </a:p>
            <a:p>
              <a:pPr algn="ctr" defTabSz="1104900">
                <a:defRPr/>
              </a:pPr>
              <a:r>
                <a:rPr lang="pt-BR" sz="3200" kern="0" dirty="0">
                  <a:latin typeface="+mj-lt"/>
                  <a:ea typeface="+mj-ea"/>
                  <a:cs typeface="+mj-cs"/>
                </a:rPr>
                <a:t>SOLARES</a:t>
              </a:r>
            </a:p>
          </p:txBody>
        </p:sp>
        <p:cxnSp>
          <p:nvCxnSpPr>
            <p:cNvPr id="19" name="Conector reto 18">
              <a:extLst>
                <a:ext uri="{FF2B5EF4-FFF2-40B4-BE49-F238E27FC236}">
                  <a16:creationId xmlns:a16="http://schemas.microsoft.com/office/drawing/2014/main" id="{21EAB001-35F3-490A-87B0-A0EDDC08E76A}"/>
                </a:ext>
              </a:extLst>
            </p:cNvPr>
            <p:cNvCxnSpPr/>
            <p:nvPr/>
          </p:nvCxnSpPr>
          <p:spPr bwMode="auto">
            <a:xfrm flipH="1">
              <a:off x="504097" y="6718240"/>
              <a:ext cx="599473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6F3E4EE4-3E89-4807-99CE-7C2007632CE8}"/>
                </a:ext>
              </a:extLst>
            </p:cNvPr>
            <p:cNvSpPr/>
            <p:nvPr/>
          </p:nvSpPr>
          <p:spPr bwMode="auto">
            <a:xfrm>
              <a:off x="4620374" y="6518295"/>
              <a:ext cx="700174" cy="199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7C5B670-5345-4A3B-B360-8F20C94F6265}"/>
                </a:ext>
              </a:extLst>
            </p:cNvPr>
            <p:cNvSpPr/>
            <p:nvPr/>
          </p:nvSpPr>
          <p:spPr bwMode="auto">
            <a:xfrm rot="20627496">
              <a:off x="4427655" y="5195845"/>
              <a:ext cx="700174" cy="3998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364B0116-B53B-4DE0-96E3-4F2C42A28508}"/>
                </a:ext>
              </a:extLst>
            </p:cNvPr>
            <p:cNvSpPr/>
            <p:nvPr/>
          </p:nvSpPr>
          <p:spPr bwMode="auto">
            <a:xfrm rot="19501877">
              <a:off x="3741908" y="3873171"/>
              <a:ext cx="700174" cy="3998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4700B3F8-D9E5-4288-B132-43E729A9FAF5}"/>
                </a:ext>
              </a:extLst>
            </p:cNvPr>
            <p:cNvSpPr/>
            <p:nvPr/>
          </p:nvSpPr>
          <p:spPr bwMode="auto">
            <a:xfrm rot="18269325">
              <a:off x="2755380" y="2890881"/>
              <a:ext cx="700174" cy="3998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D1DBDD63-AF0A-4BEF-85BD-F23D1B6A2A5D}"/>
                </a:ext>
              </a:extLst>
            </p:cNvPr>
            <p:cNvSpPr/>
            <p:nvPr/>
          </p:nvSpPr>
          <p:spPr bwMode="auto">
            <a:xfrm rot="17375167">
              <a:off x="1485923" y="2249351"/>
              <a:ext cx="700174" cy="39989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EB54915-B407-41B1-B26D-FE8B86835359}"/>
                </a:ext>
              </a:extLst>
            </p:cNvPr>
            <p:cNvSpPr/>
            <p:nvPr/>
          </p:nvSpPr>
          <p:spPr bwMode="auto">
            <a:xfrm rot="5400000">
              <a:off x="216120" y="2128672"/>
              <a:ext cx="700174" cy="199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1104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5CD85AD7-BD33-4B2D-99AC-70234940A48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098" y="5188463"/>
              <a:ext cx="4962596" cy="151233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Conector reto 26">
              <a:extLst>
                <a:ext uri="{FF2B5EF4-FFF2-40B4-BE49-F238E27FC236}">
                  <a16:creationId xmlns:a16="http://schemas.microsoft.com/office/drawing/2014/main" id="{83B62559-10F2-4517-AEB5-4AD5D9CD3DD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098" y="3678939"/>
              <a:ext cx="4114345" cy="30218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C03361A6-7116-4744-954D-2D855A2656D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04097" y="2449296"/>
              <a:ext cx="3038221" cy="425150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9" name="Rectangle 10">
            <a:extLst>
              <a:ext uri="{FF2B5EF4-FFF2-40B4-BE49-F238E27FC236}">
                <a16:creationId xmlns:a16="http://schemas.microsoft.com/office/drawing/2014/main" id="{7A7940D5-6EFA-4B86-9FB4-48112D21291E}"/>
              </a:ext>
            </a:extLst>
          </p:cNvPr>
          <p:cNvSpPr txBox="1">
            <a:spLocks noChangeArrowheads="1"/>
          </p:cNvSpPr>
          <p:nvPr/>
        </p:nvSpPr>
        <p:spPr>
          <a:xfrm>
            <a:off x="5663929" y="5169326"/>
            <a:ext cx="1665413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EDIFÍCIO</a:t>
            </a:r>
          </a:p>
        </p:txBody>
      </p:sp>
      <p:cxnSp>
        <p:nvCxnSpPr>
          <p:cNvPr id="50" name="Conector: Curvo 49">
            <a:extLst>
              <a:ext uri="{FF2B5EF4-FFF2-40B4-BE49-F238E27FC236}">
                <a16:creationId xmlns:a16="http://schemas.microsoft.com/office/drawing/2014/main" id="{DF95D6DA-B955-49B6-9D2E-89CEDE85CA8C}"/>
              </a:ext>
            </a:extLst>
          </p:cNvPr>
          <p:cNvCxnSpPr>
            <a:cxnSpLocks/>
          </p:cNvCxnSpPr>
          <p:nvPr/>
        </p:nvCxnSpPr>
        <p:spPr>
          <a:xfrm rot="5400000">
            <a:off x="6007164" y="5692447"/>
            <a:ext cx="489527" cy="458494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0">
            <a:extLst>
              <a:ext uri="{FF2B5EF4-FFF2-40B4-BE49-F238E27FC236}">
                <a16:creationId xmlns:a16="http://schemas.microsoft.com/office/drawing/2014/main" id="{C460414E-9A31-42EE-A434-CDA33474D1D3}"/>
              </a:ext>
            </a:extLst>
          </p:cNvPr>
          <p:cNvSpPr txBox="1">
            <a:spLocks noChangeArrowheads="1"/>
          </p:cNvSpPr>
          <p:nvPr/>
        </p:nvSpPr>
        <p:spPr>
          <a:xfrm>
            <a:off x="1985513" y="78725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6B6753B2-304C-4AA4-8004-295C78524741}"/>
              </a:ext>
            </a:extLst>
          </p:cNvPr>
          <p:cNvSpPr txBox="1">
            <a:spLocks noChangeArrowheads="1"/>
          </p:cNvSpPr>
          <p:nvPr/>
        </p:nvSpPr>
        <p:spPr>
          <a:xfrm>
            <a:off x="1648555" y="1437732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sp>
        <p:nvSpPr>
          <p:cNvPr id="31" name="Espaço Reservado para Número de Slide 4">
            <a:extLst>
              <a:ext uri="{FF2B5EF4-FFF2-40B4-BE49-F238E27FC236}">
                <a16:creationId xmlns:a16="http://schemas.microsoft.com/office/drawing/2014/main" id="{6D45A08E-32A3-4B3F-834D-9DCE86EBB8C9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4264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AA8EFFD-B096-4DD4-B412-E051A07E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072" y="1621385"/>
            <a:ext cx="6693688" cy="471274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419D56D-793F-4E0A-989B-5011FA22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69" y="1855240"/>
            <a:ext cx="3619500" cy="3381375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EE5EB681-4DC3-4956-A586-F9813AF0DADC}"/>
              </a:ext>
            </a:extLst>
          </p:cNvPr>
          <p:cNvSpPr txBox="1">
            <a:spLocks noChangeArrowheads="1"/>
          </p:cNvSpPr>
          <p:nvPr/>
        </p:nvSpPr>
        <p:spPr>
          <a:xfrm>
            <a:off x="1916502" y="58592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223E38BB-AF83-40D8-AB91-C8A2D9F6C584}"/>
              </a:ext>
            </a:extLst>
          </p:cNvPr>
          <p:cNvSpPr txBox="1">
            <a:spLocks noChangeArrowheads="1"/>
          </p:cNvSpPr>
          <p:nvPr/>
        </p:nvSpPr>
        <p:spPr>
          <a:xfrm>
            <a:off x="1579544" y="1032238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2C699CCC-D8E1-4537-AED3-C0BC8EAF05FA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83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47034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INCIDENTES</a:t>
            </a:r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AF330F0-8826-46EB-932D-3E2B4C9899F0}"/>
              </a:ext>
            </a:extLst>
          </p:cNvPr>
          <p:cNvSpPr txBox="1">
            <a:spLocks noChangeArrowheads="1"/>
          </p:cNvSpPr>
          <p:nvPr/>
        </p:nvSpPr>
        <p:spPr>
          <a:xfrm>
            <a:off x="1870716" y="10342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INSOLAÇÃO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4664F66F-6FF3-4AA2-8DE6-2D4006EAE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0" y="1808065"/>
            <a:ext cx="10608673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Ganhos Solares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PAREDES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	CLTD (latitude, mês, face) * área * U (material, velocidade)</a:t>
            </a:r>
          </a:p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VIDROS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	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SHGF (latitude, mês, face) *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SF (cor, acessórios) * área 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lvl="6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1600" dirty="0">
                <a:latin typeface="Arial Narrow" panose="020B0606020202030204" pitchFamily="34" charset="0"/>
              </a:rPr>
              <a:t>CLTD:	Cooling </a:t>
            </a:r>
            <a:r>
              <a:rPr lang="pt-BR" altLang="pt-BR" sz="1600" dirty="0" err="1">
                <a:latin typeface="Arial Narrow" panose="020B0606020202030204" pitchFamily="34" charset="0"/>
              </a:rPr>
              <a:t>Load</a:t>
            </a:r>
            <a:r>
              <a:rPr lang="pt-BR" altLang="pt-BR" sz="1600" dirty="0">
                <a:latin typeface="Arial Narrow" panose="020B0606020202030204" pitchFamily="34" charset="0"/>
              </a:rPr>
              <a:t> </a:t>
            </a:r>
            <a:r>
              <a:rPr lang="pt-BR" altLang="pt-BR" sz="1600" dirty="0" err="1">
                <a:latin typeface="Arial Narrow" panose="020B0606020202030204" pitchFamily="34" charset="0"/>
              </a:rPr>
              <a:t>Temperature</a:t>
            </a:r>
            <a:r>
              <a:rPr lang="pt-BR" altLang="pt-BR" sz="1600" dirty="0">
                <a:latin typeface="Arial Narrow" panose="020B0606020202030204" pitchFamily="34" charset="0"/>
              </a:rPr>
              <a:t> Diference</a:t>
            </a:r>
          </a:p>
          <a:p>
            <a:pPr lvl="6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SHGF:	Solar </a:t>
            </a:r>
            <a:r>
              <a:rPr kumimoji="0" lang="pt-BR" altLang="pt-BR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Heat</a:t>
            </a: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kumimoji="0" lang="pt-BR" altLang="pt-BR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Gain</a:t>
            </a: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Fact</a:t>
            </a:r>
            <a:r>
              <a:rPr lang="pt-BR" altLang="pt-BR" sz="1600" dirty="0">
                <a:latin typeface="Arial Narrow" panose="020B0606020202030204" pitchFamily="34" charset="0"/>
              </a:rPr>
              <a:t>or</a:t>
            </a:r>
          </a:p>
          <a:p>
            <a:pPr lvl="6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SF:	</a:t>
            </a:r>
            <a:r>
              <a:rPr kumimoji="0" lang="pt-BR" altLang="pt-BR" sz="16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Shade</a:t>
            </a:r>
            <a:r>
              <a:rPr kumimoji="0" lang="pt-BR" altLang="pt-BR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 Factor</a:t>
            </a:r>
          </a:p>
          <a:p>
            <a:pPr lvl="6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1600" dirty="0">
                <a:latin typeface="Arial Narrow" panose="020B0606020202030204" pitchFamily="34" charset="0"/>
              </a:rPr>
              <a:t>U:	Coeficiente global de condutibilidade térmica</a:t>
            </a:r>
            <a:endParaRPr kumimoji="0" lang="pt-BR" altLang="pt-BR" sz="16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3BA5EEA-C392-461D-A0E1-E2CCC7DA9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801" y="1742336"/>
            <a:ext cx="5522230" cy="392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82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020006" y="870371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DE CALOR INTERNAS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0" y="1861925"/>
            <a:ext cx="10608673" cy="3708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Outras Fontes Internas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TRANSMISSÃO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U * A * 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(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EXT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–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INT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)</a:t>
            </a:r>
            <a:endParaRPr kumimoji="0" lang="pt-BR" altLang="pt-BR" sz="2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LUMINÁRIAS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h * FD * CLF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OCUPAÇÃO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</a:t>
            </a:r>
            <a:r>
              <a:rPr kumimoji="0" lang="pt-BR" altLang="pt-BR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kumimoji="0" lang="pt-BR" altLang="pt-BR" sz="28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S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(atividade) + </a:t>
            </a:r>
            <a:r>
              <a:rPr kumimoji="0" lang="pt-BR" altLang="pt-BR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kumimoji="0" lang="pt-BR" altLang="pt-BR" sz="28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L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(atividade) </a:t>
            </a:r>
            <a:endParaRPr kumimoji="0" lang="pt-BR" altLang="pt-BR" sz="2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marL="457200" lvl="0" indent="-457200" algn="just" defTabSz="914400" eaLnBrk="0" fontAlgn="base" hangingPunct="0">
              <a:spcBef>
                <a:spcPts val="180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EQUIPAMENTOS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:	</a:t>
            </a:r>
            <a:r>
              <a:rPr kumimoji="0" lang="pt-BR" altLang="pt-BR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kumimoji="0" lang="pt-BR" altLang="pt-BR" sz="28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S</a:t>
            </a: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 * FD 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* FS +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L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* FD * FS</a:t>
            </a:r>
            <a:endParaRPr kumimoji="0" lang="pt-BR" altLang="pt-B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  <a:ea typeface="Century Gothic" panose="020B0502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EBE43877-6397-443A-9344-E2399E442BD0}"/>
              </a:ext>
            </a:extLst>
          </p:cNvPr>
          <p:cNvSpPr txBox="1">
            <a:spLocks noChangeArrowheads="1"/>
          </p:cNvSpPr>
          <p:nvPr/>
        </p:nvSpPr>
        <p:spPr>
          <a:xfrm>
            <a:off x="6643396" y="5175572"/>
            <a:ext cx="4697864" cy="632946"/>
          </a:xfrm>
          <a:prstGeom prst="rect">
            <a:avLst/>
          </a:prstGeom>
          <a:noFill/>
        </p:spPr>
        <p:txBody>
          <a:bodyPr/>
          <a:lstStyle/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Fonte:	ASHRAE – Método CLTD / SHGF</a:t>
            </a:r>
          </a:p>
          <a:p>
            <a:pPr algn="r" defTabSz="1104900">
              <a:defRPr/>
            </a:pPr>
            <a:r>
              <a:rPr lang="pt-BR" kern="0" dirty="0">
                <a:latin typeface="+mj-lt"/>
                <a:ea typeface="+mj-ea"/>
                <a:cs typeface="+mj-cs"/>
              </a:rPr>
              <a:t>SMACNA – Educação Continuada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5121CA75-A9B9-4186-8A6F-B217D42AA35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18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1089729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Transmissão de Calor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628507"/>
            <a:ext cx="6542314" cy="360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kumimoji="0" lang="pt-BR" altLang="pt-BR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kumimoji="0" lang="pt-BR" altLang="pt-BR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TRANSMISSÃO </a:t>
            </a:r>
            <a:r>
              <a:rPr kumimoji="0" lang="pt-BR" altLang="pt-BR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Century Gothic" panose="020B0502020202020204" pitchFamily="34" charset="0"/>
              </a:rPr>
              <a:t>:	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U * A * (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EXT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–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INT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)</a:t>
            </a:r>
          </a:p>
          <a:p>
            <a:pPr lvl="1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U:		Coeficiente global de condutibilidade térmica [W/m</a:t>
            </a:r>
            <a:r>
              <a:rPr lang="pt-BR" altLang="pt-BR" sz="2800" baseline="30000" dirty="0">
                <a:latin typeface="Arial Narrow" panose="020B0606020202030204" pitchFamily="34" charset="0"/>
                <a:ea typeface="Century Gothic" panose="020B0502020202020204" pitchFamily="34" charset="0"/>
              </a:rPr>
              <a:t>2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.ºC]</a:t>
            </a:r>
          </a:p>
          <a:p>
            <a:pPr lvl="1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A:		Área [m²]</a:t>
            </a:r>
          </a:p>
          <a:p>
            <a:pPr lvl="1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EXT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:	Temperatura da face externa [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ºC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]</a:t>
            </a:r>
          </a:p>
          <a:p>
            <a:pPr lvl="1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INT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:		Temperatura da face interna [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ºC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]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F97536D-664B-4393-A82A-6E550E79E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44"/>
          <a:stretch/>
        </p:blipFill>
        <p:spPr>
          <a:xfrm>
            <a:off x="7222687" y="1970222"/>
            <a:ext cx="4218200" cy="2917555"/>
          </a:xfrm>
          <a:prstGeom prst="rect">
            <a:avLst/>
          </a:prstGeom>
        </p:spPr>
      </p:pic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D68C2471-310C-4921-A95F-9CD85F59726B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568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159487" y="817557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Transmissão de Calor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6493" y="1403955"/>
            <a:ext cx="65583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Coeficiente global de condutibilidade térmica (U)</a:t>
            </a:r>
          </a:p>
        </p:txBody>
      </p:sp>
      <p:grpSp>
        <p:nvGrpSpPr>
          <p:cNvPr id="9" name="Grupo 1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pSpPr/>
          <p:nvPr/>
        </p:nvGrpSpPr>
        <p:grpSpPr>
          <a:xfrm>
            <a:off x="987137" y="2122095"/>
            <a:ext cx="5224079" cy="3924381"/>
            <a:chOff x="134813" y="0"/>
            <a:chExt cx="3227512" cy="2400300"/>
          </a:xfrm>
        </p:grpSpPr>
        <p:sp>
          <p:nvSpPr>
            <p:cNvPr id="26" name="Rectangle 54">
              <a:extLst>
                <a:ext uri="{FF2B5EF4-FFF2-40B4-BE49-F238E27FC236}">
                  <a16:creationId xmlns:a16="http://schemas.microsoft.com/office/drawing/2014/main" id="{00000000-0008-0000-0700-000010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13" y="0"/>
              <a:ext cx="3227512" cy="240030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Rectangle 1" descr="Quadriculado pequeno">
              <a:extLst>
                <a:ext uri="{FF2B5EF4-FFF2-40B4-BE49-F238E27FC236}">
                  <a16:creationId xmlns:a16="http://schemas.microsoft.com/office/drawing/2014/main" id="{00000000-0008-0000-0700-00000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" y="104775"/>
              <a:ext cx="114300" cy="2143125"/>
            </a:xfrm>
            <a:prstGeom prst="rect">
              <a:avLst/>
            </a:prstGeom>
            <a:pattFill prst="smCheck">
              <a:fgClr>
                <a:srgbClr val="80808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00000000-0008-0000-0700-000004000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7325" y="85725"/>
              <a:ext cx="1495425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pt-BR" sz="1800" b="0" i="0" strike="noStrike" dirty="0">
                  <a:solidFill>
                    <a:srgbClr val="000000"/>
                  </a:solidFill>
                  <a:latin typeface="Century Gothic" panose="020B0502020202020204" pitchFamily="34" charset="0"/>
                  <a:cs typeface="Arial"/>
                </a:rPr>
                <a:t>Filme de Ar (externo)</a:t>
              </a:r>
              <a:endParaRPr lang="pt-BR" sz="1800" b="0" i="0" strike="noStrike" dirty="0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  <a:p>
              <a:pPr algn="l" rtl="0">
                <a:defRPr sz="1000"/>
              </a:pPr>
              <a:endParaRPr lang="pt-BR" sz="1800" b="0" i="0" strike="noStrike" dirty="0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</p:txBody>
        </p:sp>
        <p:sp>
          <p:nvSpPr>
            <p:cNvPr id="15" name="Text Box 3">
              <a:extLst>
                <a:ext uri="{FF2B5EF4-FFF2-40B4-BE49-F238E27FC236}">
                  <a16:creationId xmlns:a16="http://schemas.microsoft.com/office/drawing/2014/main" id="{00000000-0008-0000-0700-000005000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9395" y="1343025"/>
              <a:ext cx="1373830" cy="361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pt-BR" sz="1800" b="0" i="0" strike="noStrike" dirty="0">
                  <a:solidFill>
                    <a:srgbClr val="000000"/>
                  </a:solidFill>
                  <a:latin typeface="Century Gothic" panose="020B0502020202020204" pitchFamily="34" charset="0"/>
                  <a:cs typeface="Arial"/>
                </a:rPr>
                <a:t>Bloco de Concreto</a:t>
              </a:r>
            </a:p>
            <a:p>
              <a:pPr algn="l" rtl="0">
                <a:defRPr sz="1000"/>
              </a:pPr>
              <a:r>
                <a:rPr lang="pt-BR" sz="1800" b="0" i="0" strike="noStrike" dirty="0">
                  <a:solidFill>
                    <a:srgbClr val="000000"/>
                  </a:solidFill>
                  <a:latin typeface="Century Gothic" panose="020B0502020202020204" pitchFamily="34" charset="0"/>
                  <a:cs typeface="Arial"/>
                </a:rPr>
                <a:t># 0,190m</a:t>
              </a:r>
            </a:p>
            <a:p>
              <a:pPr algn="l" rtl="0">
                <a:defRPr sz="1000"/>
              </a:pPr>
              <a:endParaRPr lang="pt-BR" sz="1800" b="0" i="0" strike="noStrike" dirty="0">
                <a:solidFill>
                  <a:srgbClr val="000000"/>
                </a:solidFill>
                <a:latin typeface="Century Gothic" panose="020B0502020202020204" pitchFamily="34" charset="0"/>
                <a:cs typeface="Arial"/>
              </a:endParaRPr>
            </a:p>
          </p:txBody>
        </p:sp>
        <p:sp>
          <p:nvSpPr>
            <p:cNvPr id="16" name="Rectangle 4" descr="Quadriculado pequeno">
              <a:extLst>
                <a:ext uri="{FF2B5EF4-FFF2-40B4-BE49-F238E27FC236}">
                  <a16:creationId xmlns:a16="http://schemas.microsoft.com/office/drawing/2014/main" id="{00000000-0008-0000-0700-000006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925" y="104775"/>
              <a:ext cx="95250" cy="2143125"/>
            </a:xfrm>
            <a:prstGeom prst="rect">
              <a:avLst/>
            </a:prstGeom>
            <a:pattFill prst="smCheck">
              <a:fgClr>
                <a:srgbClr val="808080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17" name="Group 5">
              <a:extLst>
                <a:ext uri="{FF2B5EF4-FFF2-40B4-BE49-F238E27FC236}">
                  <a16:creationId xmlns:a16="http://schemas.microsoft.com/office/drawing/2014/main" id="{00000000-0008-0000-0700-000007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442" y="66613"/>
              <a:ext cx="327682" cy="2219322"/>
              <a:chOff x="619114" y="66675"/>
              <a:chExt cx="513" cy="3183"/>
            </a:xfrm>
          </p:grpSpPr>
          <p:grpSp>
            <p:nvGrpSpPr>
              <p:cNvPr id="64" name="Group 6">
                <a:extLst>
                  <a:ext uri="{FF2B5EF4-FFF2-40B4-BE49-F238E27FC236}">
                    <a16:creationId xmlns:a16="http://schemas.microsoft.com/office/drawing/2014/main" id="{00000000-0008-0000-0700-000036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7137"/>
                <a:ext cx="505" cy="132"/>
                <a:chOff x="619114" y="67137"/>
                <a:chExt cx="695" cy="132"/>
              </a:xfrm>
            </p:grpSpPr>
            <p:sp>
              <p:nvSpPr>
                <p:cNvPr id="81" name="Rectangle 7" descr="Esfera">
                  <a:extLst>
                    <a:ext uri="{FF2B5EF4-FFF2-40B4-BE49-F238E27FC236}">
                      <a16:creationId xmlns:a16="http://schemas.microsoft.com/office/drawing/2014/main" id="{00000000-0008-0000-0700-000047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7148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2" name="Arc 8">
                  <a:extLst>
                    <a:ext uri="{FF2B5EF4-FFF2-40B4-BE49-F238E27FC236}">
                      <a16:creationId xmlns:a16="http://schemas.microsoft.com/office/drawing/2014/main" id="{00000000-0008-0000-0700-000048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7137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" name="Arc 9">
                  <a:extLst>
                    <a:ext uri="{FF2B5EF4-FFF2-40B4-BE49-F238E27FC236}">
                      <a16:creationId xmlns:a16="http://schemas.microsoft.com/office/drawing/2014/main" id="{00000000-0008-0000-0700-000049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7137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65" name="Group 10">
                <a:extLst>
                  <a:ext uri="{FF2B5EF4-FFF2-40B4-BE49-F238E27FC236}">
                    <a16:creationId xmlns:a16="http://schemas.microsoft.com/office/drawing/2014/main" id="{00000000-0008-0000-0700-000037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8195"/>
                <a:ext cx="505" cy="132"/>
                <a:chOff x="619114" y="68195"/>
                <a:chExt cx="695" cy="132"/>
              </a:xfrm>
            </p:grpSpPr>
            <p:sp>
              <p:nvSpPr>
                <p:cNvPr id="78" name="Rectangle 11" descr="Esfera">
                  <a:extLst>
                    <a:ext uri="{FF2B5EF4-FFF2-40B4-BE49-F238E27FC236}">
                      <a16:creationId xmlns:a16="http://schemas.microsoft.com/office/drawing/2014/main" id="{00000000-0008-0000-0700-000044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8206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Arc 12">
                  <a:extLst>
                    <a:ext uri="{FF2B5EF4-FFF2-40B4-BE49-F238E27FC236}">
                      <a16:creationId xmlns:a16="http://schemas.microsoft.com/office/drawing/2014/main" id="{00000000-0008-0000-0700-000045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8195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" name="Arc 13">
                  <a:extLst>
                    <a:ext uri="{FF2B5EF4-FFF2-40B4-BE49-F238E27FC236}">
                      <a16:creationId xmlns:a16="http://schemas.microsoft.com/office/drawing/2014/main" id="{00000000-0008-0000-0700-000046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8195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66" name="Group 14">
                <a:extLst>
                  <a:ext uri="{FF2B5EF4-FFF2-40B4-BE49-F238E27FC236}">
                    <a16:creationId xmlns:a16="http://schemas.microsoft.com/office/drawing/2014/main" id="{00000000-0008-0000-0700-000038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9252"/>
                <a:ext cx="505" cy="132"/>
                <a:chOff x="619114" y="69252"/>
                <a:chExt cx="695" cy="132"/>
              </a:xfrm>
            </p:grpSpPr>
            <p:sp>
              <p:nvSpPr>
                <p:cNvPr id="75" name="Rectangle 15" descr="Esfera">
                  <a:extLst>
                    <a:ext uri="{FF2B5EF4-FFF2-40B4-BE49-F238E27FC236}">
                      <a16:creationId xmlns:a16="http://schemas.microsoft.com/office/drawing/2014/main" id="{00000000-0008-0000-0700-000041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9263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" name="Arc 16">
                  <a:extLst>
                    <a:ext uri="{FF2B5EF4-FFF2-40B4-BE49-F238E27FC236}">
                      <a16:creationId xmlns:a16="http://schemas.microsoft.com/office/drawing/2014/main" id="{00000000-0008-0000-0700-000042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9252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" name="Arc 17">
                  <a:extLst>
                    <a:ext uri="{FF2B5EF4-FFF2-40B4-BE49-F238E27FC236}">
                      <a16:creationId xmlns:a16="http://schemas.microsoft.com/office/drawing/2014/main" id="{00000000-0008-0000-0700-000043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9252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67" name="Rectangle 18" descr="Diagonal para cima clara">
                <a:extLst>
                  <a:ext uri="{FF2B5EF4-FFF2-40B4-BE49-F238E27FC236}">
                    <a16:creationId xmlns:a16="http://schemas.microsoft.com/office/drawing/2014/main" id="{00000000-0008-0000-0700-000039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6675"/>
                <a:ext cx="493" cy="468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Rectangle 19">
                <a:extLst>
                  <a:ext uri="{FF2B5EF4-FFF2-40B4-BE49-F238E27FC236}">
                    <a16:creationId xmlns:a16="http://schemas.microsoft.com/office/drawing/2014/main" id="{00000000-0008-0000-0700-00003A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6675"/>
                <a:ext cx="271" cy="3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9" name="Rectangle 20" descr="Diagonal para cima clara">
                <a:extLst>
                  <a:ext uri="{FF2B5EF4-FFF2-40B4-BE49-F238E27FC236}">
                    <a16:creationId xmlns:a16="http://schemas.microsoft.com/office/drawing/2014/main" id="{00000000-0008-0000-0700-00003B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7274"/>
                <a:ext cx="493" cy="92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0" name="Rectangle 21">
                <a:extLst>
                  <a:ext uri="{FF2B5EF4-FFF2-40B4-BE49-F238E27FC236}">
                    <a16:creationId xmlns:a16="http://schemas.microsoft.com/office/drawing/2014/main" id="{00000000-0008-0000-0700-00003C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7274"/>
                <a:ext cx="271" cy="7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1" name="Rectangle 22" descr="Diagonal para cima clara">
                <a:extLst>
                  <a:ext uri="{FF2B5EF4-FFF2-40B4-BE49-F238E27FC236}">
                    <a16:creationId xmlns:a16="http://schemas.microsoft.com/office/drawing/2014/main" id="{00000000-0008-0000-0700-00003D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8338"/>
                <a:ext cx="493" cy="92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2" name="Rectangle 23">
                <a:extLst>
                  <a:ext uri="{FF2B5EF4-FFF2-40B4-BE49-F238E27FC236}">
                    <a16:creationId xmlns:a16="http://schemas.microsoft.com/office/drawing/2014/main" id="{00000000-0008-0000-0700-00003E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8338"/>
                <a:ext cx="271" cy="7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3" name="Rectangle 24" descr="Diagonal para cima clara">
                <a:extLst>
                  <a:ext uri="{FF2B5EF4-FFF2-40B4-BE49-F238E27FC236}">
                    <a16:creationId xmlns:a16="http://schemas.microsoft.com/office/drawing/2014/main" id="{00000000-0008-0000-0700-00003F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9390"/>
                <a:ext cx="493" cy="468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4" name="Rectangle 25">
                <a:extLst>
                  <a:ext uri="{FF2B5EF4-FFF2-40B4-BE49-F238E27FC236}">
                    <a16:creationId xmlns:a16="http://schemas.microsoft.com/office/drawing/2014/main" id="{00000000-0008-0000-0700-000040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9390"/>
                <a:ext cx="271" cy="46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0000000-0008-0000-0700-000008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2266950"/>
              <a:ext cx="121920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00000000-0008-0000-0700-000009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38100"/>
              <a:ext cx="1247775" cy="85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Oval 28">
              <a:extLst>
                <a:ext uri="{FF2B5EF4-FFF2-40B4-BE49-F238E27FC236}">
                  <a16:creationId xmlns:a16="http://schemas.microsoft.com/office/drawing/2014/main" id="{00000000-0008-0000-0700-00000A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825" y="1466850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Line 29">
              <a:extLst>
                <a:ext uri="{FF2B5EF4-FFF2-40B4-BE49-F238E27FC236}">
                  <a16:creationId xmlns:a16="http://schemas.microsoft.com/office/drawing/2014/main" id="{00000000-0008-0000-0700-00000B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19175" y="104775"/>
              <a:ext cx="0" cy="2143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Rectangle 30" descr="Esfera">
              <a:extLst>
                <a:ext uri="{FF2B5EF4-FFF2-40B4-BE49-F238E27FC236}">
                  <a16:creationId xmlns:a16="http://schemas.microsoft.com/office/drawing/2014/main" id="{00000000-0008-0000-0700-00000C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8700" y="104775"/>
              <a:ext cx="95250" cy="2143125"/>
            </a:xfrm>
            <a:prstGeom prst="rect">
              <a:avLst/>
            </a:prstGeom>
            <a:pattFill prst="sphere">
              <a:fgClr>
                <a:srgbClr val="FFCC99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 Box 31">
              <a:extLst>
                <a:ext uri="{FF2B5EF4-FFF2-40B4-BE49-F238E27FC236}">
                  <a16:creationId xmlns:a16="http://schemas.microsoft.com/office/drawing/2014/main" id="{00000000-0008-0000-0700-00000D000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7325" y="628650"/>
              <a:ext cx="1495425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pt-BR" sz="1800" b="0" i="0" strike="noStrike">
                  <a:solidFill>
                    <a:srgbClr val="000000"/>
                  </a:solidFill>
                  <a:latin typeface="Century Gothic" panose="020B0502020202020204" pitchFamily="34" charset="0"/>
                  <a:cs typeface="Arial"/>
                </a:rPr>
                <a:t>Argamassa # 0,015m</a:t>
              </a:r>
              <a:endParaRPr lang="pt-BR" sz="1800" b="0" i="0" strike="noStrike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  <a:p>
              <a:pPr algn="l" rtl="0">
                <a:defRPr sz="1000"/>
              </a:pPr>
              <a:endParaRPr lang="pt-BR" sz="1800" b="0" i="0" strike="noStrike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</p:txBody>
        </p:sp>
        <p:sp>
          <p:nvSpPr>
            <p:cNvPr id="24" name="Rectangle 32" descr="Esfera">
              <a:extLst>
                <a:ext uri="{FF2B5EF4-FFF2-40B4-BE49-F238E27FC236}">
                  <a16:creationId xmlns:a16="http://schemas.microsoft.com/office/drawing/2014/main" id="{00000000-0008-0000-0700-00000E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725" y="104775"/>
              <a:ext cx="95250" cy="2143125"/>
            </a:xfrm>
            <a:prstGeom prst="rect">
              <a:avLst/>
            </a:prstGeom>
            <a:pattFill prst="sphere">
              <a:fgClr>
                <a:srgbClr val="FFCC99"/>
              </a:fgClr>
              <a:bgClr>
                <a:srgbClr val="FFFFFF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grpSp>
          <p:nvGrpSpPr>
            <p:cNvPr id="25" name="Group 33">
              <a:extLst>
                <a:ext uri="{FF2B5EF4-FFF2-40B4-BE49-F238E27FC236}">
                  <a16:creationId xmlns:a16="http://schemas.microsoft.com/office/drawing/2014/main" id="{00000000-0008-0000-0700-00000F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11442" y="66613"/>
              <a:ext cx="327682" cy="2219322"/>
              <a:chOff x="619114" y="66675"/>
              <a:chExt cx="513" cy="3183"/>
            </a:xfrm>
          </p:grpSpPr>
          <p:grpSp>
            <p:nvGrpSpPr>
              <p:cNvPr id="44" name="Group 34">
                <a:extLst>
                  <a:ext uri="{FF2B5EF4-FFF2-40B4-BE49-F238E27FC236}">
                    <a16:creationId xmlns:a16="http://schemas.microsoft.com/office/drawing/2014/main" id="{00000000-0008-0000-0700-000022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7137"/>
                <a:ext cx="505" cy="132"/>
                <a:chOff x="619114" y="67137"/>
                <a:chExt cx="695" cy="132"/>
              </a:xfrm>
            </p:grpSpPr>
            <p:sp>
              <p:nvSpPr>
                <p:cNvPr id="61" name="Rectangle 35" descr="Esfera">
                  <a:extLst>
                    <a:ext uri="{FF2B5EF4-FFF2-40B4-BE49-F238E27FC236}">
                      <a16:creationId xmlns:a16="http://schemas.microsoft.com/office/drawing/2014/main" id="{00000000-0008-0000-0700-000033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7148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Arc 36">
                  <a:extLst>
                    <a:ext uri="{FF2B5EF4-FFF2-40B4-BE49-F238E27FC236}">
                      <a16:creationId xmlns:a16="http://schemas.microsoft.com/office/drawing/2014/main" id="{00000000-0008-0000-0700-000034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7137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" name="Arc 37">
                  <a:extLst>
                    <a:ext uri="{FF2B5EF4-FFF2-40B4-BE49-F238E27FC236}">
                      <a16:creationId xmlns:a16="http://schemas.microsoft.com/office/drawing/2014/main" id="{00000000-0008-0000-0700-000035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7137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5" name="Group 38">
                <a:extLst>
                  <a:ext uri="{FF2B5EF4-FFF2-40B4-BE49-F238E27FC236}">
                    <a16:creationId xmlns:a16="http://schemas.microsoft.com/office/drawing/2014/main" id="{00000000-0008-0000-0700-000023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8195"/>
                <a:ext cx="505" cy="132"/>
                <a:chOff x="619114" y="68195"/>
                <a:chExt cx="695" cy="132"/>
              </a:xfrm>
            </p:grpSpPr>
            <p:sp>
              <p:nvSpPr>
                <p:cNvPr id="58" name="Rectangle 39" descr="Esfera">
                  <a:extLst>
                    <a:ext uri="{FF2B5EF4-FFF2-40B4-BE49-F238E27FC236}">
                      <a16:creationId xmlns:a16="http://schemas.microsoft.com/office/drawing/2014/main" id="{00000000-0008-0000-0700-000030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8206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" name="Arc 40">
                  <a:extLst>
                    <a:ext uri="{FF2B5EF4-FFF2-40B4-BE49-F238E27FC236}">
                      <a16:creationId xmlns:a16="http://schemas.microsoft.com/office/drawing/2014/main" id="{00000000-0008-0000-0700-000031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8195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0" name="Arc 41">
                  <a:extLst>
                    <a:ext uri="{FF2B5EF4-FFF2-40B4-BE49-F238E27FC236}">
                      <a16:creationId xmlns:a16="http://schemas.microsoft.com/office/drawing/2014/main" id="{00000000-0008-0000-0700-000032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8195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6" name="Group 42">
                <a:extLst>
                  <a:ext uri="{FF2B5EF4-FFF2-40B4-BE49-F238E27FC236}">
                    <a16:creationId xmlns:a16="http://schemas.microsoft.com/office/drawing/2014/main" id="{00000000-0008-0000-0700-0000240000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9114" y="69252"/>
                <a:ext cx="505" cy="132"/>
                <a:chOff x="619114" y="69252"/>
                <a:chExt cx="695" cy="132"/>
              </a:xfrm>
            </p:grpSpPr>
            <p:sp>
              <p:nvSpPr>
                <p:cNvPr id="55" name="Rectangle 43" descr="Esfera">
                  <a:extLst>
                    <a:ext uri="{FF2B5EF4-FFF2-40B4-BE49-F238E27FC236}">
                      <a16:creationId xmlns:a16="http://schemas.microsoft.com/office/drawing/2014/main" id="{00000000-0008-0000-0700-00002D000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179" y="69263"/>
                  <a:ext cx="576" cy="121"/>
                </a:xfrm>
                <a:prstGeom prst="rect">
                  <a:avLst/>
                </a:prstGeom>
                <a:pattFill prst="sphere">
                  <a:fgClr>
                    <a:srgbClr val="80808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Arc 44">
                  <a:extLst>
                    <a:ext uri="{FF2B5EF4-FFF2-40B4-BE49-F238E27FC236}">
                      <a16:creationId xmlns:a16="http://schemas.microsoft.com/office/drawing/2014/main" id="{00000000-0008-0000-0700-00002E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9114" y="69252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7" name="Arc 45">
                  <a:extLst>
                    <a:ext uri="{FF2B5EF4-FFF2-40B4-BE49-F238E27FC236}">
                      <a16:creationId xmlns:a16="http://schemas.microsoft.com/office/drawing/2014/main" id="{00000000-0008-0000-0700-00002F0000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619736" y="69252"/>
                  <a:ext cx="73" cy="127"/>
                </a:xfrm>
                <a:custGeom>
                  <a:avLst/>
                  <a:gdLst>
                    <a:gd name="T0" fmla="*/ 0 w 24655"/>
                    <a:gd name="T1" fmla="*/ 0 h 43200"/>
                    <a:gd name="T2" fmla="*/ 0 w 24655"/>
                    <a:gd name="T3" fmla="*/ 0 h 43200"/>
                    <a:gd name="T4" fmla="*/ 0 w 24655"/>
                    <a:gd name="T5" fmla="*/ 0 h 43200"/>
                    <a:gd name="T6" fmla="*/ 0 60000 65536"/>
                    <a:gd name="T7" fmla="*/ 0 60000 65536"/>
                    <a:gd name="T8" fmla="*/ 0 60000 65536"/>
                    <a:gd name="T9" fmla="*/ 0 w 24655"/>
                    <a:gd name="T10" fmla="*/ 0 h 43200"/>
                    <a:gd name="T11" fmla="*/ 24655 w 24655"/>
                    <a:gd name="T12" fmla="*/ 43200 h 432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655" h="43200" fill="none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</a:path>
                    <a:path w="24655" h="43200" stroke="0" extrusionOk="0">
                      <a:moveTo>
                        <a:pt x="3054" y="0"/>
                      </a:moveTo>
                      <a:cubicBezTo>
                        <a:pt x="14984" y="0"/>
                        <a:pt x="24655" y="9670"/>
                        <a:pt x="24655" y="21600"/>
                      </a:cubicBezTo>
                      <a:cubicBezTo>
                        <a:pt x="24655" y="33529"/>
                        <a:pt x="14984" y="43200"/>
                        <a:pt x="3055" y="43200"/>
                      </a:cubicBezTo>
                      <a:cubicBezTo>
                        <a:pt x="2032" y="43200"/>
                        <a:pt x="1011" y="43127"/>
                        <a:pt x="0" y="42982"/>
                      </a:cubicBezTo>
                      <a:lnTo>
                        <a:pt x="3055" y="21600"/>
                      </a:lnTo>
                      <a:lnTo>
                        <a:pt x="3054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47" name="Rectangle 46" descr="Diagonal para cima clara">
                <a:extLst>
                  <a:ext uri="{FF2B5EF4-FFF2-40B4-BE49-F238E27FC236}">
                    <a16:creationId xmlns:a16="http://schemas.microsoft.com/office/drawing/2014/main" id="{00000000-0008-0000-0700-000025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6675"/>
                <a:ext cx="493" cy="468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00000000-0008-0000-0700-000026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6675"/>
                <a:ext cx="271" cy="3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" name="Rectangle 48" descr="Diagonal para cima clara">
                <a:extLst>
                  <a:ext uri="{FF2B5EF4-FFF2-40B4-BE49-F238E27FC236}">
                    <a16:creationId xmlns:a16="http://schemas.microsoft.com/office/drawing/2014/main" id="{00000000-0008-0000-0700-000027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7274"/>
                <a:ext cx="493" cy="92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00000000-0008-0000-0700-000028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7274"/>
                <a:ext cx="271" cy="7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1" name="Rectangle 50" descr="Diagonal para cima clara">
                <a:extLst>
                  <a:ext uri="{FF2B5EF4-FFF2-40B4-BE49-F238E27FC236}">
                    <a16:creationId xmlns:a16="http://schemas.microsoft.com/office/drawing/2014/main" id="{00000000-0008-0000-0700-000029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8338"/>
                <a:ext cx="493" cy="926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00000000-0008-0000-0700-00002A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8338"/>
                <a:ext cx="271" cy="77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3" name="Rectangle 52" descr="Diagonal para cima clara">
                <a:extLst>
                  <a:ext uri="{FF2B5EF4-FFF2-40B4-BE49-F238E27FC236}">
                    <a16:creationId xmlns:a16="http://schemas.microsoft.com/office/drawing/2014/main" id="{00000000-0008-0000-0700-00002B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134" y="69390"/>
                <a:ext cx="493" cy="468"/>
              </a:xfrm>
              <a:prstGeom prst="rect">
                <a:avLst/>
              </a:prstGeom>
              <a:pattFill prst="ltUpDiag">
                <a:fgClr>
                  <a:srgbClr val="0000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0000000-0008-0000-0700-00002C000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42" y="69390"/>
                <a:ext cx="271" cy="46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27" name="Oval 55">
              <a:extLst>
                <a:ext uri="{FF2B5EF4-FFF2-40B4-BE49-F238E27FC236}">
                  <a16:creationId xmlns:a16="http://schemas.microsoft.com/office/drawing/2014/main" id="{00000000-0008-0000-0700-000011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" y="238125"/>
              <a:ext cx="57150" cy="47625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Rectangle 56">
              <a:extLst>
                <a:ext uri="{FF2B5EF4-FFF2-40B4-BE49-F238E27FC236}">
                  <a16:creationId xmlns:a16="http://schemas.microsoft.com/office/drawing/2014/main" id="{00000000-0008-0000-0700-000012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2266950"/>
              <a:ext cx="1219200" cy="95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Rectangle 57">
              <a:extLst>
                <a:ext uri="{FF2B5EF4-FFF2-40B4-BE49-F238E27FC236}">
                  <a16:creationId xmlns:a16="http://schemas.microsoft.com/office/drawing/2014/main" id="{00000000-0008-0000-0700-000013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500" y="38100"/>
              <a:ext cx="1247775" cy="857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Oval 58">
              <a:extLst>
                <a:ext uri="{FF2B5EF4-FFF2-40B4-BE49-F238E27FC236}">
                  <a16:creationId xmlns:a16="http://schemas.microsoft.com/office/drawing/2014/main" id="{00000000-0008-0000-0700-000014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5825" y="1466850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Line 59">
              <a:extLst>
                <a:ext uri="{FF2B5EF4-FFF2-40B4-BE49-F238E27FC236}">
                  <a16:creationId xmlns:a16="http://schemas.microsoft.com/office/drawing/2014/main" id="{00000000-0008-0000-0700-0000150000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1975" y="104775"/>
              <a:ext cx="0" cy="214312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Line 60">
              <a:extLst>
                <a:ext uri="{FF2B5EF4-FFF2-40B4-BE49-F238E27FC236}">
                  <a16:creationId xmlns:a16="http://schemas.microsoft.com/office/drawing/2014/main" id="{00000000-0008-0000-0700-000016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" y="809625"/>
              <a:ext cx="230505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 Box 61">
              <a:extLst>
                <a:ext uri="{FF2B5EF4-FFF2-40B4-BE49-F238E27FC236}">
                  <a16:creationId xmlns:a16="http://schemas.microsoft.com/office/drawing/2014/main" id="{00000000-0008-0000-0700-000017000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1324" y="1924050"/>
              <a:ext cx="1441426" cy="190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upright="1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l" rtl="0">
                <a:defRPr sz="1000"/>
              </a:pPr>
              <a:r>
                <a:rPr lang="pt-BR" sz="1800" b="0" i="0" strike="noStrike" dirty="0">
                  <a:solidFill>
                    <a:srgbClr val="000000"/>
                  </a:solidFill>
                  <a:latin typeface="Century Gothic" panose="020B0502020202020204" pitchFamily="34" charset="0"/>
                  <a:cs typeface="Arial"/>
                </a:rPr>
                <a:t>Filme de Ar (interno)</a:t>
              </a:r>
              <a:endParaRPr lang="pt-BR" sz="1800" b="0" i="0" strike="noStrike" dirty="0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  <a:p>
              <a:pPr algn="l" rtl="0">
                <a:defRPr sz="1000"/>
              </a:pPr>
              <a:endParaRPr lang="pt-BR" sz="1800" b="0" i="0" strike="noStrike" dirty="0">
                <a:solidFill>
                  <a:srgbClr val="000000"/>
                </a:solidFill>
                <a:latin typeface="Century Gothic" panose="020B0502020202020204" pitchFamily="34" charset="0"/>
                <a:cs typeface="Times New Roman"/>
              </a:endParaRPr>
            </a:p>
          </p:txBody>
        </p:sp>
        <p:sp>
          <p:nvSpPr>
            <p:cNvPr id="34" name="Line 62">
              <a:extLst>
                <a:ext uri="{FF2B5EF4-FFF2-40B4-BE49-F238E27FC236}">
                  <a16:creationId xmlns:a16="http://schemas.microsoft.com/office/drawing/2014/main" id="{00000000-0008-0000-0700-000018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4425" y="2095500"/>
              <a:ext cx="17907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Oval 63">
              <a:extLst>
                <a:ext uri="{FF2B5EF4-FFF2-40B4-BE49-F238E27FC236}">
                  <a16:creationId xmlns:a16="http://schemas.microsoft.com/office/drawing/2014/main" id="{00000000-0008-0000-0700-000019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850" y="2066925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Line 64">
              <a:extLst>
                <a:ext uri="{FF2B5EF4-FFF2-40B4-BE49-F238E27FC236}">
                  <a16:creationId xmlns:a16="http://schemas.microsoft.com/office/drawing/2014/main" id="{00000000-0008-0000-0700-00001A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4875" y="1495425"/>
              <a:ext cx="200025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Oval 65">
              <a:extLst>
                <a:ext uri="{FF2B5EF4-FFF2-40B4-BE49-F238E27FC236}">
                  <a16:creationId xmlns:a16="http://schemas.microsoft.com/office/drawing/2014/main" id="{00000000-0008-0000-0700-00001B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781050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Oval 66">
              <a:extLst>
                <a:ext uri="{FF2B5EF4-FFF2-40B4-BE49-F238E27FC236}">
                  <a16:creationId xmlns:a16="http://schemas.microsoft.com/office/drawing/2014/main" id="{00000000-0008-0000-0700-00001C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1075" y="781050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Line 69">
              <a:extLst>
                <a:ext uri="{FF2B5EF4-FFF2-40B4-BE49-F238E27FC236}">
                  <a16:creationId xmlns:a16="http://schemas.microsoft.com/office/drawing/2014/main" id="{00000000-0008-0000-0700-00001D0000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5775" y="266700"/>
              <a:ext cx="243840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40" name="Oval 70">
              <a:extLst>
                <a:ext uri="{FF2B5EF4-FFF2-40B4-BE49-F238E27FC236}">
                  <a16:creationId xmlns:a16="http://schemas.microsoft.com/office/drawing/2014/main" id="{00000000-0008-0000-0700-00001E000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500" y="781050"/>
              <a:ext cx="57150" cy="571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41" name="Group 71">
              <a:extLst>
                <a:ext uri="{FF2B5EF4-FFF2-40B4-BE49-F238E27FC236}">
                  <a16:creationId xmlns:a16="http://schemas.microsoft.com/office/drawing/2014/main" id="{00000000-0008-0000-0700-00001F000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50" y="28575"/>
              <a:ext cx="914400" cy="2324100"/>
              <a:chOff x="361950" y="28575"/>
              <a:chExt cx="152" cy="244"/>
            </a:xfrm>
          </p:grpSpPr>
          <p:sp>
            <p:nvSpPr>
              <p:cNvPr id="42" name="Freeform 72">
                <a:extLst>
                  <a:ext uri="{FF2B5EF4-FFF2-40B4-BE49-F238E27FC236}">
                    <a16:creationId xmlns:a16="http://schemas.microsoft.com/office/drawing/2014/main" id="{00000000-0008-0000-0700-000020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950" y="28575"/>
                <a:ext cx="134" cy="19"/>
              </a:xfrm>
              <a:custGeom>
                <a:avLst/>
                <a:gdLst>
                  <a:gd name="T0" fmla="*/ 0 w 1603"/>
                  <a:gd name="T1" fmla="*/ 0 h 338"/>
                  <a:gd name="T2" fmla="*/ 0 w 1603"/>
                  <a:gd name="T3" fmla="*/ 0 h 338"/>
                  <a:gd name="T4" fmla="*/ 0 w 1603"/>
                  <a:gd name="T5" fmla="*/ 0 h 338"/>
                  <a:gd name="T6" fmla="*/ 0 w 1603"/>
                  <a:gd name="T7" fmla="*/ 0 h 338"/>
                  <a:gd name="T8" fmla="*/ 0 w 1603"/>
                  <a:gd name="T9" fmla="*/ 0 h 338"/>
                  <a:gd name="T10" fmla="*/ 0 w 1603"/>
                  <a:gd name="T11" fmla="*/ 0 h 3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3"/>
                  <a:gd name="T19" fmla="*/ 0 h 338"/>
                  <a:gd name="T20" fmla="*/ 1603 w 1603"/>
                  <a:gd name="T21" fmla="*/ 338 h 3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3" h="338">
                    <a:moveTo>
                      <a:pt x="0" y="162"/>
                    </a:moveTo>
                    <a:lnTo>
                      <a:pt x="764" y="158"/>
                    </a:lnTo>
                    <a:lnTo>
                      <a:pt x="815" y="0"/>
                    </a:lnTo>
                    <a:lnTo>
                      <a:pt x="874" y="338"/>
                    </a:lnTo>
                    <a:lnTo>
                      <a:pt x="917" y="150"/>
                    </a:lnTo>
                    <a:lnTo>
                      <a:pt x="1603" y="150"/>
                    </a:lnTo>
                  </a:path>
                </a:pathLst>
              </a:cu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" name="Freeform 73">
                <a:extLst>
                  <a:ext uri="{FF2B5EF4-FFF2-40B4-BE49-F238E27FC236}">
                    <a16:creationId xmlns:a16="http://schemas.microsoft.com/office/drawing/2014/main" id="{00000000-0008-0000-0700-000021000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950" y="28800"/>
                <a:ext cx="152" cy="19"/>
              </a:xfrm>
              <a:custGeom>
                <a:avLst/>
                <a:gdLst>
                  <a:gd name="T0" fmla="*/ 0 w 1603"/>
                  <a:gd name="T1" fmla="*/ 0 h 338"/>
                  <a:gd name="T2" fmla="*/ 0 w 1603"/>
                  <a:gd name="T3" fmla="*/ 0 h 338"/>
                  <a:gd name="T4" fmla="*/ 0 w 1603"/>
                  <a:gd name="T5" fmla="*/ 0 h 338"/>
                  <a:gd name="T6" fmla="*/ 0 w 1603"/>
                  <a:gd name="T7" fmla="*/ 0 h 338"/>
                  <a:gd name="T8" fmla="*/ 0 w 1603"/>
                  <a:gd name="T9" fmla="*/ 0 h 338"/>
                  <a:gd name="T10" fmla="*/ 0 w 1603"/>
                  <a:gd name="T11" fmla="*/ 0 h 3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03"/>
                  <a:gd name="T19" fmla="*/ 0 h 338"/>
                  <a:gd name="T20" fmla="*/ 1603 w 1603"/>
                  <a:gd name="T21" fmla="*/ 338 h 3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03" h="338">
                    <a:moveTo>
                      <a:pt x="0" y="162"/>
                    </a:moveTo>
                    <a:lnTo>
                      <a:pt x="764" y="158"/>
                    </a:lnTo>
                    <a:lnTo>
                      <a:pt x="815" y="0"/>
                    </a:lnTo>
                    <a:lnTo>
                      <a:pt x="874" y="338"/>
                    </a:lnTo>
                    <a:lnTo>
                      <a:pt x="917" y="150"/>
                    </a:lnTo>
                    <a:lnTo>
                      <a:pt x="1603" y="15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pt-BR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1">
                <a:extLst>
                  <a:ext uri="{FF2B5EF4-FFF2-40B4-BE49-F238E27FC236}">
                    <a16:creationId xmlns:a16="http://schemas.microsoft.com/office/drawing/2014/main" id="{BF506A4E-CE17-48D1-9025-22951A3AB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34554" y="2184387"/>
                <a:ext cx="5194666" cy="3768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U = 1 / 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(R</a:t>
                </a:r>
                <a:r>
                  <a:rPr lang="pt-BR" altLang="pt-BR" sz="2200" baseline="-250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1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 + R</a:t>
                </a:r>
                <a:r>
                  <a:rPr lang="pt-BR" altLang="pt-BR" sz="2200" baseline="-250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2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 + R</a:t>
                </a:r>
                <a:r>
                  <a:rPr lang="pt-BR" altLang="pt-BR" sz="2200" baseline="-250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3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 + ... + </a:t>
                </a:r>
                <a:r>
                  <a:rPr lang="pt-BR" altLang="pt-BR" sz="2200" dirty="0" err="1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R</a:t>
                </a:r>
                <a:r>
                  <a:rPr lang="pt-BR" altLang="pt-BR" sz="2200" baseline="-25000" dirty="0" err="1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n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)</a:t>
                </a:r>
              </a:p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  <a:sym typeface="Symbol" panose="05050102010706020507" pitchFamily="18" charset="2"/>
                  </a:rPr>
                  <a:t>Filme de ar: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altLang="pt-BR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 altLang="pt-BR" sz="2200" b="0" i="0" smtClean="0">
                            <a:latin typeface="Century Gothic" panose="020B0502020202020204" pitchFamily="34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pt-BR" altLang="pt-BR" sz="2200">
                            <a:latin typeface="Century Gothic" panose="020B0502020202020204" pitchFamily="34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</m:t>
                        </m:r>
                      </m:den>
                    </m:f>
                    <m:r>
                      <m:rPr>
                        <m:nor/>
                      </m:rPr>
                      <a:rPr lang="pt-BR" altLang="pt-BR" sz="2200" b="0" i="0" smtClean="0">
                        <a:latin typeface="Century Gothic" panose="020B0502020202020204" pitchFamily="34" charset="0"/>
                        <a:sym typeface="Symbol" panose="05050102010706020507" pitchFamily="18" charset="2"/>
                      </a:rPr>
                      <m:t>=</m:t>
                    </m:r>
                    <m:f>
                      <m:fPr>
                        <m:ctrlPr>
                          <a:rPr lang="pt-BR" altLang="pt-BR" sz="22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pt-BR" altLang="pt-BR" sz="2200" b="0" i="0" smtClean="0">
                            <a:latin typeface="Century Gothic" panose="020B0502020202020204" pitchFamily="34" charset="0"/>
                            <a:sym typeface="Symbol" panose="05050102010706020507" pitchFamily="18" charset="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pt-BR" altLang="pt-BR" sz="2200" b="0" i="0" smtClean="0">
                            <a:latin typeface="Century Gothic" panose="020B0502020202020204" pitchFamily="34" charset="0"/>
                            <a:sym typeface="Symbol" panose="05050102010706020507" pitchFamily="18" charset="2"/>
                          </a:rPr>
                          <m:t>2,32+11,62</m:t>
                        </m:r>
                        <m:rad>
                          <m:radPr>
                            <m:degHide m:val="on"/>
                            <m:ctrlPr>
                              <a:rPr lang="pt-BR" altLang="pt-BR" sz="2200" b="0" i="1" smtClean="0"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pt-BR" altLang="pt-BR" sz="2200" b="0" i="1" smtClean="0">
                                    <a:latin typeface="Cambria Math" panose="02040503050406030204" pitchFamily="18" charset="0"/>
                                    <a:sym typeface="Symbol" panose="05050102010706020507" pitchFamily="18" charset="2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nor/>
                                  </m:rPr>
                                  <a:rPr lang="pt-BR" altLang="pt-BR" sz="2200" b="0" i="0" smtClean="0">
                                    <a:latin typeface="Century Gothic" panose="020B0502020202020204" pitchFamily="34" charset="0"/>
                                    <a:sym typeface="Symbol" panose="05050102010706020507" pitchFamily="18" charset="2"/>
                                  </a:rPr>
                                  <m:t>v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pt-BR" altLang="pt-BR" sz="2200" b="0" i="0" smtClean="0">
                                    <a:latin typeface="Century Gothic" panose="020B0502020202020204" pitchFamily="34" charset="0"/>
                                    <a:sym typeface="Symbol" panose="05050102010706020507" pitchFamily="18" charset="2"/>
                                  </a:rPr>
                                  <m:t>AR</m:t>
                                </m:r>
                              </m:sub>
                            </m:sSub>
                          </m:e>
                        </m:rad>
                      </m:den>
                    </m:f>
                  </m:oMath>
                </a14:m>
                <a:endParaRPr lang="pt-BR" altLang="pt-BR" sz="2200" dirty="0">
                  <a:latin typeface="Century Gothic" panose="020B0502020202020204" pitchFamily="34" charset="0"/>
                  <a:ea typeface="Century Gothic" panose="020B0502020202020204" pitchFamily="34" charset="0"/>
                </a:endParaRPr>
              </a:p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U</a:t>
                </a:r>
                <a:r>
                  <a:rPr lang="pt-BR" altLang="pt-BR" sz="2200" baseline="-250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MATERIAIS</a:t>
                </a: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: tabelas técnicas</a:t>
                </a:r>
              </a:p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Argamassa # 0,015m:	R = 0,0205</a:t>
                </a:r>
              </a:p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Blocos Concreto # 0,1m:	R = 0,1827</a:t>
                </a:r>
              </a:p>
              <a:p>
                <a:pPr defTabSz="914400" eaLnBrk="0" fontAlgn="base" hangingPunct="0">
                  <a:spcBef>
                    <a:spcPts val="1800"/>
                  </a:spcBef>
                  <a:spcAft>
                    <a:spcPct val="0"/>
                  </a:spcAft>
                </a:pPr>
                <a:r>
                  <a:rPr lang="pt-BR" altLang="pt-BR" sz="2200" dirty="0">
                    <a:latin typeface="Century Gothic" panose="020B0502020202020204" pitchFamily="34" charset="0"/>
                    <a:ea typeface="Century Gothic" panose="020B0502020202020204" pitchFamily="34" charset="0"/>
                  </a:rPr>
                  <a:t>...</a:t>
                </a:r>
              </a:p>
            </p:txBody>
          </p:sp>
        </mc:Choice>
        <mc:Fallback xmlns="">
          <p:sp>
            <p:nvSpPr>
              <p:cNvPr id="84" name="Rectangle 1">
                <a:extLst>
                  <a:ext uri="{FF2B5EF4-FFF2-40B4-BE49-F238E27FC236}">
                    <a16:creationId xmlns:a16="http://schemas.microsoft.com/office/drawing/2014/main" id="{BF506A4E-CE17-48D1-9025-22951A3ABE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34554" y="2184387"/>
                <a:ext cx="5194666" cy="3768147"/>
              </a:xfrm>
              <a:prstGeom prst="rect">
                <a:avLst/>
              </a:prstGeom>
              <a:blipFill>
                <a:blip r:embed="rId2"/>
                <a:stretch>
                  <a:fillRect l="-1526" t="-485" r="-1526" b="-291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Espaço Reservado para Número de Slide 4">
            <a:extLst>
              <a:ext uri="{FF2B5EF4-FFF2-40B4-BE49-F238E27FC236}">
                <a16:creationId xmlns:a16="http://schemas.microsoft.com/office/drawing/2014/main" id="{D033239D-A6F9-4C75-8213-25A50FA829A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6603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969377" y="1067635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Luminárias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1614" y="1720602"/>
            <a:ext cx="37761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lang="pt-BR" altLang="pt-BR" sz="2800" baseline="-30000" dirty="0">
                <a:latin typeface="Arial Narrow" panose="020B0606020202030204" pitchFamily="34" charset="0"/>
                <a:ea typeface="Century Gothic" panose="020B0502020202020204" pitchFamily="34" charset="0"/>
              </a:rPr>
              <a:t>LUMINÁRIAS 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:	h * FD * CLF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8818A9E-8BC7-412B-8232-D91C59C14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4793" y="2547126"/>
            <a:ext cx="853592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h:	potência das lâmpadas (conforme fabricante)</a:t>
            </a: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FD:	Fator de dissipação (conforme fabricante)</a:t>
            </a: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CLF:	Tabelas ASHRAE – Cooling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Load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Factor para iluminação</a:t>
            </a:r>
          </a:p>
          <a:p>
            <a:pPr lvl="2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1981 ASHRAE Fundamentals – Ch. 27 –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Table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17a ~ 17e</a:t>
            </a:r>
          </a:p>
          <a:p>
            <a:pPr lvl="2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Para operação 24/dia – CLF = 1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0898720-430E-4607-A26D-2F9DA4672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4072" y="1293568"/>
            <a:ext cx="2447988" cy="2234346"/>
          </a:xfrm>
          <a:prstGeom prst="rect">
            <a:avLst/>
          </a:prstGeom>
        </p:spPr>
      </p:pic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74FB5274-BE11-46F2-BE60-50844878C81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1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8818A9E-8BC7-412B-8232-D91C59C14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4673" y="3781697"/>
            <a:ext cx="549892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A geração de calor é informada em tabelas técnicas, dispostas conforme atividade e baseadas em valores “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met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” associados às vestimentas utilizadas.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EA5B925-994A-4E73-83EB-85C523F6F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05" y="1127980"/>
            <a:ext cx="3057827" cy="5206146"/>
          </a:xfrm>
          <a:prstGeom prst="rect">
            <a:avLst/>
          </a:prstGeom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4794586" y="5597579"/>
            <a:ext cx="3244866" cy="736546"/>
          </a:xfrm>
          <a:prstGeom prst="rect">
            <a:avLst/>
          </a:prstGeom>
        </p:spPr>
        <p:txBody>
          <a:bodyPr/>
          <a:lstStyle/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</a:t>
            </a:r>
          </a:p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ASHRAE – 2014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endParaRPr lang="pt-BR" sz="1400" kern="0" dirty="0">
              <a:latin typeface="+mj-lt"/>
              <a:ea typeface="+mj-ea"/>
              <a:cs typeface="+mj-cs"/>
            </a:endParaRPr>
          </a:p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Chapter 9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B0EACD1-9F72-4E04-9ED8-F28C24068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408" y="1127980"/>
            <a:ext cx="3445452" cy="2658849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D91B472E-F3F8-444F-9280-9A1B3765314E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8997377" y="2932141"/>
            <a:ext cx="1606364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Google</a:t>
            </a: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B4DF880C-BBF8-4486-8A6B-22232C98C443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379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632513" y="6026728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Curso SMACNA de Educação Continuada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D7049A77-0824-4CDA-B6A1-A1B05C0629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06835"/>
              </p:ext>
            </p:extLst>
          </p:nvPr>
        </p:nvGraphicFramePr>
        <p:xfrm>
          <a:off x="3462337" y="1288430"/>
          <a:ext cx="5267325" cy="469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Picture" r:id="rId3" imgW="6976753" imgH="2980706" progId="Word.Picture.8">
                  <p:embed/>
                </p:oleObj>
              </mc:Choice>
              <mc:Fallback>
                <p:oleObj name="Picture" r:id="rId3" imgW="6976753" imgH="2980706" progId="Word.Picture.8">
                  <p:embed/>
                  <p:pic>
                    <p:nvPicPr>
                      <p:cNvPr id="3" name="Objeto 2">
                        <a:extLst>
                          <a:ext uri="{FF2B5EF4-FFF2-40B4-BE49-F238E27FC236}">
                            <a16:creationId xmlns:a16="http://schemas.microsoft.com/office/drawing/2014/main" id="{D7049A77-0824-4CDA-B6A1-A1B05C0629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2337" y="1288430"/>
                        <a:ext cx="5267325" cy="469582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">
            <a:extLst>
              <a:ext uri="{FF2B5EF4-FFF2-40B4-BE49-F238E27FC236}">
                <a16:creationId xmlns:a16="http://schemas.microsoft.com/office/drawing/2014/main" id="{61836820-A40C-41D8-9288-07C3925B57C7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82357FA5-5E61-4D1B-AC0A-2C78E841DB1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79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0ACA8F46-7150-4281-B12A-A7E1911E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694892"/>
            <a:ext cx="3657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4400" b="1" kern="0" dirty="0">
                <a:ln w="3175">
                  <a:solidFill>
                    <a:srgbClr val="FF0000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Jogo dos Erros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C2E04266-6F9B-451F-A616-A88B5FC1BB63}"/>
              </a:ext>
            </a:extLst>
          </p:cNvPr>
          <p:cNvSpPr txBox="1">
            <a:spLocks noChangeArrowheads="1"/>
          </p:cNvSpPr>
          <p:nvPr/>
        </p:nvSpPr>
        <p:spPr>
          <a:xfrm>
            <a:off x="938645" y="1519238"/>
            <a:ext cx="10402615" cy="2339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dirty="0"/>
              <a:t>O instalador diz que a responsabilidade não é dele, conforme a ata de reunião do dia ..., assinada pelo usuário, onde informou que o equipamento seria de outro fabricante ...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D85E9C-3B50-48F8-93F6-DCF6D8613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573" y="3859213"/>
            <a:ext cx="10307782" cy="2303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dirty="0"/>
              <a:t>O certificador diz que, de acordo com os ensaios, o equipamento não funciona adequadamente e que o usuário deve consultar o projetista, o fabricante e o instalador.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31A424D1-9315-4589-B988-7279846E3ED7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Introdução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9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68818A9E-8BC7-412B-8232-D91C59C14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5555" y="2517136"/>
            <a:ext cx="549892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O “isolamento térmico” promovido pelas vestimentas afeta a regulação indivíduo, portanto, pode ser necessário ajustar a temperatura ambiente, para compensar a vestimenta.</a:t>
            </a: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5407650" y="5518781"/>
            <a:ext cx="3244866" cy="736546"/>
          </a:xfrm>
          <a:prstGeom prst="rect">
            <a:avLst/>
          </a:prstGeom>
        </p:spPr>
        <p:txBody>
          <a:bodyPr/>
          <a:lstStyle/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</a:t>
            </a:r>
          </a:p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ASHRAE – 2014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endParaRPr lang="pt-BR" sz="1400" kern="0" dirty="0">
              <a:latin typeface="+mj-lt"/>
              <a:ea typeface="+mj-ea"/>
              <a:cs typeface="+mj-cs"/>
            </a:endParaRPr>
          </a:p>
          <a:p>
            <a:pPr algn="just" defTabSz="1104900">
              <a:defRPr/>
            </a:pPr>
            <a:r>
              <a:rPr lang="pt-BR" sz="1400" kern="0" dirty="0"/>
              <a:t>Chapter</a:t>
            </a:r>
            <a:r>
              <a:rPr lang="pt-BR" sz="1400" kern="0" dirty="0">
                <a:latin typeface="+mj-lt"/>
                <a:ea typeface="+mj-ea"/>
                <a:cs typeface="+mj-cs"/>
              </a:rPr>
              <a:t> 9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2815179-C882-4121-8314-B3F3BD28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23" y="1025714"/>
            <a:ext cx="3751277" cy="5229613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F43655A-F031-4F49-BA5A-F9BC7CC9A83A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49AFAC93-CE83-4533-9081-374A7CFAA6EE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7740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2235666" y="457977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8818A9E-8BC7-412B-8232-D91C59C14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586" y="1295075"/>
            <a:ext cx="370435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A condição de conforto térmico é função do isolamento térmico produzido pela paramentação (índice CLO); da velocidade temperatura e umidade do ar no ambiente de trabalho e da atividade exercida no posto de trabalho</a:t>
            </a:r>
            <a:endParaRPr lang="pt-BR" altLang="pt-BR" sz="2800" baseline="30000" dirty="0">
              <a:latin typeface="Arial Narrow" panose="020B0606020202030204" pitchFamily="34" charset="0"/>
              <a:ea typeface="Century Gothic" panose="020B0502020202020204" pitchFamily="34" charset="0"/>
            </a:endParaRPr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2419402" y="5597579"/>
            <a:ext cx="3244866" cy="736546"/>
          </a:xfrm>
          <a:prstGeom prst="rect">
            <a:avLst/>
          </a:prstGeom>
        </p:spPr>
        <p:txBody>
          <a:bodyPr/>
          <a:lstStyle/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</a:t>
            </a:r>
          </a:p>
          <a:p>
            <a:pPr algn="just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ASHRAE – 2014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endParaRPr lang="pt-BR" sz="1400" kern="0" dirty="0">
              <a:latin typeface="+mj-lt"/>
              <a:ea typeface="+mj-ea"/>
              <a:cs typeface="+mj-cs"/>
            </a:endParaRPr>
          </a:p>
          <a:p>
            <a:pPr algn="just" defTabSz="1104900">
              <a:defRPr/>
            </a:pPr>
            <a:r>
              <a:rPr lang="pt-BR" sz="1400" kern="0" dirty="0"/>
              <a:t>Chapter</a:t>
            </a:r>
            <a:r>
              <a:rPr lang="pt-BR" sz="1400" kern="0" dirty="0">
                <a:latin typeface="+mj-lt"/>
                <a:ea typeface="+mj-ea"/>
                <a:cs typeface="+mj-cs"/>
              </a:rPr>
              <a:t> 9 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8A202C3-FB16-487A-B2C0-0C9E22F7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248" y="1496423"/>
            <a:ext cx="6133175" cy="399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62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295556" y="6026727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ASHRAE – 2014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r>
              <a:rPr lang="pt-BR" sz="1400" kern="0" dirty="0">
                <a:latin typeface="+mj-lt"/>
                <a:ea typeface="+mj-ea"/>
                <a:cs typeface="+mj-cs"/>
              </a:rPr>
              <a:t> – Chapter 9 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89E2C5B-7C29-4614-A105-1C73A2F3C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06" y="1131198"/>
            <a:ext cx="9068499" cy="4796939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5274958B-17CB-41A7-B9A7-F6807809FCF9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41C679C6-6439-46BE-934B-FD6B7A2AAFB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9935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Número de Slide 4">
            <a:extLst>
              <a:ext uri="{FF2B5EF4-FFF2-40B4-BE49-F238E27FC236}">
                <a16:creationId xmlns:a16="http://schemas.microsoft.com/office/drawing/2014/main" id="{1409AF76-2133-43C3-BF1B-2F87B93D9A60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EA124ACC-442E-4EEE-ABA8-4B49EE0DFC22}"/>
              </a:ext>
            </a:extLst>
          </p:cNvPr>
          <p:cNvSpPr txBox="1">
            <a:spLocks noChangeArrowheads="1"/>
          </p:cNvSpPr>
          <p:nvPr/>
        </p:nvSpPr>
        <p:spPr>
          <a:xfrm>
            <a:off x="1872841" y="457977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9A7151B-FBF5-493A-B684-FFFBC0D575AF}"/>
              </a:ext>
            </a:extLst>
          </p:cNvPr>
          <p:cNvSpPr txBox="1">
            <a:spLocks noChangeArrowheads="1"/>
          </p:cNvSpPr>
          <p:nvPr/>
        </p:nvSpPr>
        <p:spPr>
          <a:xfrm>
            <a:off x="1721439" y="981852"/>
            <a:ext cx="7451725" cy="529423"/>
          </a:xfrm>
          <a:prstGeom prst="rect">
            <a:avLst/>
          </a:prstGeom>
        </p:spPr>
        <p:txBody>
          <a:bodyPr lIns="80147" tIns="40074" rIns="80147" bIns="40074"/>
          <a:lstStyle/>
          <a:p>
            <a:r>
              <a:rPr lang="pt-BR" sz="3200" b="1" dirty="0"/>
              <a:t>NBR 16401: 2008 - Parte 2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endParaRPr lang="pt-BR" sz="3200" b="1" kern="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A03FA423-F95F-4CF9-96DD-5CA176F32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226" y="1651914"/>
            <a:ext cx="8669547" cy="1526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9E76D4B7-2184-4120-8777-061DAD42E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577" y="3178109"/>
            <a:ext cx="8962844" cy="3010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r>
              <a:rPr lang="pt-BR" sz="2800" dirty="0"/>
              <a:t>Então, para UR = 55% e assumindo: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Vestimenta típica p/ grau D (camisa e calça de algodão com mangas longas, </a:t>
            </a:r>
            <a:r>
              <a:rPr lang="pt-BR" sz="2800" dirty="0" err="1"/>
              <a:t>clo</a:t>
            </a:r>
            <a:r>
              <a:rPr lang="pt-BR" sz="2800" dirty="0"/>
              <a:t> = 0,75): TBS = 21 a 24ºC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Vestimenta típica p/ grau C (macacão de poliéster </a:t>
            </a:r>
            <a:r>
              <a:rPr lang="pt-BR" sz="2800" dirty="0" err="1"/>
              <a:t>autoclavável</a:t>
            </a:r>
            <a:r>
              <a:rPr lang="pt-BR" sz="2800" dirty="0"/>
              <a:t>, </a:t>
            </a:r>
            <a:r>
              <a:rPr lang="pt-BR" sz="2800" dirty="0" err="1"/>
              <a:t>clo</a:t>
            </a:r>
            <a:r>
              <a:rPr lang="pt-BR" sz="2800" dirty="0"/>
              <a:t> = 0,85): TBS = 20,5 a 23,5ºC.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pt-BR" sz="2800" dirty="0"/>
              <a:t>Vestimenta típica p/ grau A/B (</a:t>
            </a:r>
            <a:r>
              <a:rPr lang="pt-BR" sz="2800" dirty="0" err="1"/>
              <a:t>clo</a:t>
            </a:r>
            <a:r>
              <a:rPr lang="pt-BR" sz="2800" dirty="0"/>
              <a:t> = 1,10), sob fluxo unidirecional @ 0,45 m/s: TBS = 18,5 e 21,5ºC.</a:t>
            </a:r>
          </a:p>
        </p:txBody>
      </p:sp>
    </p:spTree>
    <p:extLst>
      <p:ext uri="{BB962C8B-B14F-4D97-AF65-F5344CB8AC3E}">
        <p14:creationId xmlns:p14="http://schemas.microsoft.com/office/powerpoint/2010/main" val="7659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295556" y="5285140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ASHRAE – 2017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r>
              <a:rPr lang="pt-BR" sz="1400" kern="0" dirty="0">
                <a:latin typeface="+mj-lt"/>
                <a:ea typeface="+mj-ea"/>
                <a:cs typeface="+mj-cs"/>
              </a:rPr>
              <a:t> – Chapter 9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DCD44A7-DE6B-4B05-BDB0-FF7DC63364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1" b="2665"/>
          <a:stretch/>
        </p:blipFill>
        <p:spPr>
          <a:xfrm>
            <a:off x="2274967" y="4144110"/>
            <a:ext cx="6968147" cy="114103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E314833-3167-4CB3-B2AF-F44DE5DBF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892" y="1540769"/>
            <a:ext cx="9337184" cy="1787783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79084ED8-73F2-4DCD-A7A6-72D3C0B5A0AE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78F10B0F-7B94-48B2-94C1-D82752C679EE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865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6B305B80-50BB-48BE-9C5B-72EED98F7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2" y="1884110"/>
            <a:ext cx="10163175" cy="3333750"/>
          </a:xfrm>
          <a:prstGeom prst="rect">
            <a:avLst/>
          </a:prstGeom>
        </p:spPr>
      </p:pic>
      <p:pic>
        <p:nvPicPr>
          <p:cNvPr id="7" name="Picture 6" descr="C:\3-Fotos\Febrava 2005\IMG_0005.JPG">
            <a:extLst>
              <a:ext uri="{FF2B5EF4-FFF2-40B4-BE49-F238E27FC236}">
                <a16:creationId xmlns:a16="http://schemas.microsoft.com/office/drawing/2014/main" id="{F529C932-2082-4A7F-AE0C-2CD40679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261" y="1354208"/>
            <a:ext cx="5958989" cy="4471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17036AF8-497B-4FC2-A7F7-42F89E240516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E36E2E92-40A0-4368-9992-72BF578D59B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7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295556" y="6026727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ASHRAE – 2014 Fundamentals </a:t>
            </a:r>
            <a:r>
              <a:rPr lang="pt-BR" sz="1400" kern="0" dirty="0" err="1">
                <a:latin typeface="+mj-lt"/>
                <a:ea typeface="+mj-ea"/>
                <a:cs typeface="+mj-cs"/>
              </a:rPr>
              <a:t>Handbook</a:t>
            </a:r>
            <a:r>
              <a:rPr lang="pt-BR" sz="1400" kern="0" dirty="0">
                <a:latin typeface="+mj-lt"/>
                <a:ea typeface="+mj-ea"/>
                <a:cs typeface="+mj-cs"/>
              </a:rPr>
              <a:t> – Chapter 9 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B87B8AA-D752-4001-86E9-52DD6FC54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094" y="1839154"/>
            <a:ext cx="3753198" cy="317969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CA7036E-6287-4B2B-9FA5-98E2FF72B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957" y="1226053"/>
            <a:ext cx="3786316" cy="4513346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346D66D-C947-44E6-9674-34A7EF43F8CC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EA87F4C2-4249-4863-9E92-7CC4BEFDBE9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596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235F71BA-AF02-43E8-8F9A-FBA479341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580"/>
          <a:stretch/>
        </p:blipFill>
        <p:spPr>
          <a:xfrm>
            <a:off x="962025" y="1365094"/>
            <a:ext cx="10267950" cy="4269656"/>
          </a:xfrm>
          <a:prstGeom prst="rect">
            <a:avLst/>
          </a:prstGeom>
        </p:spPr>
      </p:pic>
      <p:sp>
        <p:nvSpPr>
          <p:cNvPr id="5" name="Rectangle 10">
            <a:extLst>
              <a:ext uri="{FF2B5EF4-FFF2-40B4-BE49-F238E27FC236}">
                <a16:creationId xmlns:a16="http://schemas.microsoft.com/office/drawing/2014/main" id="{F9C7CA36-8CA5-4F75-82BB-1EA08B97EB4B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8242868C-CB39-46C0-9814-FE0B5C29D60F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709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10334393-5867-420A-95FE-2C630B097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25" b="384"/>
          <a:stretch/>
        </p:blipFill>
        <p:spPr>
          <a:xfrm>
            <a:off x="858780" y="1182786"/>
            <a:ext cx="10267950" cy="11521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4F44848-3169-49B7-90A6-3D2DDECAC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217" y="2514600"/>
            <a:ext cx="8601075" cy="3819525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AD179B6A-7E51-4344-80AD-7DC06671B177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AFA9B129-9B31-4F1A-9D8E-402ADA21D002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19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632514" y="6026727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MTE – NR 15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DE729B5-08C5-434C-ACBC-D228EDC8D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617" y="1507508"/>
            <a:ext cx="6888766" cy="4427562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74CB2CA7-E619-4E33-8917-06BB438E4AEE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861503F8-63AF-4362-930B-D260CE4546EA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378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0ACA8F46-7150-4281-B12A-A7E1911E9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199" y="694892"/>
            <a:ext cx="36576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4400" b="1" kern="0" dirty="0">
                <a:ln w="3175">
                  <a:solidFill>
                    <a:srgbClr val="FF0000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</a:rPr>
              <a:t>Jogo dos Erros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7A8631A-4633-4B0F-8FD6-8C16C2E9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895" y="1752383"/>
            <a:ext cx="8597900" cy="15906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dirty="0"/>
              <a:t>O usuário discute com o projetista, o fabricante e o instalador, briga com o certificador e ...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23E6093-0C0A-493D-94F3-CC4E1DF5B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895" y="3366870"/>
            <a:ext cx="8597900" cy="1176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dirty="0"/>
              <a:t>convive com o problema para o resto da vida, uma vez que a inauguração já está marcada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B5DD53BB-BEC7-4BDC-8B71-A3B090939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895" y="4816258"/>
            <a:ext cx="85979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marL="363538" indent="-363538" defTabSz="968375">
              <a:spcBef>
                <a:spcPct val="20000"/>
              </a:spcBef>
              <a:defRPr/>
            </a:pPr>
            <a:endParaRPr lang="pt-BR" sz="1000" b="1" kern="0" dirty="0">
              <a:solidFill>
                <a:srgbClr val="FFFF00"/>
              </a:solidFill>
              <a:latin typeface="+mn-lt"/>
            </a:endParaRPr>
          </a:p>
          <a:p>
            <a:pPr marL="363538" indent="-363538" algn="ctr" defTabSz="968375" eaLnBrk="0" hangingPunct="0">
              <a:spcBef>
                <a:spcPts val="0"/>
              </a:spcBef>
              <a:defRPr/>
            </a:pPr>
            <a:r>
              <a:rPr lang="pt-BR" sz="6000" kern="0" dirty="0">
                <a:solidFill>
                  <a:srgbClr val="FF0000"/>
                </a:solidFill>
                <a:latin typeface="Arial" charset="0"/>
              </a:rPr>
              <a:t>Quem estava certo?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0575F066-904A-46D0-971F-4B9FF91BE7D4}"/>
              </a:ext>
            </a:extLst>
          </p:cNvPr>
          <p:cNvSpPr txBox="1">
            <a:spLocks/>
          </p:cNvSpPr>
          <p:nvPr/>
        </p:nvSpPr>
        <p:spPr>
          <a:xfrm>
            <a:off x="1224793" y="201336"/>
            <a:ext cx="9068499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Introdução</a:t>
            </a:r>
            <a:endParaRPr lang="pt-BR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2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7480EB22-D1F1-4E52-A959-FED8F21C61BA}"/>
              </a:ext>
            </a:extLst>
          </p:cNvPr>
          <p:cNvSpPr txBox="1">
            <a:spLocks noChangeArrowheads="1"/>
          </p:cNvSpPr>
          <p:nvPr/>
        </p:nvSpPr>
        <p:spPr>
          <a:xfrm>
            <a:off x="3632514" y="6026727"/>
            <a:ext cx="4926971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MTE – NR 15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1507288-C7F5-4095-BD42-7627B8A2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377" y="1166663"/>
            <a:ext cx="7917244" cy="4801854"/>
          </a:xfrm>
          <a:prstGeom prst="rect">
            <a:avLst/>
          </a:prstGeom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1CAD1F07-57D7-4349-9907-386B3CAE4F30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Ocupação</a:t>
            </a: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0B0B91CD-3B03-4F45-AED8-33B5FD801E6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034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365D939-68CD-4839-8BD5-ECC87C45DB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377459" y="1958748"/>
            <a:ext cx="9079118" cy="4039281"/>
          </a:xfrm>
          <a:prstGeom prst="rect">
            <a:avLst/>
          </a:prstGeom>
        </p:spPr>
      </p:pic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0482" y="1293568"/>
            <a:ext cx="681103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h </a:t>
            </a:r>
            <a:r>
              <a:rPr lang="pt-BR" altLang="pt-BR" sz="2800" baseline="-30000" dirty="0">
                <a:latin typeface="Arial Narrow" panose="020B0606020202030204" pitchFamily="34" charset="0"/>
                <a:ea typeface="Century Gothic" panose="020B0502020202020204" pitchFamily="34" charset="0"/>
              </a:rPr>
              <a:t>EQUIPAMENTOS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:	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S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* FD * FS + </a:t>
            </a:r>
            <a:r>
              <a:rPr lang="pt-BR" altLang="pt-BR" sz="28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2800" baseline="-25000" dirty="0" err="1">
                <a:latin typeface="Arial Narrow" panose="020B0606020202030204" pitchFamily="34" charset="0"/>
                <a:ea typeface="Century Gothic" panose="020B0502020202020204" pitchFamily="34" charset="0"/>
              </a:rPr>
              <a:t>L</a:t>
            </a:r>
            <a:r>
              <a:rPr lang="pt-BR" altLang="pt-BR" sz="2800" dirty="0">
                <a:latin typeface="Arial Narrow" panose="020B0606020202030204" pitchFamily="34" charset="0"/>
                <a:ea typeface="Century Gothic" panose="020B0502020202020204" pitchFamily="34" charset="0"/>
              </a:rPr>
              <a:t> * FD * FS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68818A9E-8BC7-412B-8232-D91C59C14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242" y="3055058"/>
            <a:ext cx="8937516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 err="1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2800" baseline="-25000" dirty="0" err="1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S</a:t>
            </a:r>
            <a:r>
              <a:rPr lang="pt-BR" altLang="pt-BR" sz="2800" baseline="-250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 </a:t>
            </a:r>
            <a:r>
              <a:rPr lang="pt-BR" altLang="pt-BR" sz="28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/ </a:t>
            </a:r>
            <a:r>
              <a:rPr lang="pt-BR" altLang="pt-BR" sz="2800" dirty="0" err="1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h</a:t>
            </a:r>
            <a:r>
              <a:rPr lang="pt-BR" altLang="pt-BR" sz="2800" baseline="-25000" dirty="0" err="1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L</a:t>
            </a:r>
            <a:r>
              <a:rPr lang="pt-BR" altLang="pt-BR" sz="2800" baseline="-250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 </a:t>
            </a:r>
            <a:r>
              <a:rPr lang="pt-BR" altLang="pt-BR" sz="28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:		potência dos equipamentos (conforme fabricante)</a:t>
            </a: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FD:		Fator de dissipação (conforme fabricante????)</a:t>
            </a:r>
          </a:p>
          <a:p>
            <a:pPr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solidFill>
                  <a:srgbClr val="FFFF00"/>
                </a:solidFill>
                <a:latin typeface="Arial Narrow" panose="020B0606020202030204" pitchFamily="34" charset="0"/>
                <a:ea typeface="Century Gothic" panose="020B0502020202020204" pitchFamily="34" charset="0"/>
              </a:rPr>
              <a:t>FS:		Fator de Simultaneidade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3A9354AD-B018-4380-88B5-2B8CB6C094E6}"/>
              </a:ext>
            </a:extLst>
          </p:cNvPr>
          <p:cNvSpPr txBox="1">
            <a:spLocks noChangeArrowheads="1"/>
          </p:cNvSpPr>
          <p:nvPr/>
        </p:nvSpPr>
        <p:spPr>
          <a:xfrm>
            <a:off x="9118427" y="5998027"/>
            <a:ext cx="1338150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Google</a:t>
            </a: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E9E1AE3E-0CAE-4578-A760-673EA05CE1B1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 Equipamentos</a:t>
            </a: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89347C53-A666-4052-9103-D68B91D63962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876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6CA421C7-BADA-4421-8E47-60E52033D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4090" y="1154299"/>
            <a:ext cx="6725499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>
            <a:defPPr>
              <a:defRPr lang="pt-BR"/>
            </a:defPPr>
            <a:lvl1pPr marL="363538" indent="-363538" defTabSz="968375">
              <a:spcBef>
                <a:spcPct val="20000"/>
              </a:spcBef>
              <a:defRPr sz="2800" b="1" kern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pt-BR" sz="3200" dirty="0"/>
              <a:t>Dados termodinâmicos dos processos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52453D-EA24-4683-96F4-965E18CC82B0}"/>
              </a:ext>
            </a:extLst>
          </p:cNvPr>
          <p:cNvSpPr txBox="1">
            <a:spLocks noChangeArrowheads="1"/>
          </p:cNvSpPr>
          <p:nvPr/>
        </p:nvSpPr>
        <p:spPr>
          <a:xfrm>
            <a:off x="1514090" y="1735324"/>
            <a:ext cx="8942487" cy="2313720"/>
          </a:xfrm>
          <a:prstGeom prst="rect">
            <a:avLst/>
          </a:prstGeom>
        </p:spPr>
        <p:txBody>
          <a:bodyPr lIns="80147" tIns="40074" rIns="80147" bIns="40074"/>
          <a:lstStyle/>
          <a:p>
            <a:pPr>
              <a:defRPr/>
            </a:pPr>
            <a:r>
              <a:rPr lang="pt-BR" sz="2400" b="1" kern="0" dirty="0"/>
              <a:t>Observações:</a:t>
            </a:r>
          </a:p>
          <a:p>
            <a:pPr lvl="1">
              <a:defRPr/>
            </a:pPr>
            <a:r>
              <a:rPr lang="pt-BR" sz="2400" b="1" kern="0" dirty="0"/>
              <a:t>Dissipação ≠ Potência  ≠ Consumo</a:t>
            </a:r>
          </a:p>
          <a:p>
            <a:pPr lvl="1">
              <a:defRPr/>
            </a:pPr>
            <a:r>
              <a:rPr lang="pt-BR" sz="2400" b="1" kern="0" dirty="0"/>
              <a:t>Potência = Potência aparente (kVA) * Fator de Potência</a:t>
            </a:r>
          </a:p>
          <a:p>
            <a:pPr lvl="1">
              <a:defRPr/>
            </a:pPr>
            <a:r>
              <a:rPr lang="pt-BR" sz="2400" b="1" kern="0" dirty="0"/>
              <a:t>Nem sempre a dissipação ocorre onde o produto é processado. Parte da carga é levada junto com o produto para a sala/processo subsequente.</a:t>
            </a:r>
          </a:p>
        </p:txBody>
      </p:sp>
      <p:grpSp>
        <p:nvGrpSpPr>
          <p:cNvPr id="13" name="Grupo 97">
            <a:extLst>
              <a:ext uri="{FF2B5EF4-FFF2-40B4-BE49-F238E27FC236}">
                <a16:creationId xmlns:a16="http://schemas.microsoft.com/office/drawing/2014/main" id="{8EC2F46A-4D10-441F-904F-7092D5CDD26A}"/>
              </a:ext>
            </a:extLst>
          </p:cNvPr>
          <p:cNvGrpSpPr/>
          <p:nvPr/>
        </p:nvGrpSpPr>
        <p:grpSpPr>
          <a:xfrm>
            <a:off x="2816177" y="4085744"/>
            <a:ext cx="6025549" cy="2262973"/>
            <a:chOff x="1382830" y="3651168"/>
            <a:chExt cx="6025549" cy="2262973"/>
          </a:xfrm>
        </p:grpSpPr>
        <p:sp>
          <p:nvSpPr>
            <p:cNvPr id="15" name="Rectangle 97">
              <a:extLst>
                <a:ext uri="{FF2B5EF4-FFF2-40B4-BE49-F238E27FC236}">
                  <a16:creationId xmlns:a16="http://schemas.microsoft.com/office/drawing/2014/main" id="{C2701130-75A2-40CF-81FB-2CF848A10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3236" y="4436911"/>
              <a:ext cx="949339" cy="1026804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16" name="Rectangle 96">
              <a:extLst>
                <a:ext uri="{FF2B5EF4-FFF2-40B4-BE49-F238E27FC236}">
                  <a16:creationId xmlns:a16="http://schemas.microsoft.com/office/drawing/2014/main" id="{5ABD60AB-2A2D-42C4-B576-749ECD9BA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0850" y="4436911"/>
              <a:ext cx="734111" cy="698994"/>
            </a:xfrm>
            <a:prstGeom prst="rect">
              <a:avLst/>
            </a:prstGeom>
            <a:noFill/>
            <a:ln w="158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17" name="Text Box 95">
              <a:extLst>
                <a:ext uri="{FF2B5EF4-FFF2-40B4-BE49-F238E27FC236}">
                  <a16:creationId xmlns:a16="http://schemas.microsoft.com/office/drawing/2014/main" id="{2FEFDD17-611B-46BD-B5F2-6CA30DD693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5925" y="4788731"/>
              <a:ext cx="1107840" cy="45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Pó à comprimir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AutoShape 94">
              <a:extLst>
                <a:ext uri="{FF2B5EF4-FFF2-40B4-BE49-F238E27FC236}">
                  <a16:creationId xmlns:a16="http://schemas.microsoft.com/office/drawing/2014/main" id="{119941CA-9CB9-493A-80FF-04084C561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464" y="3917253"/>
              <a:ext cx="532230" cy="36451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F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93" descr="Areia">
              <a:extLst>
                <a:ext uri="{FF2B5EF4-FFF2-40B4-BE49-F238E27FC236}">
                  <a16:creationId xmlns:a16="http://schemas.microsoft.com/office/drawing/2014/main" id="{5B1CCA09-DCF6-4CAE-973D-612B689501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0026" y="4912361"/>
              <a:ext cx="708250" cy="405383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0" name="Text Box 92">
              <a:extLst>
                <a:ext uri="{FF2B5EF4-FFF2-40B4-BE49-F238E27FC236}">
                  <a16:creationId xmlns:a16="http://schemas.microsoft.com/office/drawing/2014/main" id="{17542C73-BFF3-42FF-B9E3-45A45CC209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2830" y="3740419"/>
              <a:ext cx="1107840" cy="45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Força de compressão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Rectangle 91">
              <a:extLst>
                <a:ext uri="{FF2B5EF4-FFF2-40B4-BE49-F238E27FC236}">
                  <a16:creationId xmlns:a16="http://schemas.microsoft.com/office/drawing/2014/main" id="{37FF62A8-3FD6-4900-8806-93D30D7E476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681705" y="4283433"/>
              <a:ext cx="681555" cy="630596"/>
            </a:xfrm>
            <a:prstGeom prst="rect">
              <a:avLst/>
            </a:prstGeom>
            <a:pattFill prst="dkUpDiag">
              <a:fgClr>
                <a:srgbClr val="FFFFFF"/>
              </a:fgClr>
              <a:bgClr>
                <a:schemeClr val="bg1">
                  <a:lumMod val="75000"/>
                </a:schemeClr>
              </a:bgClr>
            </a:patt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2" name="AutoShape 90">
              <a:extLst>
                <a:ext uri="{FF2B5EF4-FFF2-40B4-BE49-F238E27FC236}">
                  <a16:creationId xmlns:a16="http://schemas.microsoft.com/office/drawing/2014/main" id="{13B6464C-582F-408D-B1B4-350DEFE2E4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4551" y="5137574"/>
              <a:ext cx="1590852" cy="834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3" name="AutoShape 89">
              <a:extLst>
                <a:ext uri="{FF2B5EF4-FFF2-40B4-BE49-F238E27FC236}">
                  <a16:creationId xmlns:a16="http://schemas.microsoft.com/office/drawing/2014/main" id="{EC200CDC-4D7A-4ADB-8637-3A8AB5FF53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4551" y="3985651"/>
              <a:ext cx="1590852" cy="834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4" name="Text Box 88">
              <a:extLst>
                <a:ext uri="{FF2B5EF4-FFF2-40B4-BE49-F238E27FC236}">
                  <a16:creationId xmlns:a16="http://schemas.microsoft.com/office/drawing/2014/main" id="{6100EC59-3FBB-4BC9-BA5B-611F94B8BA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5891" y="3776287"/>
              <a:ext cx="759137" cy="33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Calor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87" descr="Areia">
              <a:extLst>
                <a:ext uri="{FF2B5EF4-FFF2-40B4-BE49-F238E27FC236}">
                  <a16:creationId xmlns:a16="http://schemas.microsoft.com/office/drawing/2014/main" id="{91FDB3B0-98D1-4E8A-895A-5353246C9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580" y="4436911"/>
              <a:ext cx="1474061" cy="934217"/>
            </a:xfrm>
            <a:prstGeom prst="ellipse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6" name="Text Box 86">
              <a:extLst>
                <a:ext uri="{FF2B5EF4-FFF2-40B4-BE49-F238E27FC236}">
                  <a16:creationId xmlns:a16="http://schemas.microsoft.com/office/drawing/2014/main" id="{33BCF60D-3427-4A89-98C9-965C0C87B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8266" y="5342768"/>
              <a:ext cx="1680113" cy="53467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Produto Acabado</a:t>
              </a:r>
              <a:endPara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(Sólido Compactado)</a:t>
              </a:r>
              <a:endPara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85">
              <a:extLst>
                <a:ext uri="{FF2B5EF4-FFF2-40B4-BE49-F238E27FC236}">
                  <a16:creationId xmlns:a16="http://schemas.microsoft.com/office/drawing/2014/main" id="{5E7B836D-585D-4912-9652-50002C4664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8669" y="3651168"/>
              <a:ext cx="1232973" cy="335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Calor residual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AutoShape 84">
              <a:extLst>
                <a:ext uri="{FF2B5EF4-FFF2-40B4-BE49-F238E27FC236}">
                  <a16:creationId xmlns:a16="http://schemas.microsoft.com/office/drawing/2014/main" id="{9881597D-43F3-46C6-9923-3BDA9DB51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61132" y="4912361"/>
              <a:ext cx="480509" cy="834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29" name="AutoShape 83">
              <a:extLst>
                <a:ext uri="{FF2B5EF4-FFF2-40B4-BE49-F238E27FC236}">
                  <a16:creationId xmlns:a16="http://schemas.microsoft.com/office/drawing/2014/main" id="{70AB8B3D-9193-409B-94FD-3966516D81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73434" y="4501139"/>
              <a:ext cx="315334" cy="387033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0" name="AutoShape 82">
              <a:extLst>
                <a:ext uri="{FF2B5EF4-FFF2-40B4-BE49-F238E27FC236}">
                  <a16:creationId xmlns:a16="http://schemas.microsoft.com/office/drawing/2014/main" id="{19F02F78-A093-4C1A-829F-E480A7664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67580" y="4892342"/>
              <a:ext cx="480509" cy="834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1" name="Text Box 81">
              <a:extLst>
                <a:ext uri="{FF2B5EF4-FFF2-40B4-BE49-F238E27FC236}">
                  <a16:creationId xmlns:a16="http://schemas.microsoft.com/office/drawing/2014/main" id="{78844D0E-2A96-4083-8A01-10D13776D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7836" y="5463715"/>
              <a:ext cx="2282418" cy="45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Processo de Compressão</a:t>
              </a:r>
              <a:endParaRPr kumimoji="0" 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80">
              <a:extLst>
                <a:ext uri="{FF2B5EF4-FFF2-40B4-BE49-F238E27FC236}">
                  <a16:creationId xmlns:a16="http://schemas.microsoft.com/office/drawing/2014/main" id="{0CB5FC3F-D195-43BC-ADD0-36A96CD2D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5834" y="4438579"/>
              <a:ext cx="767480" cy="450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pt-BR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Tensões Internas</a:t>
              </a:r>
              <a:endParaRPr kumimoji="0" lang="pt-B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AutoShape 79">
              <a:extLst>
                <a:ext uri="{FF2B5EF4-FFF2-40B4-BE49-F238E27FC236}">
                  <a16:creationId xmlns:a16="http://schemas.microsoft.com/office/drawing/2014/main" id="{ED78700E-469F-46CB-BBA9-DBA290EF55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05834" y="4661290"/>
              <a:ext cx="1258833" cy="2502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4" name="AutoShape 78">
              <a:extLst>
                <a:ext uri="{FF2B5EF4-FFF2-40B4-BE49-F238E27FC236}">
                  <a16:creationId xmlns:a16="http://schemas.microsoft.com/office/drawing/2014/main" id="{513C0286-0FED-4E5A-9885-81C636B45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93759" y="4497802"/>
              <a:ext cx="315334" cy="387033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5" name="AutoShape 77">
              <a:extLst>
                <a:ext uri="{FF2B5EF4-FFF2-40B4-BE49-F238E27FC236}">
                  <a16:creationId xmlns:a16="http://schemas.microsoft.com/office/drawing/2014/main" id="{D8DED1FC-8F48-4543-842C-EA5FD1D409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65091" y="4909024"/>
              <a:ext cx="315334" cy="387033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6" name="AutoShape 76">
              <a:extLst>
                <a:ext uri="{FF2B5EF4-FFF2-40B4-BE49-F238E27FC236}">
                  <a16:creationId xmlns:a16="http://schemas.microsoft.com/office/drawing/2014/main" id="{4F6D7141-8A90-4408-8C0A-09900D3F27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185417" y="4905688"/>
              <a:ext cx="315334" cy="387033"/>
            </a:xfrm>
            <a:prstGeom prst="straightConnector1">
              <a:avLst/>
            </a:pr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7" name="Freeform 75">
              <a:extLst>
                <a:ext uri="{FF2B5EF4-FFF2-40B4-BE49-F238E27FC236}">
                  <a16:creationId xmlns:a16="http://schemas.microsoft.com/office/drawing/2014/main" id="{68495C90-A610-437A-B87C-6CCFFBB35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9231" y="3930599"/>
              <a:ext cx="263613" cy="507980"/>
            </a:xfrm>
            <a:custGeom>
              <a:avLst/>
              <a:gdLst>
                <a:gd name="T0" fmla="*/ 31 w 316"/>
                <a:gd name="T1" fmla="*/ 609 h 609"/>
                <a:gd name="T2" fmla="*/ 316 w 316"/>
                <a:gd name="T3" fmla="*/ 417 h 609"/>
                <a:gd name="T4" fmla="*/ 31 w 316"/>
                <a:gd name="T5" fmla="*/ 246 h 609"/>
                <a:gd name="T6" fmla="*/ 127 w 316"/>
                <a:gd name="T7" fmla="*/ 0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6" h="609">
                  <a:moveTo>
                    <a:pt x="31" y="609"/>
                  </a:moveTo>
                  <a:cubicBezTo>
                    <a:pt x="173" y="543"/>
                    <a:pt x="316" y="477"/>
                    <a:pt x="316" y="417"/>
                  </a:cubicBezTo>
                  <a:cubicBezTo>
                    <a:pt x="316" y="357"/>
                    <a:pt x="62" y="316"/>
                    <a:pt x="31" y="246"/>
                  </a:cubicBezTo>
                  <a:cubicBezTo>
                    <a:pt x="0" y="176"/>
                    <a:pt x="64" y="41"/>
                    <a:pt x="127" y="0"/>
                  </a:cubicBezTo>
                </a:path>
              </a:pathLst>
            </a:custGeom>
            <a:noFill/>
            <a:ln w="11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8" name="AutoShape 74">
              <a:extLst>
                <a:ext uri="{FF2B5EF4-FFF2-40B4-BE49-F238E27FC236}">
                  <a16:creationId xmlns:a16="http://schemas.microsoft.com/office/drawing/2014/main" id="{D795ABA4-ACD8-4632-8377-1CCDE3F8DA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655738">
              <a:off x="3375789" y="3957250"/>
              <a:ext cx="271924" cy="719929"/>
            </a:xfrm>
            <a:prstGeom prst="downArrow">
              <a:avLst>
                <a:gd name="adj1" fmla="val 50000"/>
                <a:gd name="adj2" fmla="val 66181"/>
              </a:avLst>
            </a:prstGeom>
            <a:noFill/>
            <a:ln w="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  <p:sp>
          <p:nvSpPr>
            <p:cNvPr id="39" name="AutoShape 73">
              <a:extLst>
                <a:ext uri="{FF2B5EF4-FFF2-40B4-BE49-F238E27FC236}">
                  <a16:creationId xmlns:a16="http://schemas.microsoft.com/office/drawing/2014/main" id="{D11ACB6E-725F-4713-AF3E-6A1D21520F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2334" y="4663792"/>
              <a:ext cx="602305" cy="6289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FFFFF"/>
            </a:solidFill>
            <a:ln w="11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sz="1200"/>
            </a:p>
          </p:txBody>
        </p:sp>
      </p:grpSp>
      <p:sp>
        <p:nvSpPr>
          <p:cNvPr id="40" name="Rectangle 10">
            <a:extLst>
              <a:ext uri="{FF2B5EF4-FFF2-40B4-BE49-F238E27FC236}">
                <a16:creationId xmlns:a16="http://schemas.microsoft.com/office/drawing/2014/main" id="{28D5277E-56FC-483C-9DD1-A04E5AFD946E}"/>
              </a:ext>
            </a:extLst>
          </p:cNvPr>
          <p:cNvSpPr txBox="1">
            <a:spLocks noChangeArrowheads="1"/>
          </p:cNvSpPr>
          <p:nvPr/>
        </p:nvSpPr>
        <p:spPr>
          <a:xfrm>
            <a:off x="1288473" y="532310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Fontes Internas:	 Equipamentos</a:t>
            </a:r>
          </a:p>
        </p:txBody>
      </p:sp>
      <p:sp>
        <p:nvSpPr>
          <p:cNvPr id="41" name="Espaço Reservado para Número de Slide 4">
            <a:extLst>
              <a:ext uri="{FF2B5EF4-FFF2-40B4-BE49-F238E27FC236}">
                <a16:creationId xmlns:a16="http://schemas.microsoft.com/office/drawing/2014/main" id="{A8F512B8-9E3B-4554-A8A3-BC9C177523C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">
            <a:extLst>
              <a:ext uri="{FF2B5EF4-FFF2-40B4-BE49-F238E27FC236}">
                <a16:creationId xmlns:a16="http://schemas.microsoft.com/office/drawing/2014/main" id="{3AE08BD8-10E9-46D8-8D86-22B65DD3C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640" y="1715733"/>
            <a:ext cx="10608673" cy="4001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3200" dirty="0">
                <a:latin typeface="Century Gothic" panose="020B0502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vazão de ar de insuflação é o resultado da divisão da Carga Sensível  Interna (HSI = somatória das fontes internas) pelo produto do calor específico do ar úmido (à pressão constante) multiplicado pela diferença de temperatura: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m/</a:t>
            </a:r>
            <a:r>
              <a:rPr kumimoji="0" lang="pt-BR" altLang="pt-B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kumimoji="0" lang="pt-BR" altLang="pt-BR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HSI / [ </a:t>
            </a:r>
            <a:r>
              <a:rPr kumimoji="0" lang="pt-BR" altLang="pt-BR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c</a:t>
            </a:r>
            <a:r>
              <a:rPr kumimoji="0" lang="pt-BR" altLang="pt-BR" sz="32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kumimoji="0" lang="pt-BR" altLang="pt-BR" sz="32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pt-BR" altLang="pt-BR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* (</a:t>
            </a:r>
            <a:r>
              <a:rPr kumimoji="0" lang="pt-BR" altLang="pt-BR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kumimoji="0" lang="pt-BR" altLang="pt-BR" sz="32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AMB</a:t>
            </a:r>
            <a:r>
              <a:rPr kumimoji="0" lang="pt-BR" altLang="pt-BR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– </a:t>
            </a:r>
            <a:r>
              <a:rPr kumimoji="0" lang="pt-BR" altLang="pt-BR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t</a:t>
            </a:r>
            <a:r>
              <a:rPr kumimoji="0" lang="pt-BR" altLang="pt-BR" sz="3200" b="0" i="0" u="none" strike="noStrike" cap="none" normalizeH="0" baseline="-25000" dirty="0" err="1">
                <a:ln>
                  <a:noFill/>
                </a:ln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INS</a:t>
            </a:r>
            <a:r>
              <a:rPr lang="pt-BR" altLang="pt-BR" sz="32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)]</a:t>
            </a:r>
          </a:p>
          <a:p>
            <a:pPr lvl="0" algn="ctr" defTabSz="914400" eaLnBrk="0" fontAlgn="base" hangingPunct="0">
              <a:spcBef>
                <a:spcPts val="1800"/>
              </a:spcBef>
              <a:spcAft>
                <a:spcPct val="0"/>
              </a:spcAft>
            </a:pPr>
            <a:r>
              <a:rPr lang="pt-BR" altLang="pt-BR" sz="28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V/</a:t>
            </a:r>
            <a:r>
              <a:rPr lang="pt-BR" altLang="pt-BR" sz="28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8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= m/</a:t>
            </a:r>
            <a:r>
              <a:rPr lang="pt-BR" altLang="pt-BR" sz="2800" dirty="0" err="1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dt</a:t>
            </a:r>
            <a:r>
              <a:rPr lang="pt-BR" altLang="pt-BR" sz="28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</a:rPr>
              <a:t> / </a:t>
            </a:r>
            <a:r>
              <a:rPr lang="pt-BR" altLang="pt-BR" sz="2800" dirty="0">
                <a:latin typeface="Century Gothic" panose="020B0502020202020204" pitchFamily="34" charset="0"/>
                <a:ea typeface="Century Gothic" panose="020B0502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</a:t>
            </a:r>
            <a:endParaRPr kumimoji="0" lang="pt-BR" altLang="pt-BR" sz="16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BBBEC960-874A-4340-9DA4-E8E5DBF65E70}"/>
              </a:ext>
            </a:extLst>
          </p:cNvPr>
          <p:cNvSpPr txBox="1">
            <a:spLocks noChangeArrowheads="1"/>
          </p:cNvSpPr>
          <p:nvPr/>
        </p:nvSpPr>
        <p:spPr>
          <a:xfrm>
            <a:off x="1649083" y="1059116"/>
            <a:ext cx="7772400" cy="650476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3200" kern="0" dirty="0">
                <a:latin typeface="+mj-lt"/>
                <a:ea typeface="+mj-ea"/>
                <a:cs typeface="+mj-cs"/>
              </a:rPr>
              <a:t>VAZÃO DE AR DE INSUFLAÇÃO</a:t>
            </a:r>
          </a:p>
        </p:txBody>
      </p:sp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EE3848C7-3500-4F28-B7F7-039BF29571B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868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2">
            <a:extLst>
              <a:ext uri="{FF2B5EF4-FFF2-40B4-BE49-F238E27FC236}">
                <a16:creationId xmlns:a16="http://schemas.microsoft.com/office/drawing/2014/main" id="{D46BC3FE-861E-4791-B2B3-E38C34B98D86}"/>
              </a:ext>
            </a:extLst>
          </p:cNvPr>
          <p:cNvGrpSpPr>
            <a:grpSpLocks/>
          </p:cNvGrpSpPr>
          <p:nvPr/>
        </p:nvGrpSpPr>
        <p:grpSpPr bwMode="auto">
          <a:xfrm>
            <a:off x="2444508" y="1340387"/>
            <a:ext cx="7076575" cy="4439264"/>
            <a:chOff x="428596" y="1599609"/>
            <a:chExt cx="8286808" cy="5241007"/>
          </a:xfrm>
        </p:grpSpPr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019019C5-E34A-4BA5-A124-3BD7919375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0870" y="1599609"/>
              <a:ext cx="2580530" cy="147161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pt-BR" sz="2500" dirty="0"/>
                <a:t>requisitos </a:t>
              </a:r>
            </a:p>
            <a:p>
              <a:pPr algn="ctr"/>
              <a:r>
                <a:rPr lang="pt-BR" sz="2500" dirty="0"/>
                <a:t>do usuário</a:t>
              </a:r>
            </a:p>
            <a:p>
              <a:pPr algn="ctr"/>
              <a:r>
                <a:rPr lang="pt-BR" sz="2500" dirty="0"/>
                <a:t>(URS)</a:t>
              </a:r>
            </a:p>
          </p:txBody>
        </p:sp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E51F7ACD-8EFF-464D-93D5-5423DCB4E4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1599609"/>
              <a:ext cx="2591692" cy="147161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pt-BR" sz="2500" dirty="0"/>
                <a:t>normas </a:t>
              </a:r>
            </a:p>
            <a:p>
              <a:pPr algn="ctr"/>
              <a:r>
                <a:rPr lang="pt-BR" sz="2500" dirty="0"/>
                <a:t>e </a:t>
              </a:r>
            </a:p>
            <a:p>
              <a:pPr algn="ctr"/>
              <a:r>
                <a:rPr lang="pt-BR" sz="2500" dirty="0"/>
                <a:t>regulamentos</a:t>
              </a:r>
            </a:p>
          </p:txBody>
        </p:sp>
        <p:sp>
          <p:nvSpPr>
            <p:cNvPr id="9" name="Line 4">
              <a:extLst>
                <a:ext uri="{FF2B5EF4-FFF2-40B4-BE49-F238E27FC236}">
                  <a16:creationId xmlns:a16="http://schemas.microsoft.com/office/drawing/2014/main" id="{762830C6-74ED-4FC2-855F-68415B3BB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1400" y="2362200"/>
              <a:ext cx="19812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9DA96ED0-C3A2-4308-9029-2CEC79FC96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596" y="3511999"/>
              <a:ext cx="8286808" cy="3328617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pt-BR" sz="2500" b="1" dirty="0"/>
                <a:t>bases do projeto</a:t>
              </a:r>
            </a:p>
            <a:p>
              <a:pPr>
                <a:buFontTx/>
                <a:buChar char="-"/>
              </a:pPr>
              <a:r>
                <a:rPr lang="pt-BR" sz="2500" dirty="0"/>
                <a:t>  uso básico da instalação</a:t>
              </a:r>
            </a:p>
            <a:p>
              <a:pPr>
                <a:buFontTx/>
                <a:buChar char="-"/>
              </a:pPr>
              <a:r>
                <a:rPr lang="pt-BR" sz="2500" dirty="0"/>
                <a:t>  exigências de classe de limpeza</a:t>
              </a:r>
            </a:p>
            <a:p>
              <a:pPr>
                <a:buFontTx/>
                <a:buChar char="-"/>
              </a:pPr>
              <a:r>
                <a:rPr lang="pt-BR" sz="2500" dirty="0"/>
                <a:t>  conceito de controle de contaminação</a:t>
              </a:r>
            </a:p>
            <a:p>
              <a:pPr>
                <a:buFontTx/>
                <a:buChar char="-"/>
              </a:pPr>
              <a:r>
                <a:rPr lang="pt-BR" sz="2500" dirty="0"/>
                <a:t>  parâmetros críticos a serem controlados</a:t>
              </a:r>
            </a:p>
            <a:p>
              <a:pPr marL="235154" indent="-235154">
                <a:buFontTx/>
                <a:buChar char="-"/>
              </a:pPr>
              <a:r>
                <a:rPr lang="pt-BR" sz="2500" dirty="0"/>
                <a:t>responsabilidades na aprovação do projeto e da instalação</a:t>
              </a: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A7BA68C0-4C61-4F51-BCE2-C68EF2DF77E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0000">
              <a:off x="4571998" y="2362200"/>
              <a:ext cx="45781" cy="1149798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 type="triangl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B322A660-D635-4954-B0B7-B9A7F41F28D8}"/>
              </a:ext>
            </a:extLst>
          </p:cNvPr>
          <p:cNvSpPr txBox="1">
            <a:spLocks noChangeArrowheads="1"/>
          </p:cNvSpPr>
          <p:nvPr/>
        </p:nvSpPr>
        <p:spPr>
          <a:xfrm>
            <a:off x="1155782" y="739772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i="1" dirty="0">
                <a:latin typeface="Arial" pitchFamily="34" charset="0"/>
              </a:rPr>
              <a:t>ERU -Especificação de Requisitos do Usuário</a:t>
            </a:r>
            <a:endParaRPr lang="en-US" sz="2200" i="1" dirty="0">
              <a:latin typeface="Arial" pitchFamily="34" charset="0"/>
            </a:endParaRPr>
          </a:p>
        </p:txBody>
      </p:sp>
      <p:sp>
        <p:nvSpPr>
          <p:cNvPr id="13" name="Espaço Reservado para Número de Slide 4">
            <a:extLst>
              <a:ext uri="{FF2B5EF4-FFF2-40B4-BE49-F238E27FC236}">
                <a16:creationId xmlns:a16="http://schemas.microsoft.com/office/drawing/2014/main" id="{38F9531B-6323-4502-AE52-22E0715638D9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180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41AAA7A-423C-4F16-8969-9E9A701E07D2}"/>
              </a:ext>
            </a:extLst>
          </p:cNvPr>
          <p:cNvSpPr txBox="1">
            <a:spLocks noChangeArrowheads="1"/>
          </p:cNvSpPr>
          <p:nvPr/>
        </p:nvSpPr>
        <p:spPr>
          <a:xfrm>
            <a:off x="1692217" y="1823447"/>
            <a:ext cx="8601075" cy="1408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pt-BR" sz="3600"/>
              <a:t>O objetivo da ERU tem a ver com a qualidade do produto acabado (PA).</a:t>
            </a:r>
            <a:endParaRPr lang="pt-BR" sz="3600" dirty="0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6EC4CFFB-F242-4BD8-8EB1-EF96EC0F7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17" y="1174833"/>
            <a:ext cx="5170965" cy="71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20" tIns="55209" rIns="110420" bIns="55209" anchor="ctr"/>
          <a:lstStyle>
            <a:defPPr>
              <a:defRPr lang="pt-BR"/>
            </a:defPPr>
            <a:lvl1pPr defTabSz="968375" eaLnBrk="0" hangingPunct="0">
              <a:defRPr sz="3200">
                <a:solidFill>
                  <a:srgbClr val="FFFF00"/>
                </a:solidFill>
                <a:ea typeface="+mj-ea"/>
                <a:cs typeface="+mj-cs"/>
              </a:defRPr>
            </a:lvl1pPr>
            <a:lvl2pPr defTabSz="968375" eaLnBrk="0" hangingPunct="0">
              <a:defRPr sz="3300">
                <a:solidFill>
                  <a:srgbClr val="005782"/>
                </a:solidFill>
              </a:defRPr>
            </a:lvl2pPr>
            <a:lvl3pPr defTabSz="968375" eaLnBrk="0" hangingPunct="0">
              <a:defRPr sz="3300">
                <a:solidFill>
                  <a:srgbClr val="005782"/>
                </a:solidFill>
              </a:defRPr>
            </a:lvl3pPr>
            <a:lvl4pPr defTabSz="968375" eaLnBrk="0" hangingPunct="0">
              <a:defRPr sz="3300">
                <a:solidFill>
                  <a:srgbClr val="005782"/>
                </a:solidFill>
              </a:defRPr>
            </a:lvl4pPr>
            <a:lvl5pPr defTabSz="968375" eaLnBrk="0" hangingPunct="0">
              <a:defRPr sz="3300">
                <a:solidFill>
                  <a:srgbClr val="005782"/>
                </a:solidFill>
              </a:defRPr>
            </a:lvl5pPr>
            <a:lvl6pPr marL="4572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6pPr>
            <a:lvl7pPr marL="9144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7pPr>
            <a:lvl8pPr marL="13716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8pPr>
            <a:lvl9pPr marL="18288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Finalidade?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01282BE-4A52-490B-B3AC-EB4D28A95BD1}"/>
              </a:ext>
            </a:extLst>
          </p:cNvPr>
          <p:cNvSpPr txBox="1">
            <a:spLocks noChangeArrowheads="1"/>
          </p:cNvSpPr>
          <p:nvPr/>
        </p:nvSpPr>
        <p:spPr>
          <a:xfrm>
            <a:off x="1692217" y="3343275"/>
            <a:ext cx="8601075" cy="1800225"/>
          </a:xfrm>
          <a:prstGeom prst="rect">
            <a:avLst/>
          </a:prstGeom>
        </p:spPr>
        <p:txBody>
          <a:bodyPr/>
          <a:lstStyle>
            <a:lvl1pPr marL="363538" indent="-363538" algn="l" defTabSz="9683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rgbClr val="005782"/>
                </a:solidFill>
                <a:latin typeface="Arial" charset="0"/>
                <a:ea typeface="+mn-ea"/>
                <a:cs typeface="+mn-cs"/>
              </a:defRPr>
            </a:lvl1pPr>
            <a:lvl2pPr marL="785813" indent="-301625" algn="l" defTabSz="9683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i="1">
                <a:solidFill>
                  <a:srgbClr val="005782"/>
                </a:solidFill>
                <a:latin typeface="Arial" charset="0"/>
              </a:defRPr>
            </a:lvl2pPr>
            <a:lvl3pPr marL="1211263" indent="-242888" algn="l" defTabSz="96837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5782"/>
                </a:solidFill>
                <a:latin typeface="Arial" charset="0"/>
              </a:defRPr>
            </a:lvl3pPr>
            <a:lvl4pPr marL="1695450" indent="-242888" algn="l" defTabSz="96837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i="1">
                <a:solidFill>
                  <a:srgbClr val="005782"/>
                </a:solidFill>
                <a:latin typeface="Arial" charset="0"/>
              </a:defRPr>
            </a:lvl4pPr>
            <a:lvl5pPr marL="2178050" indent="-241300" algn="l" defTabSz="96837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i="1">
                <a:solidFill>
                  <a:srgbClr val="005782"/>
                </a:solidFill>
                <a:latin typeface="Arial" charset="0"/>
              </a:defRPr>
            </a:lvl5pPr>
            <a:lvl6pPr marL="2635250" indent="-241300" algn="l" defTabSz="968375" rtl="0" fontAlgn="base">
              <a:spcBef>
                <a:spcPct val="20000"/>
              </a:spcBef>
              <a:spcAft>
                <a:spcPct val="0"/>
              </a:spcAft>
              <a:buChar char="»"/>
              <a:defRPr sz="2400" i="1">
                <a:solidFill>
                  <a:srgbClr val="005782"/>
                </a:solidFill>
                <a:latin typeface="+mn-lt"/>
              </a:defRPr>
            </a:lvl6pPr>
            <a:lvl7pPr marL="3092450" indent="-241300" algn="l" defTabSz="968375" rtl="0" fontAlgn="base">
              <a:spcBef>
                <a:spcPct val="20000"/>
              </a:spcBef>
              <a:spcAft>
                <a:spcPct val="0"/>
              </a:spcAft>
              <a:buChar char="»"/>
              <a:defRPr sz="2400" i="1">
                <a:solidFill>
                  <a:srgbClr val="005782"/>
                </a:solidFill>
                <a:latin typeface="+mn-lt"/>
              </a:defRPr>
            </a:lvl7pPr>
            <a:lvl8pPr marL="3549650" indent="-241300" algn="l" defTabSz="968375" rtl="0" fontAlgn="base">
              <a:spcBef>
                <a:spcPct val="20000"/>
              </a:spcBef>
              <a:spcAft>
                <a:spcPct val="0"/>
              </a:spcAft>
              <a:buChar char="»"/>
              <a:defRPr sz="2400" i="1">
                <a:solidFill>
                  <a:srgbClr val="005782"/>
                </a:solidFill>
                <a:latin typeface="+mn-lt"/>
              </a:defRPr>
            </a:lvl8pPr>
            <a:lvl9pPr marL="4006850" indent="-241300" algn="l" defTabSz="968375" rtl="0" fontAlgn="base">
              <a:spcBef>
                <a:spcPct val="20000"/>
              </a:spcBef>
              <a:spcAft>
                <a:spcPct val="0"/>
              </a:spcAft>
              <a:buChar char="»"/>
              <a:defRPr sz="2400" i="1">
                <a:solidFill>
                  <a:srgbClr val="005782"/>
                </a:solidFill>
                <a:latin typeface="+mn-lt"/>
              </a:defRPr>
            </a:lvl9pPr>
          </a:lstStyle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pt-BR" sz="3600" dirty="0">
                <a:solidFill>
                  <a:schemeClr val="tx1"/>
                </a:solidFill>
              </a:rPr>
              <a:t>A qualidade do PA é o resultado da matéria-prima (MP) e do processamento empregados. 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4C0FF4B-3DE6-445D-AE66-84A993205749}"/>
              </a:ext>
            </a:extLst>
          </p:cNvPr>
          <p:cNvSpPr/>
          <p:nvPr/>
        </p:nvSpPr>
        <p:spPr>
          <a:xfrm>
            <a:off x="1692217" y="5255216"/>
            <a:ext cx="86010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pt-BR" sz="3600" dirty="0"/>
              <a:t>A qualidade é afetada pelas condições em que o processamento é realizado.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5F2788C-D5E6-455C-A027-CBFE98E6C597}"/>
              </a:ext>
            </a:extLst>
          </p:cNvPr>
          <p:cNvSpPr txBox="1">
            <a:spLocks noChangeArrowheads="1"/>
          </p:cNvSpPr>
          <p:nvPr/>
        </p:nvSpPr>
        <p:spPr>
          <a:xfrm>
            <a:off x="1155782" y="739772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i="1" dirty="0">
                <a:latin typeface="Arial" pitchFamily="34" charset="0"/>
              </a:rPr>
              <a:t>ERU -Especificação de Requisitos do Usuário</a:t>
            </a:r>
            <a:endParaRPr lang="en-US" sz="2200" i="1" dirty="0">
              <a:latin typeface="Arial" pitchFamily="34" charset="0"/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134E436A-FA3F-493C-9942-AACF644C680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7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C87F5250-E215-4F6B-9C03-6D77DA50B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922" y="1151141"/>
            <a:ext cx="5628165" cy="7143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20" tIns="55209" rIns="110420" bIns="55209" anchor="ctr"/>
          <a:lstStyle>
            <a:defPPr>
              <a:defRPr lang="pt-BR"/>
            </a:defPPr>
            <a:lvl1pPr defTabSz="968375" eaLnBrk="0" hangingPunct="0">
              <a:defRPr sz="3200">
                <a:solidFill>
                  <a:srgbClr val="FFFF00"/>
                </a:solidFill>
                <a:ea typeface="+mj-ea"/>
                <a:cs typeface="+mj-cs"/>
              </a:defRPr>
            </a:lvl1pPr>
            <a:lvl2pPr defTabSz="968375" eaLnBrk="0" hangingPunct="0">
              <a:defRPr sz="3300">
                <a:solidFill>
                  <a:srgbClr val="005782"/>
                </a:solidFill>
              </a:defRPr>
            </a:lvl2pPr>
            <a:lvl3pPr defTabSz="968375" eaLnBrk="0" hangingPunct="0">
              <a:defRPr sz="3300">
                <a:solidFill>
                  <a:srgbClr val="005782"/>
                </a:solidFill>
              </a:defRPr>
            </a:lvl3pPr>
            <a:lvl4pPr defTabSz="968375" eaLnBrk="0" hangingPunct="0">
              <a:defRPr sz="3300">
                <a:solidFill>
                  <a:srgbClr val="005782"/>
                </a:solidFill>
              </a:defRPr>
            </a:lvl4pPr>
            <a:lvl5pPr defTabSz="968375" eaLnBrk="0" hangingPunct="0">
              <a:defRPr sz="3300">
                <a:solidFill>
                  <a:srgbClr val="005782"/>
                </a:solidFill>
              </a:defRPr>
            </a:lvl5pPr>
            <a:lvl6pPr marL="4572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6pPr>
            <a:lvl7pPr marL="9144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7pPr>
            <a:lvl8pPr marL="13716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8pPr>
            <a:lvl9pPr marL="1828800" defTabSz="968375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</a:defRPr>
            </a:lvl9pPr>
          </a:lstStyle>
          <a:p>
            <a:r>
              <a:rPr lang="pt-BR" dirty="0">
                <a:solidFill>
                  <a:schemeClr val="tx1"/>
                </a:solidFill>
              </a:rPr>
              <a:t>Mas o que é Qualidade?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3F0390-B18A-428A-A283-E289BF6F8641}"/>
              </a:ext>
            </a:extLst>
          </p:cNvPr>
          <p:cNvSpPr txBox="1">
            <a:spLocks/>
          </p:cNvSpPr>
          <p:nvPr/>
        </p:nvSpPr>
        <p:spPr>
          <a:xfrm>
            <a:off x="1356213" y="1994694"/>
            <a:ext cx="8740775" cy="45058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2400"/>
              </a:spcBef>
              <a:buFontTx/>
              <a:buNone/>
            </a:pPr>
            <a:r>
              <a:rPr lang="pt-BR" sz="2800" i="1">
                <a:cs typeface="Arial" charset="0"/>
              </a:rPr>
              <a:t>“A qualidade é o grau com o qual um produto específico atende às necessidades de consumidores específicos.” </a:t>
            </a:r>
            <a:r>
              <a:rPr lang="pt-BR" sz="2000" b="1" i="1">
                <a:cs typeface="Arial" charset="0"/>
              </a:rPr>
              <a:t>(H. L. GILMORE, 1974)</a:t>
            </a:r>
            <a:endParaRPr lang="pt-BR" sz="2800" b="1" i="1"/>
          </a:p>
          <a:p>
            <a:pPr marL="0" indent="0">
              <a:lnSpc>
                <a:spcPct val="90000"/>
              </a:lnSpc>
              <a:spcBef>
                <a:spcPts val="2400"/>
              </a:spcBef>
              <a:buFontTx/>
              <a:buNone/>
            </a:pPr>
            <a:r>
              <a:rPr lang="pt-BR" sz="2800" i="1">
                <a:cs typeface="Arial" charset="0"/>
              </a:rPr>
              <a:t>“Qualidade é adequação ao uso.” </a:t>
            </a:r>
            <a:r>
              <a:rPr lang="pt-BR" sz="2000" b="1" i="1">
                <a:cs typeface="Arial" charset="0"/>
              </a:rPr>
              <a:t>(J. M. JURAN, 1974) 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FontTx/>
              <a:buNone/>
            </a:pPr>
            <a:r>
              <a:rPr lang="pt-BR" sz="2800" i="1">
                <a:cs typeface="Times New Roman" pitchFamily="18" charset="0"/>
              </a:rPr>
              <a:t>“Qualidade é a conformidade do produto às suas </a:t>
            </a:r>
            <a:r>
              <a:rPr lang="pt-BR" sz="2800" i="1">
                <a:cs typeface="Arial" charset="0"/>
              </a:rPr>
              <a:t>especificações</a:t>
            </a:r>
            <a:r>
              <a:rPr lang="pt-BR" sz="2800" i="1">
                <a:cs typeface="Times New Roman" pitchFamily="18" charset="0"/>
              </a:rPr>
              <a:t>.” </a:t>
            </a:r>
            <a:r>
              <a:rPr lang="pt-BR" sz="2000" b="1" i="1">
                <a:cs typeface="Arial" charset="0"/>
              </a:rPr>
              <a:t>(P. B. CROSBY, 1979)</a:t>
            </a:r>
          </a:p>
          <a:p>
            <a:pPr marL="0" indent="0">
              <a:lnSpc>
                <a:spcPct val="90000"/>
              </a:lnSpc>
              <a:spcBef>
                <a:spcPts val="2400"/>
              </a:spcBef>
              <a:buFontTx/>
              <a:buNone/>
            </a:pPr>
            <a:r>
              <a:rPr lang="pt-BR" sz="2800" i="1">
                <a:cs typeface="Times New Roman" pitchFamily="18" charset="0"/>
              </a:rPr>
              <a:t>“Qualidade é a totalidade das características de uma entidade que a torna capaz de satisfazer </a:t>
            </a:r>
            <a:r>
              <a:rPr lang="pt-BR" sz="2800" i="1">
                <a:cs typeface="Arial" charset="0"/>
              </a:rPr>
              <a:t>necessidades</a:t>
            </a:r>
            <a:r>
              <a:rPr lang="pt-BR" sz="2800" i="1">
                <a:cs typeface="Times New Roman" pitchFamily="18" charset="0"/>
              </a:rPr>
              <a:t> implícitas e explícitas” </a:t>
            </a:r>
            <a:r>
              <a:rPr lang="pt-BR" sz="2000" b="1" i="1">
                <a:cs typeface="Arial" charset="0"/>
              </a:rPr>
              <a:t>(ISO 9000, 2000)</a:t>
            </a:r>
            <a:endParaRPr lang="pt-BR" sz="2000" b="1" i="1" dirty="0">
              <a:cs typeface="Arial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F34FE9F-C115-491C-88B2-0CB83E278F4A}"/>
              </a:ext>
            </a:extLst>
          </p:cNvPr>
          <p:cNvSpPr txBox="1">
            <a:spLocks noChangeArrowheads="1"/>
          </p:cNvSpPr>
          <p:nvPr/>
        </p:nvSpPr>
        <p:spPr>
          <a:xfrm>
            <a:off x="1155782" y="739772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i="1" dirty="0">
                <a:latin typeface="Arial" pitchFamily="34" charset="0"/>
              </a:rPr>
              <a:t>ERU -Especificação de Requisitos do Usuário</a:t>
            </a:r>
            <a:endParaRPr lang="en-US" sz="2200" i="1" dirty="0">
              <a:latin typeface="Arial" pitchFamily="34" charset="0"/>
            </a:endParaRPr>
          </a:p>
        </p:txBody>
      </p:sp>
      <p:sp>
        <p:nvSpPr>
          <p:cNvPr id="7" name="Espaço Reservado para Número de Slide 4">
            <a:extLst>
              <a:ext uri="{FF2B5EF4-FFF2-40B4-BE49-F238E27FC236}">
                <a16:creationId xmlns:a16="http://schemas.microsoft.com/office/drawing/2014/main" id="{ABEF1322-C14A-431C-AAF2-D4D4F73B1B7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9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37F114F-9C1F-4F32-A235-85FEC865A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918" y="1353439"/>
            <a:ext cx="6724092" cy="6565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20" tIns="55209" rIns="110420" bIns="55209" anchor="ctr"/>
          <a:lstStyle>
            <a:lvl1pPr algn="l" defTabSz="968375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  <a:ea typeface="+mj-ea"/>
                <a:cs typeface="+mj-cs"/>
              </a:defRPr>
            </a:lvl1pPr>
            <a:lvl2pPr algn="l" defTabSz="968375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2pPr>
            <a:lvl3pPr algn="l" defTabSz="968375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3pPr>
            <a:lvl4pPr algn="l" defTabSz="968375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4pPr>
            <a:lvl5pPr algn="l" defTabSz="968375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5pPr>
            <a:lvl6pPr marL="457200" algn="l" defTabSz="968375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6pPr>
            <a:lvl7pPr marL="914400" algn="l" defTabSz="968375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7pPr>
            <a:lvl8pPr marL="1371600" algn="l" defTabSz="968375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8pPr>
            <a:lvl9pPr marL="1828800" algn="l" defTabSz="968375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rgbClr val="005782"/>
                </a:solidFill>
                <a:latin typeface="Arial" charset="0"/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</a:rPr>
              <a:t>Qual apresenta melhor qualidade?</a:t>
            </a:r>
          </a:p>
        </p:txBody>
      </p:sp>
      <p:pic>
        <p:nvPicPr>
          <p:cNvPr id="5" name="Picture 5" descr="Ferrari_Aurea">
            <a:extLst>
              <a:ext uri="{FF2B5EF4-FFF2-40B4-BE49-F238E27FC236}">
                <a16:creationId xmlns:a16="http://schemas.microsoft.com/office/drawing/2014/main" id="{14CA2BC5-EBD1-4A3C-9F15-FA11BD0B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 b="10130"/>
          <a:stretch>
            <a:fillRect/>
          </a:stretch>
        </p:blipFill>
        <p:spPr bwMode="auto">
          <a:xfrm>
            <a:off x="4536217" y="2220866"/>
            <a:ext cx="2812914" cy="162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29CC0807-1F33-4CE9-99B1-CE3179F27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5153" y="2562181"/>
            <a:ext cx="2544278" cy="942317"/>
          </a:xfrm>
          <a:prstGeom prst="wedgeRectCallout">
            <a:avLst>
              <a:gd name="adj1" fmla="val -62954"/>
              <a:gd name="adj2" fmla="val -135042"/>
            </a:avLst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lIns="91392" tIns="45696" rIns="91392" bIns="45696"/>
          <a:lstStyle/>
          <a:p>
            <a:pPr algn="ctr" defTabSz="1104900"/>
            <a:r>
              <a:rPr lang="pt-BR" sz="2900" dirty="0"/>
              <a:t>Depende do seu desejo!</a:t>
            </a:r>
          </a:p>
        </p:txBody>
      </p:sp>
      <p:pic>
        <p:nvPicPr>
          <p:cNvPr id="7" name="Picture 2" descr="http://www.vialumina.com.br/catolicos/wp-content/uploads/2011/09/Carroca.jpg">
            <a:extLst>
              <a:ext uri="{FF2B5EF4-FFF2-40B4-BE49-F238E27FC236}">
                <a16:creationId xmlns:a16="http://schemas.microsoft.com/office/drawing/2014/main" id="{D90BC256-A48B-480E-BC30-037885B6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958" y="3667324"/>
            <a:ext cx="2407659" cy="240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mg150.imageshack.us/img150/7945/fusca27.jpg">
            <a:extLst>
              <a:ext uri="{FF2B5EF4-FFF2-40B4-BE49-F238E27FC236}">
                <a16:creationId xmlns:a16="http://schemas.microsoft.com/office/drawing/2014/main" id="{6C3E6B01-F77B-4E45-AEF3-92571D1C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33" y="4171960"/>
            <a:ext cx="3352522" cy="190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FE57399-B70B-46C6-AD93-810D44343923}"/>
              </a:ext>
            </a:extLst>
          </p:cNvPr>
          <p:cNvSpPr txBox="1">
            <a:spLocks noChangeArrowheads="1"/>
          </p:cNvSpPr>
          <p:nvPr/>
        </p:nvSpPr>
        <p:spPr>
          <a:xfrm>
            <a:off x="1155782" y="739772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i="1" dirty="0">
                <a:latin typeface="Arial" pitchFamily="34" charset="0"/>
              </a:rPr>
              <a:t>ERU -Especificação de Requisitos do Usuário</a:t>
            </a:r>
            <a:endParaRPr lang="en-US" sz="2200" i="1" dirty="0">
              <a:latin typeface="Arial" pitchFamily="34" charset="0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0328ECD3-DA8C-4006-92E4-AD708EDBBE9A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65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D7CC35E2-82FC-4DE4-8B34-FFD96BA20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1921" y="507027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 b="1"/>
              <a:t>Indireto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93D9BA51-E460-44E5-83A9-BE623493E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458" y="5070272"/>
            <a:ext cx="1060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 b="1" dirty="0"/>
              <a:t>Sem</a:t>
            </a:r>
          </a:p>
          <a:p>
            <a:pPr algn="ctr"/>
            <a:r>
              <a:rPr lang="pt-BR" sz="1800" b="1" dirty="0"/>
              <a:t>Impacto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6C1488CC-B0F2-415B-A258-FAEC4660C7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9233" y="5070272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 b="1"/>
              <a:t>Direto</a:t>
            </a: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43DA225E-F287-406C-8961-98FED191EC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984046" y="2114347"/>
            <a:ext cx="5097462" cy="3024187"/>
          </a:xfrm>
          <a:prstGeom prst="rtTriangle">
            <a:avLst/>
          </a:prstGeom>
          <a:solidFill>
            <a:srgbClr val="FFD59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C462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97CEEB24-344B-471C-A617-8E02D40AC2C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67858" y="3625647"/>
            <a:ext cx="7613650" cy="1512887"/>
          </a:xfrm>
          <a:prstGeom prst="rtTriangle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05225009-E6AF-4E0F-A9BD-80A0E0982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54558" y="2474709"/>
            <a:ext cx="0" cy="23764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 Box 12">
            <a:extLst>
              <a:ext uri="{FF2B5EF4-FFF2-40B4-BE49-F238E27FC236}">
                <a16:creationId xmlns:a16="http://schemas.microsoft.com/office/drawing/2014/main" id="{4800BE37-5C47-43BF-AC99-EF967E10DC55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10081508" y="3487534"/>
            <a:ext cx="939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b="1" i="1"/>
              <a:t>Esforço</a:t>
            </a:r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id="{E84E926E-EE9E-4E68-BB4A-153146CB1C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083096" y="1898447"/>
            <a:ext cx="0" cy="32385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3" name="Line 16">
            <a:extLst>
              <a:ext uri="{FF2B5EF4-FFF2-40B4-BE49-F238E27FC236}">
                <a16:creationId xmlns:a16="http://schemas.microsoft.com/office/drawing/2014/main" id="{FB3D5F8D-482E-4EBB-85DF-08CEE25311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2152" y="1898447"/>
            <a:ext cx="0" cy="32385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4" name="Line 17">
            <a:extLst>
              <a:ext uri="{FF2B5EF4-FFF2-40B4-BE49-F238E27FC236}">
                <a16:creationId xmlns:a16="http://schemas.microsoft.com/office/drawing/2014/main" id="{C87D481C-7D84-457C-A0F7-54EA64D202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25802" y="1898447"/>
            <a:ext cx="0" cy="32385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2F1D85F6-3D57-4FCA-B568-16FE07077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2333" y="4484484"/>
            <a:ext cx="216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 b="1" i="1"/>
              <a:t>Comissionamento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3ED547EE-CCFF-471C-8B20-F4E5403DA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4633" y="3122409"/>
            <a:ext cx="154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sz="1800" b="1" i="1"/>
              <a:t>Qualificação</a:t>
            </a:r>
          </a:p>
        </p:txBody>
      </p:sp>
      <p:sp>
        <p:nvSpPr>
          <p:cNvPr id="17" name="Text Box 20">
            <a:extLst>
              <a:ext uri="{FF2B5EF4-FFF2-40B4-BE49-F238E27FC236}">
                <a16:creationId xmlns:a16="http://schemas.microsoft.com/office/drawing/2014/main" id="{DF60252E-2182-4ABF-9EF5-964A52437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108" y="5894184"/>
            <a:ext cx="49609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sz="1600" b="1" i="1"/>
              <a:t>Impacto dos sistemas na qualidade dos produtos</a:t>
            </a:r>
          </a:p>
        </p:txBody>
      </p:sp>
      <p:sp>
        <p:nvSpPr>
          <p:cNvPr id="18" name="Line 21">
            <a:extLst>
              <a:ext uri="{FF2B5EF4-FFF2-40B4-BE49-F238E27FC236}">
                <a16:creationId xmlns:a16="http://schemas.microsoft.com/office/drawing/2014/main" id="{A7DECC67-E63F-43FB-8E55-F611EAFBB594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6340565" y="3006521"/>
            <a:ext cx="0" cy="5705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pt-BR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8A1CDDB2-2B8B-463A-8E5E-D4CAB2074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146" y="1005369"/>
            <a:ext cx="7027862" cy="64633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0420" tIns="55209" rIns="110420" bIns="55209" anchor="ctr"/>
          <a:lstStyle/>
          <a:p>
            <a:pPr defTabSz="968375" eaLnBrk="0" hangingPunct="0">
              <a:spcBef>
                <a:spcPts val="0"/>
              </a:spcBef>
            </a:pPr>
            <a:r>
              <a:rPr lang="pt-BR" sz="3200" dirty="0">
                <a:ea typeface="+mj-ea"/>
                <a:cs typeface="+mj-cs"/>
              </a:rPr>
              <a:t>Esforço Baseado no Risco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44810EFF-2354-4D17-B8C2-C122CEDEC1D7}"/>
              </a:ext>
            </a:extLst>
          </p:cNvPr>
          <p:cNvSpPr txBox="1">
            <a:spLocks noChangeArrowheads="1"/>
          </p:cNvSpPr>
          <p:nvPr/>
        </p:nvSpPr>
        <p:spPr>
          <a:xfrm>
            <a:off x="1155782" y="739772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 i="1" dirty="0">
                <a:latin typeface="Arial" pitchFamily="34" charset="0"/>
              </a:rPr>
              <a:t>ERU -Especificação de Requisitos do Usuário</a:t>
            </a:r>
            <a:endParaRPr lang="en-US" sz="2200" i="1" dirty="0">
              <a:latin typeface="Arial" pitchFamily="34" charset="0"/>
            </a:endParaRPr>
          </a:p>
        </p:txBody>
      </p:sp>
      <p:sp>
        <p:nvSpPr>
          <p:cNvPr id="21" name="Espaço Reservado para Número de Slide 4">
            <a:extLst>
              <a:ext uri="{FF2B5EF4-FFF2-40B4-BE49-F238E27FC236}">
                <a16:creationId xmlns:a16="http://schemas.microsoft.com/office/drawing/2014/main" id="{9A63E237-07D0-4E47-A28F-DCA9516479B0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/>
      <p:bldP spid="1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888F9A3-544F-475B-A18F-EC9E8B43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403" y="1884871"/>
            <a:ext cx="8031191" cy="30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60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ESTUDO DE CASO</a:t>
            </a: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ÁREAS DE PRODUÇÃO DE </a:t>
            </a: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SÓLIDOS / LÍQUIDOS</a:t>
            </a: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ORAIS</a:t>
            </a:r>
          </a:p>
        </p:txBody>
      </p:sp>
    </p:spTree>
    <p:extLst>
      <p:ext uri="{BB962C8B-B14F-4D97-AF65-F5344CB8AC3E}">
        <p14:creationId xmlns:p14="http://schemas.microsoft.com/office/powerpoint/2010/main" val="36030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1CC2B2B3-A56A-4983-BBC4-65305A471E6E}"/>
              </a:ext>
            </a:extLst>
          </p:cNvPr>
          <p:cNvSpPr txBox="1">
            <a:spLocks/>
          </p:cNvSpPr>
          <p:nvPr/>
        </p:nvSpPr>
        <p:spPr>
          <a:xfrm>
            <a:off x="1397479" y="201336"/>
            <a:ext cx="8895813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Objetivo: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7A8631A-4633-4B0F-8FD6-8C16C2E9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644" y="1273747"/>
            <a:ext cx="9522795" cy="4310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sz="3200" dirty="0"/>
              <a:t>Para definir corretamente critérios de aceitação, discutir apropriadamente eventuais problemas, acompanhar ensaios, auxiliar na adequação e até cobrar resultados, é necessário conhecer o que está envolvido no processo de tratamento do ar, assim, como em quaisquer outros.</a:t>
            </a:r>
          </a:p>
        </p:txBody>
      </p:sp>
    </p:spTree>
    <p:extLst>
      <p:ext uri="{BB962C8B-B14F-4D97-AF65-F5344CB8AC3E}">
        <p14:creationId xmlns:p14="http://schemas.microsoft.com/office/powerpoint/2010/main" val="206637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02704BF-EB51-4F20-9418-150CF91FE2E4}"/>
              </a:ext>
            </a:extLst>
          </p:cNvPr>
          <p:cNvSpPr txBox="1">
            <a:spLocks noChangeArrowheads="1"/>
          </p:cNvSpPr>
          <p:nvPr/>
        </p:nvSpPr>
        <p:spPr>
          <a:xfrm>
            <a:off x="9333623" y="2891218"/>
            <a:ext cx="2605336" cy="1075564"/>
          </a:xfrm>
          <a:prstGeom prst="rect">
            <a:avLst/>
          </a:prstGeom>
        </p:spPr>
        <p:txBody>
          <a:bodyPr lIns="80147" tIns="40074" rIns="80147" bIns="40074"/>
          <a:lstStyle/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/>
              <a:t>ANVISA 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/>
              <a:t>RDC-301</a:t>
            </a:r>
            <a:r>
              <a:rPr lang="pt-BR" sz="2800" b="1" kern="0" dirty="0">
                <a:latin typeface="+mn-lt"/>
                <a:cs typeface="+mn-cs"/>
              </a:rPr>
              <a:t>: 2019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endParaRPr lang="pt-BR" sz="2800" b="1" kern="0" dirty="0">
              <a:latin typeface="+mn-lt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3192DE2-CECF-4EEE-B0D3-2460BB70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16" y="537054"/>
            <a:ext cx="4337186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Estudo de Caso: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817DD8A3-3D72-48D1-A31A-A7940BC5AFF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709B9F-30C9-4F8C-A0AE-BD457DEF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133" y="1092561"/>
            <a:ext cx="8003984" cy="50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7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02704BF-EB51-4F20-9418-150CF91FE2E4}"/>
              </a:ext>
            </a:extLst>
          </p:cNvPr>
          <p:cNvSpPr txBox="1">
            <a:spLocks noChangeArrowheads="1"/>
          </p:cNvSpPr>
          <p:nvPr/>
        </p:nvSpPr>
        <p:spPr>
          <a:xfrm>
            <a:off x="9333623" y="2891218"/>
            <a:ext cx="2605336" cy="1075564"/>
          </a:xfrm>
          <a:prstGeom prst="rect">
            <a:avLst/>
          </a:prstGeom>
        </p:spPr>
        <p:txBody>
          <a:bodyPr lIns="80147" tIns="40074" rIns="80147" bIns="40074"/>
          <a:lstStyle/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/>
              <a:t>ANVISA 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/>
              <a:t>RDC-301</a:t>
            </a:r>
            <a:r>
              <a:rPr lang="pt-BR" sz="2800" b="1" kern="0" dirty="0">
                <a:latin typeface="+mn-lt"/>
                <a:cs typeface="+mn-cs"/>
              </a:rPr>
              <a:t>: 2019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endParaRPr lang="pt-BR" sz="2800" b="1" kern="0" dirty="0">
              <a:latin typeface="+mn-lt"/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3192DE2-CECF-4EEE-B0D3-2460BB70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16" y="537054"/>
            <a:ext cx="4337186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Estudo de Caso: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817DD8A3-3D72-48D1-A31A-A7940BC5AFF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55B20F-658E-4BB0-A72C-2EE270894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05" y="1077120"/>
            <a:ext cx="7903036" cy="509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1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A02704BF-EB51-4F20-9418-150CF91FE2E4}"/>
              </a:ext>
            </a:extLst>
          </p:cNvPr>
          <p:cNvSpPr txBox="1">
            <a:spLocks noChangeArrowheads="1"/>
          </p:cNvSpPr>
          <p:nvPr/>
        </p:nvSpPr>
        <p:spPr>
          <a:xfrm>
            <a:off x="9176811" y="2875962"/>
            <a:ext cx="3015189" cy="1106075"/>
          </a:xfrm>
          <a:prstGeom prst="rect">
            <a:avLst/>
          </a:prstGeom>
        </p:spPr>
        <p:txBody>
          <a:bodyPr lIns="80147" tIns="40074" rIns="80147" bIns="40074"/>
          <a:lstStyle/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/>
              <a:t>ANVISA </a:t>
            </a:r>
          </a:p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  <a:cs typeface="+mn-cs"/>
              </a:rPr>
              <a:t>IN-41: 2019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D3192DE2-CECF-4EEE-B0D3-2460BB70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82" y="481008"/>
            <a:ext cx="4337186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Estudo de Caso: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817DD8A3-3D72-48D1-A31A-A7940BC5AFF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3EEDC70-CEBE-41C7-AD0C-7C9127DAA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436" y="1128940"/>
            <a:ext cx="7588332" cy="53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9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1DC84E2-6354-4892-B87B-F0695D95E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4587" y="2097245"/>
            <a:ext cx="2851997" cy="36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ctr"/>
            <a:r>
              <a:rPr lang="pt-BR" sz="2800" dirty="0"/>
              <a:t>As Regulamentações não especificam (ou exigem) quaisquer condições ambientais específicas.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4B1CC401-8CAA-4C6E-AE77-EF8F93B0D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222" y="2283585"/>
            <a:ext cx="4228325" cy="3683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ctr"/>
            <a:r>
              <a:rPr lang="pt-BR" sz="2800" kern="0" dirty="0"/>
              <a:t>Os Critérios de Aceitação são definidos com base em estudos de estabilidade das MPs, Bulks e </a:t>
            </a:r>
            <a:r>
              <a:rPr lang="pt-BR" sz="2800" kern="0" dirty="0" err="1"/>
              <a:t>Pas</a:t>
            </a:r>
            <a:r>
              <a:rPr lang="pt-BR" sz="2800" kern="0" dirty="0"/>
              <a:t>, condições de conforto térmico dos colaboradores ou limite de IBUTG (NR-15)</a:t>
            </a:r>
          </a:p>
        </p:txBody>
      </p:sp>
      <p:sp>
        <p:nvSpPr>
          <p:cNvPr id="12" name="Seta para a direita 1">
            <a:extLst>
              <a:ext uri="{FF2B5EF4-FFF2-40B4-BE49-F238E27FC236}">
                <a16:creationId xmlns:a16="http://schemas.microsoft.com/office/drawing/2014/main" id="{49F4646A-D67F-415E-B0ED-7CF2D5E8CC90}"/>
              </a:ext>
            </a:extLst>
          </p:cNvPr>
          <p:cNvSpPr/>
          <p:nvPr/>
        </p:nvSpPr>
        <p:spPr>
          <a:xfrm>
            <a:off x="4350392" y="3356706"/>
            <a:ext cx="1233577" cy="1104181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9EC5B405-CEF8-4086-A5DB-D84326C0D7F8}"/>
              </a:ext>
            </a:extLst>
          </p:cNvPr>
          <p:cNvSpPr txBox="1">
            <a:spLocks noChangeArrowheads="1"/>
          </p:cNvSpPr>
          <p:nvPr/>
        </p:nvSpPr>
        <p:spPr>
          <a:xfrm>
            <a:off x="1335959" y="1275198"/>
            <a:ext cx="6500799" cy="562919"/>
          </a:xfrm>
          <a:prstGeom prst="rect">
            <a:avLst/>
          </a:prstGeom>
        </p:spPr>
        <p:txBody>
          <a:bodyPr lIns="80147" tIns="40074" rIns="80147" bIns="40074"/>
          <a:lstStyle/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  <a:cs typeface="+mn-cs"/>
              </a:rPr>
              <a:t>Produção de Sólidos/Líquidos Orais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571F1DE6-6C8C-4EB8-BC33-DB8E06ACB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16" y="537054"/>
            <a:ext cx="4337186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Estudo de Caso: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F54730A1-BBB8-41B0-9739-7123294ABA98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2- Palestras\Figura Help.JPG">
            <a:extLst>
              <a:ext uri="{FF2B5EF4-FFF2-40B4-BE49-F238E27FC236}">
                <a16:creationId xmlns:a16="http://schemas.microsoft.com/office/drawing/2014/main" id="{C62CB30F-5FCD-4340-957E-427074D6A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352" y="1749396"/>
            <a:ext cx="3527725" cy="436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03E1B81A-4FAE-470A-8261-CD37CBD3CC5C}"/>
              </a:ext>
            </a:extLst>
          </p:cNvPr>
          <p:cNvSpPr txBox="1">
            <a:spLocks noChangeArrowheads="1"/>
          </p:cNvSpPr>
          <p:nvPr/>
        </p:nvSpPr>
        <p:spPr>
          <a:xfrm>
            <a:off x="5305246" y="2191964"/>
            <a:ext cx="4917056" cy="511161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ctr" defTabSz="968445">
              <a:spcBef>
                <a:spcPct val="20000"/>
              </a:spcBef>
              <a:defRPr/>
            </a:pPr>
            <a:r>
              <a:rPr lang="pt-BR" sz="2800" kern="0" dirty="0">
                <a:latin typeface="+mn-lt"/>
                <a:cs typeface="+mn-cs"/>
              </a:rPr>
              <a:t>As áreas não são classificadas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F335415-FB27-4BB1-977A-B1F143C2D182}"/>
              </a:ext>
            </a:extLst>
          </p:cNvPr>
          <p:cNvSpPr txBox="1">
            <a:spLocks noChangeArrowheads="1"/>
          </p:cNvSpPr>
          <p:nvPr/>
        </p:nvSpPr>
        <p:spPr>
          <a:xfrm>
            <a:off x="5305246" y="3307112"/>
            <a:ext cx="4917056" cy="2268747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ctr" defTabSz="968445">
              <a:spcBef>
                <a:spcPct val="20000"/>
              </a:spcBef>
              <a:defRPr/>
            </a:pPr>
            <a:r>
              <a:rPr lang="pt-BR" sz="2800" kern="0" dirty="0">
                <a:latin typeface="+mn-lt"/>
                <a:cs typeface="+mn-cs"/>
              </a:rPr>
              <a:t>Não há quaisquer regras que permitam definir o número de trocas, cascata de pressões (ou sentido de fluxo), nem mesmo quanto a utilização de filtragem 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EC61FEDB-E5FF-4408-B83A-A94A8CCF5412}"/>
              </a:ext>
            </a:extLst>
          </p:cNvPr>
          <p:cNvSpPr txBox="1">
            <a:spLocks noChangeArrowheads="1"/>
          </p:cNvSpPr>
          <p:nvPr/>
        </p:nvSpPr>
        <p:spPr>
          <a:xfrm>
            <a:off x="1573352" y="1203895"/>
            <a:ext cx="6500799" cy="562919"/>
          </a:xfrm>
          <a:prstGeom prst="rect">
            <a:avLst/>
          </a:prstGeom>
        </p:spPr>
        <p:txBody>
          <a:bodyPr lIns="80147" tIns="40074" rIns="80147" bIns="40074"/>
          <a:lstStyle/>
          <a:p>
            <a:pPr marL="363167" indent="-363167" defTabSz="968445">
              <a:spcBef>
                <a:spcPct val="20000"/>
              </a:spcBef>
              <a:defRPr/>
            </a:pPr>
            <a:r>
              <a:rPr lang="pt-BR" sz="2800" b="1" kern="0" dirty="0">
                <a:latin typeface="+mn-lt"/>
                <a:cs typeface="+mn-cs"/>
              </a:rPr>
              <a:t>Produção de Sólidos/Líquidos Orais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7B788E0-721E-4CD8-BBF8-E6B44694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616" y="537054"/>
            <a:ext cx="4337186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Estudo de Caso: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2B27E5E5-423E-478F-80A2-63F9487F319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2888F9A3-544F-475B-A18F-EC9E8B43D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2403" y="1884871"/>
            <a:ext cx="8031191" cy="308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60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Regulamentos </a:t>
            </a: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60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&amp;</a:t>
            </a:r>
          </a:p>
          <a:p>
            <a:pPr marL="363538" indent="-363538" algn="ctr" defTabSz="968375">
              <a:spcBef>
                <a:spcPct val="20000"/>
              </a:spcBef>
              <a:defRPr/>
            </a:pPr>
            <a:r>
              <a:rPr lang="pt-BR" sz="60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Normas</a:t>
            </a:r>
          </a:p>
        </p:txBody>
      </p:sp>
    </p:spTree>
    <p:extLst>
      <p:ext uri="{BB962C8B-B14F-4D97-AF65-F5344CB8AC3E}">
        <p14:creationId xmlns:p14="http://schemas.microsoft.com/office/powerpoint/2010/main" val="2466335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81DF543-9570-41F9-AAC4-C54372BCFAEF}"/>
              </a:ext>
            </a:extLst>
          </p:cNvPr>
          <p:cNvSpPr txBox="1">
            <a:spLocks/>
          </p:cNvSpPr>
          <p:nvPr/>
        </p:nvSpPr>
        <p:spPr>
          <a:xfrm>
            <a:off x="1513009" y="660184"/>
            <a:ext cx="7357553" cy="645405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ctr" defTabSz="96844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NBR ISO 14644-1 - CLASSIFICAÇÃO</a:t>
            </a:r>
            <a:endParaRPr lang="pt-BR" sz="28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Group 100">
            <a:extLst>
              <a:ext uri="{FF2B5EF4-FFF2-40B4-BE49-F238E27FC236}">
                <a16:creationId xmlns:a16="http://schemas.microsoft.com/office/drawing/2014/main" id="{BDDD0AD1-0441-4038-96E5-A8F230A97D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2354322"/>
              </p:ext>
            </p:extLst>
          </p:nvPr>
        </p:nvGraphicFramePr>
        <p:xfrm>
          <a:off x="1674936" y="1319703"/>
          <a:ext cx="8524873" cy="492443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300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9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9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18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87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40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CLASSE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Número máximo de partículas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por m³ de ar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03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0,1 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0,3 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0,5 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1 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5 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pt-BR" sz="2000" u="none" strike="noStrike" cap="none" spc="100" normalizeH="0" baseline="0" dirty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pt-BR" sz="2000" b="0" i="0" u="none" strike="noStrike" cap="none" spc="10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1271588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10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1.000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102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1.020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352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10.200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832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sng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1.000.000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102.000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35.200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8.320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293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352.000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83.200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2.930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832.000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29.300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60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sng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9</a:t>
                      </a:r>
                      <a:endParaRPr kumimoji="0" lang="pt-BR" sz="2000" b="1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sng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35.200.000</a:t>
                      </a: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sng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8.320.000</a:t>
                      </a: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sng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293.000</a:t>
                      </a:r>
                      <a:endParaRPr kumimoji="0" lang="pt-BR" sz="2000" b="0" i="0" u="none" strike="sng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38A85E0-DA84-4491-A4A7-3D38BE417DE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42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F4C1A94-004A-4E30-9329-93A35C1DD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484" y="631581"/>
            <a:ext cx="5427214" cy="804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0147" tIns="40074" rIns="80147" bIns="40074">
            <a:spAutoFit/>
          </a:bodyPr>
          <a:lstStyle/>
          <a:p>
            <a:r>
              <a:rPr lang="pt-BR" sz="4700" b="1" dirty="0"/>
              <a:t>NBR ISO 14644-4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E550182-06D5-4C5A-BE56-8282D8BBDFED}"/>
              </a:ext>
            </a:extLst>
          </p:cNvPr>
          <p:cNvSpPr txBox="1"/>
          <p:nvPr/>
        </p:nvSpPr>
        <p:spPr>
          <a:xfrm>
            <a:off x="1763595" y="1372611"/>
            <a:ext cx="8664809" cy="5108583"/>
          </a:xfrm>
          <a:prstGeom prst="rect">
            <a:avLst/>
          </a:prstGeom>
          <a:noFill/>
        </p:spPr>
        <p:txBody>
          <a:bodyPr lIns="80147" tIns="40074" rIns="80147" bIns="40074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latin typeface="Arial" pitchFamily="34" charset="0"/>
                <a:cs typeface="Arial" pitchFamily="34" charset="0"/>
              </a:rPr>
              <a:t>Estrutura da norma:</a:t>
            </a:r>
          </a:p>
          <a:p>
            <a:pPr fontAlgn="auto">
              <a:spcBef>
                <a:spcPts val="52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parte normativa</a:t>
            </a:r>
          </a:p>
          <a:p>
            <a:pPr marL="631715" lvl="2" indent="-315858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os requisitos devem ser acordados entre usuário e     fornecedor</a:t>
            </a:r>
          </a:p>
          <a:p>
            <a:pPr marL="546838" lvl="2" indent="-230980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 planejamento e conteúdo do anteprojeto</a:t>
            </a:r>
          </a:p>
          <a:p>
            <a:pPr marL="631715" lvl="2" indent="-315858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o projeto deve atender aos requisitos e às diretrizes das boas práticas de fabricação</a:t>
            </a:r>
          </a:p>
          <a:p>
            <a:pPr marL="546838" lvl="2" indent="-230980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 construção e partida</a:t>
            </a:r>
          </a:p>
          <a:p>
            <a:pPr marL="546838" lvl="2" indent="-230980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 ensaios e aprovação</a:t>
            </a:r>
          </a:p>
          <a:p>
            <a:pPr marL="546838" lvl="2" indent="-230980" fontAlgn="auto">
              <a:spcBef>
                <a:spcPts val="526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pt-BR" sz="2500" dirty="0">
                <a:latin typeface="Arial" pitchFamily="34" charset="0"/>
                <a:cs typeface="Arial" pitchFamily="34" charset="0"/>
              </a:rPr>
              <a:t> documentação: operação, manutenção e treinamento</a:t>
            </a:r>
          </a:p>
          <a:p>
            <a:pPr fontAlgn="auto">
              <a:spcBef>
                <a:spcPts val="526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pt-BR" sz="2100" dirty="0">
                <a:latin typeface="Arial" pitchFamily="34" charset="0"/>
                <a:cs typeface="Arial" pitchFamily="34" charset="0"/>
              </a:rPr>
              <a:t> 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anexos (informativos)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5465FEB-0905-43F4-8C78-D1C84B7A4085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0048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D88ED32-078C-4F01-80C5-A21938CCB74E}"/>
              </a:ext>
            </a:extLst>
          </p:cNvPr>
          <p:cNvSpPr txBox="1">
            <a:spLocks/>
          </p:cNvSpPr>
          <p:nvPr/>
        </p:nvSpPr>
        <p:spPr>
          <a:xfrm>
            <a:off x="1623646" y="918383"/>
            <a:ext cx="8372475" cy="932813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ctr" defTabSz="968445">
              <a:defRPr/>
            </a:pPr>
            <a:r>
              <a:rPr lang="pt-BR" sz="2800" b="1" dirty="0"/>
              <a:t>APLICAÇÕES DA CLASSIFICAÇÃO GMP </a:t>
            </a:r>
          </a:p>
          <a:p>
            <a:pPr algn="ctr" defTabSz="968445">
              <a:defRPr/>
            </a:pPr>
            <a:r>
              <a:rPr lang="pt-BR" sz="2800" b="1" dirty="0"/>
              <a:t>PARTÍCULAS VIÁVEIS</a:t>
            </a:r>
            <a:endParaRPr lang="pt-BR" sz="2800" b="1" kern="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Group 44">
            <a:extLst>
              <a:ext uri="{FF2B5EF4-FFF2-40B4-BE49-F238E27FC236}">
                <a16:creationId xmlns:a16="http://schemas.microsoft.com/office/drawing/2014/main" id="{3A9E72D2-1D3F-4411-9AF0-029E712723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5830681"/>
              </p:ext>
            </p:extLst>
          </p:nvPr>
        </p:nvGraphicFramePr>
        <p:xfrm>
          <a:off x="1566497" y="1851196"/>
          <a:ext cx="8658225" cy="42576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8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9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GRAU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APLICAÇÃO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2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000" kern="1200" dirty="0"/>
                        <a:t>Zona de alto risco operacional, por exemplo: envase e conexões assépticas.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000" kern="1200" dirty="0"/>
                        <a:t>Estas operações devem ser realizadas sob fluxo unidirecional. 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5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pt-BR" sz="2000" kern="1200" dirty="0"/>
                        <a:t>Áreas circundantes às de grau A para preparações e envase assépticos.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kern="1200" dirty="0"/>
                        <a:t>Áreas limpas onde são realizadas etapas menos críticas na fabricação de produtos estéreis.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2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3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106934" marR="106934" marT="50408" marB="5040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C14000-7976-4DD8-9844-932576E98614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181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D11E3EC8-B863-4C80-9308-18F8A5CE937C}"/>
              </a:ext>
            </a:extLst>
          </p:cNvPr>
          <p:cNvSpPr txBox="1">
            <a:spLocks/>
          </p:cNvSpPr>
          <p:nvPr/>
        </p:nvSpPr>
        <p:spPr>
          <a:xfrm>
            <a:off x="2329612" y="828427"/>
            <a:ext cx="7391490" cy="675390"/>
          </a:xfrm>
          <a:prstGeom prst="rect">
            <a:avLst/>
          </a:prstGeom>
        </p:spPr>
        <p:txBody>
          <a:bodyPr lIns="80147" tIns="40074" rIns="80147" bIns="40074"/>
          <a:lstStyle/>
          <a:p>
            <a:pPr algn="ctr" defTabSz="968445">
              <a:defRPr/>
            </a:pPr>
            <a:r>
              <a:rPr lang="pt-BR" sz="3200" b="1" dirty="0"/>
              <a:t>CLASSIFICAÇÃO RDC 17 e GMP UE</a:t>
            </a:r>
            <a:endParaRPr lang="pt-BR" sz="3200" b="1" kern="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Group 47">
            <a:extLst>
              <a:ext uri="{FF2B5EF4-FFF2-40B4-BE49-F238E27FC236}">
                <a16:creationId xmlns:a16="http://schemas.microsoft.com/office/drawing/2014/main" id="{B3EEE5D9-0977-419C-A54B-60E5D56D12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763064"/>
              </p:ext>
            </p:extLst>
          </p:nvPr>
        </p:nvGraphicFramePr>
        <p:xfrm>
          <a:off x="2162144" y="1503817"/>
          <a:ext cx="8028872" cy="445174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176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88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8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8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63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213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GRAU</a:t>
                      </a:r>
                      <a:b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DA</a:t>
                      </a:r>
                      <a:b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SALA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Número máximo de partículas por </a:t>
                      </a:r>
                      <a:r>
                        <a:rPr kumimoji="0" lang="pt-BR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m³</a:t>
                      </a: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de ar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02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Em repouso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Em operação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13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≥ 0,5µm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≥ 5µm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≥ 0,5µm</a:t>
                      </a:r>
                      <a:endParaRPr kumimoji="0" lang="pt-BR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≥ 5µm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29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73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352.000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2.900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60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352.000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2.900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20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</a:t>
                      </a:r>
                      <a:endParaRPr kumimoji="0" lang="pt-BR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3.520.000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29.000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Não definido</a:t>
                      </a:r>
                      <a:endParaRPr kumimoji="0" lang="pt-BR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8191" marR="78191" marT="41468" marB="41468" anchor="ctr" horzOverflow="overflow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878E68-F5D8-4CE2-83FA-A24E5D34B2C9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56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5EDBB27-B780-488B-82B1-DB0B9F54A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569" y="753939"/>
            <a:ext cx="7570177" cy="5677633"/>
          </a:xfrm>
          <a:prstGeom prst="rect">
            <a:avLst/>
          </a:prstGeom>
        </p:spPr>
      </p:pic>
      <p:sp>
        <p:nvSpPr>
          <p:cNvPr id="9" name="Espaço Reservado para Número de Slide 4">
            <a:extLst>
              <a:ext uri="{FF2B5EF4-FFF2-40B4-BE49-F238E27FC236}">
                <a16:creationId xmlns:a16="http://schemas.microsoft.com/office/drawing/2014/main" id="{1CC2B2B3-A56A-4983-BBC4-65305A471E6E}"/>
              </a:ext>
            </a:extLst>
          </p:cNvPr>
          <p:cNvSpPr txBox="1">
            <a:spLocks/>
          </p:cNvSpPr>
          <p:nvPr/>
        </p:nvSpPr>
        <p:spPr>
          <a:xfrm>
            <a:off x="1397479" y="201336"/>
            <a:ext cx="8895813" cy="52387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2800" kern="0" dirty="0">
                <a:solidFill>
                  <a:srgbClr val="19456B"/>
                </a:solidFill>
              </a:rPr>
              <a:t>Objetivo: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D7A8631A-4633-4B0F-8FD6-8C16C2E9F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390" y="1745273"/>
            <a:ext cx="9497303" cy="3367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228600" indent="-228600" algn="ctr" defTabSz="914400">
              <a:lnSpc>
                <a:spcPct val="120000"/>
              </a:lnSpc>
              <a:spcBef>
                <a:spcPts val="1000"/>
              </a:spcBef>
              <a:buSzPct val="125000"/>
              <a:buFontTx/>
              <a:buNone/>
              <a:defRPr sz="2800" b="0">
                <a:latin typeface="Century Gothic" panose="020B0502020202020204" pitchFamily="34" charset="0"/>
              </a:defRPr>
            </a:lvl1pPr>
            <a:lvl2pPr marL="685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/>
            </a:lvl2pPr>
            <a:lvl3pPr marL="1143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</a:lvl3pPr>
            <a:lvl4pPr marL="1600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4pPr>
            <a:lvl5pPr marL="20574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/>
            </a:lvl5pPr>
            <a:lvl6pPr marL="25146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6pPr>
            <a:lvl7pPr marL="29718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7pPr>
            <a:lvl8pPr marL="34290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8pPr>
            <a:lvl9pPr marL="3886200" indent="-228600" defTabSz="914400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/>
            </a:lvl9pPr>
          </a:lstStyle>
          <a:p>
            <a:r>
              <a:rPr lang="pt-BR" sz="3600" dirty="0"/>
              <a:t>Nosso objetivo é introduzir os conhecimentos básicos sobre como estes sistemas funcionam, são dimensionados, operam e podem ser adequadamente controlados.</a:t>
            </a:r>
          </a:p>
        </p:txBody>
      </p:sp>
    </p:spTree>
    <p:extLst>
      <p:ext uri="{BB962C8B-B14F-4D97-AF65-F5344CB8AC3E}">
        <p14:creationId xmlns:p14="http://schemas.microsoft.com/office/powerpoint/2010/main" val="47311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5" presetClass="exit" presetSubtype="0" fill="hold" grpId="1" nodeType="after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126D26AD-C27F-4899-A13D-AD981F8BEB8F}"/>
              </a:ext>
            </a:extLst>
          </p:cNvPr>
          <p:cNvSpPr txBox="1">
            <a:spLocks/>
          </p:cNvSpPr>
          <p:nvPr/>
        </p:nvSpPr>
        <p:spPr>
          <a:xfrm>
            <a:off x="1441920" y="651791"/>
            <a:ext cx="6489172" cy="583841"/>
          </a:xfrm>
          <a:prstGeom prst="rect">
            <a:avLst/>
          </a:prstGeom>
        </p:spPr>
        <p:txBody>
          <a:bodyPr lIns="70249" tIns="35125" rIns="70249" bIns="35125"/>
          <a:lstStyle/>
          <a:p>
            <a:pPr algn="ctr" defTabSz="8488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rial" pitchFamily="34" charset="0"/>
                <a:cs typeface="Arial" pitchFamily="34" charset="0"/>
              </a:rPr>
              <a:t>OUTROS REGULAMENTOS</a:t>
            </a:r>
            <a:endParaRPr lang="pt-BR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25D3E9-BD36-4FB3-A93D-651F43F8FE0F}"/>
              </a:ext>
            </a:extLst>
          </p:cNvPr>
          <p:cNvSpPr txBox="1">
            <a:spLocks noChangeArrowheads="1"/>
          </p:cNvSpPr>
          <p:nvPr/>
        </p:nvSpPr>
        <p:spPr>
          <a:xfrm>
            <a:off x="1149292" y="1430014"/>
            <a:ext cx="9144000" cy="5022383"/>
          </a:xfrm>
          <a:prstGeom prst="rect">
            <a:avLst/>
          </a:prstGeom>
          <a:noFill/>
        </p:spPr>
        <p:txBody>
          <a:bodyPr lIns="70249" tIns="35125" rIns="70249" bIns="35125"/>
          <a:lstStyle/>
          <a:p>
            <a:pPr marL="318316" indent="-318316" defTabSz="848842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2400" b="1" kern="0" dirty="0">
                <a:latin typeface="Arial" pitchFamily="34" charset="0"/>
                <a:cs typeface="Arial" pitchFamily="34" charset="0"/>
              </a:rPr>
              <a:t>PORTARIA 272/MS/SNVS de 08/04/98	</a:t>
            </a:r>
          </a:p>
          <a:p>
            <a:pPr marL="689074" lvl="1" indent="-264654" defTabSz="848842" fontAlgn="auto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pt-BR" sz="2400" kern="0" dirty="0">
                <a:latin typeface="Arial" pitchFamily="34" charset="0"/>
                <a:cs typeface="Arial" pitchFamily="34" charset="0"/>
              </a:rPr>
              <a:t>Regulamento técnico para a terapia de nutrição parenteral</a:t>
            </a:r>
          </a:p>
          <a:p>
            <a:pPr marL="318316" indent="-318316" defTabSz="848842" eaLnBrk="0" fontAlgn="auto" hangingPunct="0">
              <a:spcBef>
                <a:spcPts val="1052"/>
              </a:spcBef>
              <a:spcAft>
                <a:spcPts val="0"/>
              </a:spcAft>
              <a:buFontTx/>
              <a:buChar char="•"/>
              <a:defRPr/>
            </a:pPr>
            <a:r>
              <a:rPr lang="pt-BR" sz="2400" b="1" kern="0" dirty="0">
                <a:latin typeface="Arial" pitchFamily="34" charset="0"/>
                <a:cs typeface="Arial" pitchFamily="34" charset="0"/>
              </a:rPr>
              <a:t>INSTRUÇÃO NORMATIVA 13 de 03/10/03 do MAPA</a:t>
            </a:r>
          </a:p>
          <a:p>
            <a:pPr marL="689074" lvl="1" indent="-264654" defTabSz="848842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r>
              <a:rPr lang="pt-BR" sz="2400" kern="0" dirty="0">
                <a:latin typeface="Arial" pitchFamily="34" charset="0"/>
                <a:cs typeface="Arial" pitchFamily="34" charset="0"/>
              </a:rPr>
              <a:t>Regulamento de Boas Práticas de Fabricação de Produtos de Uso Veterinário</a:t>
            </a:r>
          </a:p>
          <a:p>
            <a:pPr marL="262983" indent="-262983">
              <a:spcBef>
                <a:spcPts val="1052"/>
              </a:spcBef>
              <a:buFontTx/>
              <a:buChar char="•"/>
            </a:pPr>
            <a:r>
              <a:rPr lang="pt-BR" sz="2400" b="1" dirty="0"/>
              <a:t>RESOLUÇÃO RDC 59 de 27/06/00 (ANVISA)</a:t>
            </a:r>
          </a:p>
          <a:p>
            <a:pPr marL="570492" lvl="1" indent="-218457">
              <a:spcBef>
                <a:spcPct val="20000"/>
              </a:spcBef>
              <a:buFontTx/>
              <a:buChar char="–"/>
            </a:pPr>
            <a:r>
              <a:rPr lang="pt-BR" sz="2400" dirty="0"/>
              <a:t>Boas Práticas de Fabricação de Produtos Médicos </a:t>
            </a:r>
            <a:endParaRPr lang="pt-BR" sz="2400" b="1" dirty="0"/>
          </a:p>
          <a:p>
            <a:pPr marL="262983" indent="-262983">
              <a:spcBef>
                <a:spcPts val="1052"/>
              </a:spcBef>
              <a:buFontTx/>
              <a:buChar char="•"/>
            </a:pPr>
            <a:r>
              <a:rPr lang="pt-BR" sz="2400" b="1" dirty="0"/>
              <a:t>RESOLUÇÃO RDC 50 de 21/02/02 (ANVISA)</a:t>
            </a:r>
          </a:p>
          <a:p>
            <a:pPr marL="570492" lvl="1" indent="-218457">
              <a:spcBef>
                <a:spcPct val="20000"/>
              </a:spcBef>
              <a:buFontTx/>
              <a:buChar char="–"/>
            </a:pPr>
            <a:r>
              <a:rPr lang="pt-BR" sz="2400" dirty="0"/>
              <a:t>Regulamento Técnico destinado ao planejamento, programação, elaboração, avaliação e aprovação de projetos físicos de estabelecimentos assistenciais de saúde </a:t>
            </a:r>
          </a:p>
          <a:p>
            <a:pPr marL="689074" lvl="1" indent="-264654" defTabSz="848842" eaLnBrk="0" fontAlgn="auto" hangingPunct="0">
              <a:spcBef>
                <a:spcPct val="20000"/>
              </a:spcBef>
              <a:spcAft>
                <a:spcPts val="0"/>
              </a:spcAft>
              <a:buFontTx/>
              <a:buChar char="–"/>
              <a:defRPr/>
            </a:pPr>
            <a:endParaRPr lang="pt-BR" sz="2400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D6A9DB3-4C41-45BE-BA80-159CB085760C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518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B84EB77B-8203-4D57-BA3A-AA6CB2BDA2C5}"/>
              </a:ext>
            </a:extLst>
          </p:cNvPr>
          <p:cNvSpPr txBox="1">
            <a:spLocks/>
          </p:cNvSpPr>
          <p:nvPr/>
        </p:nvSpPr>
        <p:spPr>
          <a:xfrm>
            <a:off x="2156597" y="581453"/>
            <a:ext cx="6489172" cy="583841"/>
          </a:xfrm>
          <a:prstGeom prst="rect">
            <a:avLst/>
          </a:prstGeom>
        </p:spPr>
        <p:txBody>
          <a:bodyPr lIns="70249" tIns="35125" rIns="70249" bIns="35125"/>
          <a:lstStyle/>
          <a:p>
            <a:pPr algn="ctr" defTabSz="84884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latin typeface="Arial" pitchFamily="34" charset="0"/>
                <a:cs typeface="Arial" pitchFamily="34" charset="0"/>
              </a:rPr>
              <a:t>OUTROS REGULAMENTOS</a:t>
            </a:r>
            <a:endParaRPr lang="pt-BR" sz="3200" b="1" kern="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8E58D-66FF-45D1-8EF7-1840D3833BFD}"/>
              </a:ext>
            </a:extLst>
          </p:cNvPr>
          <p:cNvSpPr txBox="1">
            <a:spLocks noChangeArrowheads="1"/>
          </p:cNvSpPr>
          <p:nvPr/>
        </p:nvSpPr>
        <p:spPr>
          <a:xfrm>
            <a:off x="6418507" y="1359676"/>
            <a:ext cx="4451350" cy="2238275"/>
          </a:xfrm>
          <a:prstGeom prst="rect">
            <a:avLst/>
          </a:prstGeom>
          <a:noFill/>
        </p:spPr>
        <p:txBody>
          <a:bodyPr lIns="70249" tIns="35125" rIns="70249" bIns="35125"/>
          <a:lstStyle/>
          <a:p>
            <a:pPr defTabSz="848842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t-BR" sz="2400" kern="0" dirty="0">
                <a:latin typeface="Arial" pitchFamily="34" charset="0"/>
                <a:cs typeface="Arial" pitchFamily="34" charset="0"/>
              </a:rPr>
              <a:t>Baseado na TRS-961 da OMS</a:t>
            </a:r>
          </a:p>
          <a:p>
            <a:pPr defTabSz="848842" fontAlgn="auto">
              <a:spcBef>
                <a:spcPct val="20000"/>
              </a:spcBef>
              <a:spcAft>
                <a:spcPts val="0"/>
              </a:spcAft>
              <a:defRPr/>
            </a:pPr>
            <a:endParaRPr lang="pt-BR" sz="2400" kern="0" dirty="0">
              <a:latin typeface="Arial" pitchFamily="34" charset="0"/>
              <a:cs typeface="Arial" pitchFamily="34" charset="0"/>
            </a:endParaRPr>
          </a:p>
          <a:p>
            <a:pPr marL="342900" indent="-342900" defTabSz="848842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400" kern="0" dirty="0">
                <a:latin typeface="Arial" pitchFamily="34" charset="0"/>
                <a:cs typeface="Arial" pitchFamily="34" charset="0"/>
              </a:rPr>
              <a:t>Reduz número de trocas para o grau D</a:t>
            </a:r>
          </a:p>
          <a:p>
            <a:pPr marL="342900" indent="-342900" defTabSz="848842" fontAlgn="auto">
              <a:spcBef>
                <a:spcPct val="2000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t-BR" sz="2400" kern="0" dirty="0">
                <a:latin typeface="Arial" pitchFamily="34" charset="0"/>
                <a:cs typeface="Arial" pitchFamily="34" charset="0"/>
              </a:rPr>
              <a:t>Indica uso de antecâmaras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58CD84C-4894-4DA8-BC71-A936FD0BA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597" y="1133784"/>
            <a:ext cx="4086225" cy="5248275"/>
          </a:xfrm>
          <a:prstGeom prst="rect">
            <a:avLst/>
          </a:prstGeom>
        </p:spPr>
      </p:pic>
      <p:sp>
        <p:nvSpPr>
          <p:cNvPr id="6" name="Espaço Reservado para Número de Slide 4">
            <a:extLst>
              <a:ext uri="{FF2B5EF4-FFF2-40B4-BE49-F238E27FC236}">
                <a16:creationId xmlns:a16="http://schemas.microsoft.com/office/drawing/2014/main" id="{0C128374-54CE-470C-A931-4CEA22372C4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16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C80E3DA0-BBE4-4036-84B9-570326A06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654" y="839779"/>
            <a:ext cx="6667021" cy="125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“Controlar a Concentração de</a:t>
            </a:r>
          </a:p>
          <a:p>
            <a:pPr marL="318641" indent="-318641"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Partículas em Suspensão no Ar”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D394CE36-5EBB-4373-99BA-2D5DABDF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3029" y="5215826"/>
            <a:ext cx="4398273" cy="84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17" tIns="48408" rIns="96817" bIns="48408"/>
          <a:lstStyle/>
          <a:p>
            <a:pPr marL="363474" indent="-363474" algn="ctr" defTabSz="968204">
              <a:spcBef>
                <a:spcPct val="20000"/>
              </a:spcBef>
              <a:defRPr/>
            </a:pPr>
            <a:r>
              <a:rPr lang="pt-BR" sz="21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Ambiente completamente selado</a:t>
            </a:r>
          </a:p>
          <a:p>
            <a:pPr marL="363474" indent="-363474" algn="ctr" defTabSz="968204">
              <a:spcBef>
                <a:spcPct val="20000"/>
              </a:spcBef>
              <a:defRPr/>
            </a:pPr>
            <a:r>
              <a:rPr lang="pt-BR" sz="21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Sem entradas ou saídas</a:t>
            </a:r>
          </a:p>
        </p:txBody>
      </p:sp>
      <p:sp>
        <p:nvSpPr>
          <p:cNvPr id="8" name="Cubo 7">
            <a:extLst>
              <a:ext uri="{FF2B5EF4-FFF2-40B4-BE49-F238E27FC236}">
                <a16:creationId xmlns:a16="http://schemas.microsoft.com/office/drawing/2014/main" id="{7905A7FE-AD40-4AE0-A87D-E07084BC9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7" y="2027357"/>
            <a:ext cx="3590925" cy="3077104"/>
          </a:xfrm>
          <a:prstGeom prst="cube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0147" tIns="40074" rIns="80147" bIns="40074"/>
          <a:lstStyle/>
          <a:p>
            <a:pPr defTabSz="968375"/>
            <a:endParaRPr lang="pt-BR"/>
          </a:p>
        </p:txBody>
      </p:sp>
      <p:sp>
        <p:nvSpPr>
          <p:cNvPr id="9" name="CaixaDeTexto 179">
            <a:extLst>
              <a:ext uri="{FF2B5EF4-FFF2-40B4-BE49-F238E27FC236}">
                <a16:creationId xmlns:a16="http://schemas.microsoft.com/office/drawing/2014/main" id="{B36B7AE8-F2C6-4297-B666-B44D4CDE2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5613" y="3260027"/>
            <a:ext cx="2184487" cy="13735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80147" tIns="40074" rIns="80147" bIns="40074" anchor="ctr">
            <a:spAutoFit/>
          </a:bodyPr>
          <a:lstStyle/>
          <a:p>
            <a:pPr algn="ctr"/>
            <a:r>
              <a:rPr lang="pt-BR" sz="2800" b="1" dirty="0">
                <a:latin typeface="Arial Narrow" pitchFamily="34" charset="0"/>
              </a:rPr>
              <a:t>Risco “Zero”</a:t>
            </a:r>
          </a:p>
          <a:p>
            <a:pPr algn="ctr"/>
            <a:r>
              <a:rPr lang="pt-BR" sz="2800" b="1" dirty="0">
                <a:latin typeface="Arial Narrow" pitchFamily="34" charset="0"/>
              </a:rPr>
              <a:t>de</a:t>
            </a:r>
          </a:p>
          <a:p>
            <a:pPr algn="ctr"/>
            <a:r>
              <a:rPr lang="pt-BR" sz="2800" b="1" dirty="0">
                <a:latin typeface="Arial Narrow" pitchFamily="34" charset="0"/>
              </a:rPr>
              <a:t>Contaminação</a:t>
            </a:r>
          </a:p>
        </p:txBody>
      </p:sp>
      <p:sp>
        <p:nvSpPr>
          <p:cNvPr id="10" name="Espaço Reservado para Número de Slide 4">
            <a:extLst>
              <a:ext uri="{FF2B5EF4-FFF2-40B4-BE49-F238E27FC236}">
                <a16:creationId xmlns:a16="http://schemas.microsoft.com/office/drawing/2014/main" id="{F8ADC608-4EA6-4DA8-B24E-3406558708E6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5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D859543D-C554-416B-8971-1E9E62E97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093" y="724527"/>
            <a:ext cx="8818575" cy="56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Os </a:t>
            </a: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Vilões</a:t>
            </a:r>
            <a:r>
              <a:rPr lang="pt-BR" sz="36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: </a:t>
            </a: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Fontes Geradoras de Partículas</a:t>
            </a:r>
          </a:p>
          <a:p>
            <a:pPr marL="318641" indent="-318641" defTabSz="848781">
              <a:spcBef>
                <a:spcPct val="20000"/>
              </a:spcBef>
              <a:defRPr/>
            </a:pPr>
            <a:endParaRPr lang="pt-BR" sz="36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F496927F-0DE6-4A18-AD5E-850ED60CF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429" y="5711828"/>
            <a:ext cx="22590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Equipamentos</a:t>
            </a:r>
          </a:p>
        </p:txBody>
      </p:sp>
      <p:pic>
        <p:nvPicPr>
          <p:cNvPr id="5" name="Picture 3" descr="C:\1-Projetos.Concluídos\DIVISA\Padrões\Especificações Técnicas\fotos\fotospeq\013.jpg">
            <a:extLst>
              <a:ext uri="{FF2B5EF4-FFF2-40B4-BE49-F238E27FC236}">
                <a16:creationId xmlns:a16="http://schemas.microsoft.com/office/drawing/2014/main" id="{F1480934-BD3A-473E-8205-D992EAD09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0868" y="3835069"/>
            <a:ext cx="2140236" cy="187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D7D9694A-EA45-4CCB-B36D-4260BF29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629" y="5716591"/>
            <a:ext cx="2678113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2500" dirty="0">
                <a:cs typeface="+mn-cs"/>
              </a:rPr>
              <a:t>Sist. Tratam. Ar</a:t>
            </a:r>
            <a:endParaRPr lang="pt-BR" sz="2500" b="1" kern="0" dirty="0">
              <a:cs typeface="+mn-cs"/>
            </a:endParaRPr>
          </a:p>
        </p:txBody>
      </p:sp>
      <p:pic>
        <p:nvPicPr>
          <p:cNvPr id="7" name="Picture 5" descr="C:\1-Projetos.Concluídos\DIVISA\Padrões\Especificações Técnicas\fotos\fotospeq\088.jpg">
            <a:extLst>
              <a:ext uri="{FF2B5EF4-FFF2-40B4-BE49-F238E27FC236}">
                <a16:creationId xmlns:a16="http://schemas.microsoft.com/office/drawing/2014/main" id="{AC2BF60B-2B6F-48B3-BAD7-8FA347DFA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3235" y="3841373"/>
            <a:ext cx="2203982" cy="1870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FFE747D0-2131-4589-B185-DDA842350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1068" y="3432329"/>
            <a:ext cx="2565400" cy="40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400" dirty="0">
                <a:cs typeface="+mn-cs"/>
              </a:rPr>
              <a:t>Ocupantes</a:t>
            </a:r>
            <a:endParaRPr lang="pt-BR" sz="2400" kern="0" dirty="0">
              <a:cs typeface="+mn-cs"/>
            </a:endParaRPr>
          </a:p>
        </p:txBody>
      </p:sp>
      <p:pic>
        <p:nvPicPr>
          <p:cNvPr id="9" name="Picture 6" descr="C:\3-Fotos\Febrava 2005\IMG_0005.JPG">
            <a:extLst>
              <a:ext uri="{FF2B5EF4-FFF2-40B4-BE49-F238E27FC236}">
                <a16:creationId xmlns:a16="http://schemas.microsoft.com/office/drawing/2014/main" id="{25AE761C-1901-4CA3-ABDC-9F92329F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2149" y="1557111"/>
            <a:ext cx="2351272" cy="187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upo 7">
            <a:extLst>
              <a:ext uri="{FF2B5EF4-FFF2-40B4-BE49-F238E27FC236}">
                <a16:creationId xmlns:a16="http://schemas.microsoft.com/office/drawing/2014/main" id="{1FEF646C-7F41-43F9-A2BF-47BFB2981A2F}"/>
              </a:ext>
            </a:extLst>
          </p:cNvPr>
          <p:cNvGrpSpPr>
            <a:grpSpLocks/>
          </p:cNvGrpSpPr>
          <p:nvPr/>
        </p:nvGrpSpPr>
        <p:grpSpPr bwMode="auto">
          <a:xfrm>
            <a:off x="7094724" y="2184767"/>
            <a:ext cx="3112144" cy="2814637"/>
            <a:chOff x="2346304" y="2494747"/>
            <a:chExt cx="5943600" cy="5066516"/>
          </a:xfrm>
        </p:grpSpPr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47542E68-7597-4D9E-82C6-F04F3D4EF7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8197" y="6983733"/>
              <a:ext cx="4786816" cy="577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6834" tIns="48417" rIns="96834" bIns="48417"/>
            <a:lstStyle/>
            <a:p>
              <a:pPr marL="318641" indent="-318641" algn="ctr" defTabSz="848781">
                <a:spcBef>
                  <a:spcPct val="20000"/>
                </a:spcBef>
                <a:defRPr/>
              </a:pPr>
              <a:r>
                <a:rPr lang="pt-BR" sz="2500" kern="0" dirty="0">
                  <a:latin typeface="+mn-lt"/>
                  <a:cs typeface="+mn-cs"/>
                </a:rPr>
                <a:t>O processo</a:t>
              </a:r>
            </a:p>
          </p:txBody>
        </p:sp>
        <p:pic>
          <p:nvPicPr>
            <p:cNvPr id="13" name="Picture 3" descr="Immagine1">
              <a:extLst>
                <a:ext uri="{FF2B5EF4-FFF2-40B4-BE49-F238E27FC236}">
                  <a16:creationId xmlns:a16="http://schemas.microsoft.com/office/drawing/2014/main" id="{EEDF7573-9FE0-461D-B020-65939F2AC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6304" y="2494747"/>
              <a:ext cx="5943600" cy="446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9">
            <a:extLst>
              <a:ext uri="{FF2B5EF4-FFF2-40B4-BE49-F238E27FC236}">
                <a16:creationId xmlns:a16="http://schemas.microsoft.com/office/drawing/2014/main" id="{0A79CA43-6436-4D55-9223-A8E4659F5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3126886"/>
            <a:ext cx="2921000" cy="394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400" dirty="0">
                <a:cs typeface="+mn-cs"/>
              </a:rPr>
              <a:t>Mat. Construção</a:t>
            </a:r>
            <a:endParaRPr lang="pt-BR" sz="2400" kern="0" dirty="0">
              <a:cs typeface="+mn-cs"/>
            </a:endParaRPr>
          </a:p>
        </p:txBody>
      </p:sp>
      <p:pic>
        <p:nvPicPr>
          <p:cNvPr id="15" name="Picture 2" descr="C:\1-Projetos.Concluídos\DIVISA\Padrões\Especificações Técnicas\fotos\fotospeq\012.jpg">
            <a:extLst>
              <a:ext uri="{FF2B5EF4-FFF2-40B4-BE49-F238E27FC236}">
                <a16:creationId xmlns:a16="http://schemas.microsoft.com/office/drawing/2014/main" id="{658EE620-D1E6-4561-B821-0E6C849EF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0372" y="1573781"/>
            <a:ext cx="2141128" cy="1872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9">
            <a:extLst>
              <a:ext uri="{FF2B5EF4-FFF2-40B4-BE49-F238E27FC236}">
                <a16:creationId xmlns:a16="http://schemas.microsoft.com/office/drawing/2014/main" id="{31C5E449-9D2B-4748-8B88-AE10DCE1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607" y="3432329"/>
            <a:ext cx="2565400" cy="40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6834" tIns="48417" rIns="96834" bIns="48417"/>
          <a:lstStyle/>
          <a:p>
            <a:pPr algn="ctr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400" dirty="0">
                <a:cs typeface="+mn-cs"/>
              </a:rPr>
              <a:t>Arquitetura</a:t>
            </a:r>
            <a:endParaRPr lang="pt-BR" sz="2400" kern="0" dirty="0">
              <a:cs typeface="+mn-cs"/>
            </a:endParaRPr>
          </a:p>
        </p:txBody>
      </p:sp>
      <p:sp>
        <p:nvSpPr>
          <p:cNvPr id="17" name="Espaço Reservado para Número de Slide 4">
            <a:extLst>
              <a:ext uri="{FF2B5EF4-FFF2-40B4-BE49-F238E27FC236}">
                <a16:creationId xmlns:a16="http://schemas.microsoft.com/office/drawing/2014/main" id="{8CC077E0-F955-4452-9372-D48DA771E619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2414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leanroom Technicians using Lasair II Airborne particle counter">
            <a:extLst>
              <a:ext uri="{FF2B5EF4-FFF2-40B4-BE49-F238E27FC236}">
                <a16:creationId xmlns:a16="http://schemas.microsoft.com/office/drawing/2014/main" id="{F1D6F8C3-B421-4347-BDD9-53E2F4D2F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01250" y="1719199"/>
            <a:ext cx="39751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69B44894-44F5-4255-9392-C4C88C7F9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0788" y="5620346"/>
            <a:ext cx="64754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2500" kern="0" dirty="0">
                <a:latin typeface="+mn-lt"/>
                <a:cs typeface="+mn-cs"/>
              </a:rPr>
              <a:t>A contagem de partículas é feita no ar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A4535FF-93CD-400D-A677-21ED269F9E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831009"/>
            <a:ext cx="8728014" cy="78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600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</a:rPr>
              <a:t>Importância do Sistema de Tratamento de Ar?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13EBD158-8D68-49F7-A79F-9CF250CFE234}"/>
              </a:ext>
            </a:extLst>
          </p:cNvPr>
          <p:cNvSpPr txBox="1">
            <a:spLocks noChangeArrowheads="1"/>
          </p:cNvSpPr>
          <p:nvPr/>
        </p:nvSpPr>
        <p:spPr>
          <a:xfrm rot="16200000">
            <a:off x="6573556" y="4166949"/>
            <a:ext cx="2312988" cy="307397"/>
          </a:xfrm>
          <a:prstGeom prst="rect">
            <a:avLst/>
          </a:prstGeom>
        </p:spPr>
        <p:txBody>
          <a:bodyPr/>
          <a:lstStyle/>
          <a:p>
            <a:pPr algn="ctr" defTabSz="1104900">
              <a:defRPr/>
            </a:pPr>
            <a:r>
              <a:rPr lang="pt-BR" sz="1400" kern="0" dirty="0">
                <a:latin typeface="+mj-lt"/>
                <a:ea typeface="+mj-ea"/>
                <a:cs typeface="+mj-cs"/>
              </a:rPr>
              <a:t>FONTE: </a:t>
            </a:r>
            <a:r>
              <a:rPr lang="en-US" sz="1400" kern="0" dirty="0">
                <a:latin typeface="Century Gothic" pitchFamily="34" charset="0"/>
              </a:rPr>
              <a:t>Particle College</a:t>
            </a:r>
            <a:endParaRPr lang="pt-BR" sz="14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AB9FDF5D-C681-4E67-B51F-CA00B402E697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1023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>
            <a:extLst>
              <a:ext uri="{FF2B5EF4-FFF2-40B4-BE49-F238E27FC236}">
                <a16:creationId xmlns:a16="http://schemas.microsoft.com/office/drawing/2014/main" id="{00F60343-1838-4B3D-9D52-F36FFF899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71" y="2463411"/>
            <a:ext cx="28098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Mat. Construção</a:t>
            </a:r>
            <a:endParaRPr lang="pt-BR" sz="2800" kern="0" dirty="0">
              <a:cs typeface="+mn-cs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99C46D09-A872-42F4-9CBF-962C16E27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846" y="565393"/>
            <a:ext cx="7350369" cy="131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Como “controlar a concentração de</a:t>
            </a:r>
          </a:p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partículas em suspensão no ar”?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1F88E46-4841-4FF8-BDBC-02352EB9A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8376" y="1854043"/>
            <a:ext cx="1771527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Fontes: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4D0CF59F-6166-4B6F-8A84-BAF62C642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71" y="2946007"/>
            <a:ext cx="28098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Leiaute</a:t>
            </a:r>
            <a:endParaRPr lang="pt-BR" sz="2800" kern="0" dirty="0">
              <a:cs typeface="+mn-cs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0D13F95A-D2FA-4524-B9D1-832D2D2FF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71" y="4011215"/>
            <a:ext cx="28098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Ocupação</a:t>
            </a:r>
            <a:endParaRPr lang="pt-BR" sz="2800" kern="0" dirty="0">
              <a:cs typeface="+mn-cs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735722EC-7F27-42A6-B1A3-7DF00DE3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71" y="4724003"/>
            <a:ext cx="28098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Processo</a:t>
            </a:r>
            <a:endParaRPr lang="pt-BR" sz="2800" kern="0" dirty="0">
              <a:cs typeface="+mn-cs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B3F5FF77-6288-477A-8EA3-F22CB647B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471" y="5318252"/>
            <a:ext cx="28098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algn="just"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cs typeface="+mn-cs"/>
              </a:rPr>
              <a:t>Ar Condicionado</a:t>
            </a:r>
            <a:endParaRPr lang="pt-BR" sz="2800" kern="0" dirty="0"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4F81CE-A100-493E-A6E0-0C73852A8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755" y="2463411"/>
            <a:ext cx="5524661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875" tIns="42438" rIns="84875" bIns="42438"/>
          <a:lstStyle/>
          <a:p>
            <a:pPr defTabSz="847725">
              <a:lnSpc>
                <a:spcPct val="90000"/>
              </a:lnSpc>
            </a:pPr>
            <a:r>
              <a:rPr lang="pt-BR" sz="2800" dirty="0">
                <a:latin typeface="Arial Narrow" pitchFamily="34" charset="0"/>
              </a:rPr>
              <a:t>Materiais e acabamentos apropriados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8E717D70-CB9C-4E90-BF53-61D38EE2A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91" y="2946007"/>
            <a:ext cx="5521325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Circulação e acessos adequados </a:t>
            </a:r>
            <a:r>
              <a:rPr lang="pt-BR" sz="2800" kern="0" dirty="0">
                <a:latin typeface="Arial Narrow" pitchFamily="34" charset="0"/>
                <a:cs typeface="+mn-cs"/>
              </a:rPr>
              <a:t>Barreiras Físicas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endParaRPr lang="pt-BR" sz="2800" kern="0" dirty="0">
              <a:latin typeface="Arial Narrow" pitchFamily="34" charset="0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5623A21-BE4F-4A48-901E-6B82A9591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91" y="4011215"/>
            <a:ext cx="55213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Treinamento e vestimentas apropriadas</a:t>
            </a:r>
            <a:endParaRPr lang="pt-BR" sz="2800" kern="0" dirty="0">
              <a:latin typeface="Arial Narrow" pitchFamily="34" charset="0"/>
              <a:cs typeface="+mn-cs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B767D8B2-783A-4FC4-AAB6-E1AB8F511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91" y="4724003"/>
            <a:ext cx="552132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 err="1">
                <a:latin typeface="Arial Narrow" pitchFamily="34" charset="0"/>
                <a:cs typeface="+mn-cs"/>
              </a:rPr>
              <a:t>Enclausuramento</a:t>
            </a:r>
            <a:r>
              <a:rPr lang="pt-BR" sz="2800" dirty="0">
                <a:latin typeface="Arial Narrow" pitchFamily="34" charset="0"/>
                <a:cs typeface="+mn-cs"/>
              </a:rPr>
              <a:t> / Contenção</a:t>
            </a:r>
            <a:endParaRPr lang="pt-BR" sz="2800" kern="0" dirty="0">
              <a:latin typeface="Arial Narrow" pitchFamily="34" charset="0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C7C8161-918E-4B81-93F6-35050CD184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0091" y="5318252"/>
            <a:ext cx="55213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dirty="0">
                <a:latin typeface="Arial Narrow" pitchFamily="34" charset="0"/>
                <a:cs typeface="+mn-cs"/>
              </a:rPr>
              <a:t>Componentes e filtragem adequados</a:t>
            </a:r>
          </a:p>
          <a:p>
            <a:pPr defTabSz="848781">
              <a:lnSpc>
                <a:spcPct val="90000"/>
              </a:lnSpc>
              <a:spcBef>
                <a:spcPts val="0"/>
              </a:spcBef>
              <a:defRPr/>
            </a:pPr>
            <a:r>
              <a:rPr lang="pt-BR" sz="2800" kern="0" dirty="0">
                <a:latin typeface="Arial Narrow" pitchFamily="34" charset="0"/>
                <a:cs typeface="+mn-cs"/>
              </a:rPr>
              <a:t>Contenções</a:t>
            </a:r>
          </a:p>
        </p:txBody>
      </p:sp>
      <p:sp>
        <p:nvSpPr>
          <p:cNvPr id="16" name="Rectangle 9">
            <a:extLst>
              <a:ext uri="{FF2B5EF4-FFF2-40B4-BE49-F238E27FC236}">
                <a16:creationId xmlns:a16="http://schemas.microsoft.com/office/drawing/2014/main" id="{FF4D6F7C-432A-40D0-940A-3DC86982D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4691" y="1854043"/>
            <a:ext cx="2932182" cy="64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defTabSz="848781">
              <a:spcBef>
                <a:spcPct val="2000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Contenções:</a:t>
            </a:r>
            <a:endParaRPr lang="pt-BR" sz="2800" b="1" kern="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88900" dir="2700000" algn="tl">
                  <a:schemeClr val="tx1">
                    <a:lumMod val="85000"/>
                    <a:lumOff val="15000"/>
                    <a:alpha val="43000"/>
                  </a:schemeClr>
                </a:outerShdw>
              </a:effectLst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0C7AF76F-A222-4A70-B7BD-1BE18935C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4000" y="3340962"/>
            <a:ext cx="4310744" cy="134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ctr" defTabSz="848781">
              <a:spcBef>
                <a:spcPct val="20000"/>
              </a:spcBef>
              <a:defRPr/>
            </a:pPr>
            <a:r>
              <a:rPr lang="pt-BR" sz="4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cs typeface="+mn-cs"/>
              </a:rPr>
              <a:t>Procedimentos Operacionais</a:t>
            </a:r>
          </a:p>
        </p:txBody>
      </p:sp>
      <p:sp>
        <p:nvSpPr>
          <p:cNvPr id="18" name="Espaço Reservado para Número de Slide 4">
            <a:extLst>
              <a:ext uri="{FF2B5EF4-FFF2-40B4-BE49-F238E27FC236}">
                <a16:creationId xmlns:a16="http://schemas.microsoft.com/office/drawing/2014/main" id="{FE280C27-CC37-428B-A6BA-4D7A18BC62D2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74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400"/>
                            </p:stCondLst>
                            <p:childTnLst>
                              <p:par>
                                <p:cTn id="76" presetID="4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1.25E-6 -3.7037E-6 C -0.00404 -0.0949 0.04596 -0.17685 0.11302 -0.18264 C 0.17695 -0.18958 0.23698 -0.12592 0.24102 -0.03402 C 0.24596 0.05093 0.20404 0.1301 0.14401 0.13588 C 0.08906 0.14005 0.03698 0.08774 0.03294 0.00857 C 0.02904 -0.06365 0.06406 -0.13171 0.11498 -0.13726 C 0.16198 -0.14143 0.20599 -0.09768 0.20899 -0.03101 C 0.21198 0.02824 0.18399 0.08635 0.14206 0.08912 C 0.10404 0.09329 0.06797 0.05949 0.06498 0.00556 C 0.06302 -0.04236 0.08399 -0.08912 0.11706 -0.09189 C 0.14596 -0.0949 0.175 -0.06944 0.17695 -0.02824 C 0.17904 0.00718 0.16406 0.04098 0.13998 0.04399 C 0.12005 0.04676 0.09896 0.03102 0.09805 0.00278 C 0.09596 -0.0199 0.10404 -0.04398 0.11901 -0.04676 C 0.13099 -0.04676 0.14297 -0.04097 0.14505 -0.02546 C 0.14596 -0.01551 0.14401 -0.00555 0.13802 -0.00139 C 0.13503 -3.7037E-6 0.13294 -3.7037E-6 0.12995 -0.00139 " pathEditMode="relative" rAng="0" ptsTypes="AAAAAAAAAAAAAAAAA">
                                      <p:cBhvr>
                                        <p:cTn id="7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57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8400"/>
                            </p:stCondLst>
                            <p:childTnLst>
                              <p:par>
                                <p:cTn id="79" presetID="25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7" grpId="0"/>
      <p:bldP spid="17" grpId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63CAEF7B-D87F-4A97-A1D0-56C3CD560D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7508" y="725211"/>
            <a:ext cx="7167351" cy="1166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“Controlar a Concentração de</a:t>
            </a:r>
          </a:p>
          <a:p>
            <a:pPr marL="318641" indent="-318641" algn="ctr" defTabSz="848781">
              <a:spcBef>
                <a:spcPts val="0"/>
              </a:spcBef>
              <a:defRPr/>
            </a:pPr>
            <a:r>
              <a:rPr lang="pt-BR" sz="32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Partículas em Suspensão no Ar”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8E435DE-11D6-4C55-BBC7-F0D17CD48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423" y="1808198"/>
            <a:ext cx="6672988" cy="65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defTabSz="968445">
              <a:defRPr/>
            </a:pPr>
            <a:r>
              <a:rPr lang="pt-BR" sz="25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PRESSÃO ENTRE AMBIENTES ADJACENTES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2942266-FBE9-4CD6-B9B4-6311310012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727" y="2428236"/>
            <a:ext cx="91440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4" tIns="45712" rIns="91424" bIns="45712"/>
          <a:lstStyle/>
          <a:p>
            <a:pPr marL="300552" indent="-300552" algn="ctr">
              <a:spcBef>
                <a:spcPct val="20000"/>
              </a:spcBef>
              <a:tabLst>
                <a:tab pos="417433" algn="l"/>
              </a:tabLs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Ambientes de classes diferentes :</a:t>
            </a:r>
          </a:p>
          <a:p>
            <a:pPr marL="549621" lvl="1" indent="-382647" algn="ctr">
              <a:spcBef>
                <a:spcPct val="20000"/>
              </a:spcBef>
              <a:tabLst>
                <a:tab pos="417433" algn="l"/>
              </a:tabLst>
              <a:defRPr/>
            </a:pP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mínimo de 10 a 15 </a:t>
            </a:r>
            <a:r>
              <a:rPr lang="pt-BR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Pa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</a:t>
            </a:r>
          </a:p>
          <a:p>
            <a:pPr marL="549621" lvl="1" indent="-382647" algn="ctr">
              <a:spcBef>
                <a:spcPct val="20000"/>
              </a:spcBef>
              <a:tabLst>
                <a:tab pos="417433" algn="l"/>
              </a:tabLst>
              <a:defRPr/>
            </a:pP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(EC GMP </a:t>
            </a:r>
            <a:r>
              <a:rPr lang="pt-BR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Annex</a:t>
            </a: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 1 §53)</a:t>
            </a:r>
          </a:p>
          <a:p>
            <a:pPr marL="300552" indent="-300552" algn="ctr">
              <a:spcBef>
                <a:spcPct val="20000"/>
              </a:spcBef>
              <a:tabLst>
                <a:tab pos="417433" algn="l"/>
              </a:tabLst>
              <a:defRPr/>
            </a:pPr>
            <a:r>
              <a:rPr lang="pt-BR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Ambientes de mesma classe :</a:t>
            </a:r>
          </a:p>
          <a:p>
            <a:pPr marL="549621" lvl="1" indent="-382647" algn="ctr">
              <a:spcBef>
                <a:spcPct val="20000"/>
              </a:spcBef>
              <a:tabLst>
                <a:tab pos="417433" algn="l"/>
              </a:tabLst>
              <a:defRPr/>
            </a:pPr>
            <a:r>
              <a:rPr lang="pt-BR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mínimo de 5 a 10 </a:t>
            </a:r>
            <a:r>
              <a:rPr lang="pt-BR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Pa</a:t>
            </a:r>
            <a:endParaRPr lang="pt-BR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CaixaDeTexto 3">
            <a:extLst>
              <a:ext uri="{FF2B5EF4-FFF2-40B4-BE49-F238E27FC236}">
                <a16:creationId xmlns:a16="http://schemas.microsoft.com/office/drawing/2014/main" id="{3E7A7182-CD94-4E1E-B98B-E231F28BD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9184" y="5490682"/>
            <a:ext cx="9144000" cy="52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/>
          <a:p>
            <a:pPr marL="356210" indent="-356210" algn="ctr" defTabSz="914179">
              <a:defRPr/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  <a:cs typeface="+mn-cs"/>
              </a:rPr>
              <a:t>TRS 937  / TRS 961 da OMS: </a:t>
            </a:r>
            <a:r>
              <a:rPr lang="pt-BR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de 5 a 20 </a:t>
            </a:r>
            <a:r>
              <a:rPr lang="pt-BR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+mn-cs"/>
              </a:rPr>
              <a:t>Pa</a:t>
            </a:r>
            <a:endParaRPr lang="pt-BR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37691990-4828-4D23-8A08-663BDD573981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179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9A959C5-96A7-4D31-93B9-0F411B282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01" y="1018273"/>
            <a:ext cx="9038738" cy="563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2800" b="1" kern="0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Problemas decorrentes da falta de Antecâmaras: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C785E263-5384-4588-AEC2-064572BE6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246" y="2136531"/>
            <a:ext cx="5426015" cy="384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000" b="1" dirty="0"/>
              <a:t>Sem as antecâmaras, os colaboradores transitam livremente entre ambientes de classes de limpeza diferentes e nem sempre se </a:t>
            </a:r>
            <a:r>
              <a:rPr lang="pt-BR" sz="3000" b="1" dirty="0" err="1"/>
              <a:t>descontaminam</a:t>
            </a:r>
            <a:r>
              <a:rPr lang="pt-BR" sz="3000" b="1" dirty="0"/>
              <a:t> antes do ingresso em áreas “mais limpas”, transferindo contaminantes carreados em suas vestimentas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endParaRPr lang="pt-BR" sz="3000" b="1" dirty="0"/>
          </a:p>
        </p:txBody>
      </p:sp>
      <p:pic>
        <p:nvPicPr>
          <p:cNvPr id="6" name="Picture 2" descr="http://aquafluxus.com.br/wp-content/uploads/2012/04/cascao.jpg">
            <a:extLst>
              <a:ext uri="{FF2B5EF4-FFF2-40B4-BE49-F238E27FC236}">
                <a16:creationId xmlns:a16="http://schemas.microsoft.com/office/drawing/2014/main" id="{9FFE7DB2-0030-4768-B69A-E2338330F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6" r="15632"/>
          <a:stretch/>
        </p:blipFill>
        <p:spPr bwMode="auto">
          <a:xfrm>
            <a:off x="1502801" y="2035929"/>
            <a:ext cx="3283218" cy="363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9">
            <a:extLst>
              <a:ext uri="{FF2B5EF4-FFF2-40B4-BE49-F238E27FC236}">
                <a16:creationId xmlns:a16="http://schemas.microsoft.com/office/drawing/2014/main" id="{3EC07C06-1203-494D-8B68-4DE82350D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800" y="5714171"/>
            <a:ext cx="3604643" cy="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1400" b="1" dirty="0"/>
              <a:t> Fonte: </a:t>
            </a:r>
            <a:r>
              <a:rPr lang="pt-BR" sz="1400" dirty="0">
                <a:hlinkClick r:id="rId3"/>
              </a:rPr>
              <a:t>http://aquafluxus.com.br/?p=1263</a:t>
            </a:r>
            <a:endParaRPr lang="pt-BR" sz="1400" b="1" dirty="0"/>
          </a:p>
        </p:txBody>
      </p:sp>
      <p:sp>
        <p:nvSpPr>
          <p:cNvPr id="8" name="Espaço Reservado para Número de Slide 4">
            <a:extLst>
              <a:ext uri="{FF2B5EF4-FFF2-40B4-BE49-F238E27FC236}">
                <a16:creationId xmlns:a16="http://schemas.microsoft.com/office/drawing/2014/main" id="{90CE54B8-69C6-4182-A098-71EB4E120C66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5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75800E7-19CD-4CC1-9EB4-4FA080B73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19" y="1114488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Combatendo a Contaminação: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63D31178-F1E5-410A-98A8-087282868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30" y="2057342"/>
            <a:ext cx="42672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D8D498-F6BD-43CD-AD81-C536063E5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556" y="1863130"/>
            <a:ext cx="5199298" cy="204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/>
              <a:t> Viáveis: 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/>
              <a:t>Não se locomovem, mas pegam carona nas partículas </a:t>
            </a:r>
          </a:p>
          <a:p>
            <a:pPr algn="ctr" defTabSz="968375">
              <a:lnSpc>
                <a:spcPct val="90000"/>
              </a:lnSpc>
            </a:pPr>
            <a:r>
              <a:rPr lang="pt-BR" sz="3200" b="1" dirty="0"/>
              <a:t>Não-Viáveis</a:t>
            </a:r>
          </a:p>
        </p:txBody>
      </p:sp>
      <p:sp>
        <p:nvSpPr>
          <p:cNvPr id="12" name="Rectangle 9">
            <a:extLst>
              <a:ext uri="{FF2B5EF4-FFF2-40B4-BE49-F238E27FC236}">
                <a16:creationId xmlns:a16="http://schemas.microsoft.com/office/drawing/2014/main" id="{D84EE567-1D23-4697-A947-6E33AD6C1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5476817"/>
            <a:ext cx="5032074" cy="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1400" b="1" dirty="0"/>
              <a:t> Fonte: </a:t>
            </a:r>
            <a:r>
              <a:rPr lang="pt-BR" sz="1400" dirty="0">
                <a:hlinkClick r:id="rId3"/>
              </a:rPr>
              <a:t>http://www.infoescola.com/reino-monera/bacterias/</a:t>
            </a:r>
            <a:endParaRPr lang="pt-BR" sz="1400" b="1" dirty="0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C5745900-1F63-4D73-B758-4279DF6F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4934" y="3857161"/>
            <a:ext cx="5199298" cy="1886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>
                <a:solidFill>
                  <a:srgbClr val="FF0000"/>
                </a:solidFill>
              </a:rPr>
              <a:t> Só pegam carona em meios líquidos. 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>
                <a:solidFill>
                  <a:srgbClr val="FF0000"/>
                </a:solidFill>
              </a:rPr>
              <a:t>No ar, elas flutuam livremente.</a:t>
            </a:r>
          </a:p>
        </p:txBody>
      </p:sp>
      <p:sp>
        <p:nvSpPr>
          <p:cNvPr id="14" name="Espaço Reservado para Número de Slide 4">
            <a:extLst>
              <a:ext uri="{FF2B5EF4-FFF2-40B4-BE49-F238E27FC236}">
                <a16:creationId xmlns:a16="http://schemas.microsoft.com/office/drawing/2014/main" id="{47F775D4-0C3F-4102-A4CB-18EBDFF981C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23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9D367C46-EED9-479B-8A11-53A8F66339BD}"/>
              </a:ext>
            </a:extLst>
          </p:cNvPr>
          <p:cNvSpPr txBox="1">
            <a:spLocks noChangeArrowheads="1"/>
          </p:cNvSpPr>
          <p:nvPr/>
        </p:nvSpPr>
        <p:spPr>
          <a:xfrm>
            <a:off x="1728099" y="590613"/>
            <a:ext cx="8493671" cy="5445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i="1" dirty="0">
                <a:latin typeface="Arial" pitchFamily="34" charset="0"/>
              </a:rPr>
              <a:t>Cascata de pressões</a:t>
            </a:r>
            <a:endParaRPr lang="en-US" sz="2400" i="1" dirty="0">
              <a:latin typeface="Arial" pitchFamily="34" charset="0"/>
            </a:endParaRP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76735372-698D-4199-8BB3-0B4BC991F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375" y="974492"/>
            <a:ext cx="7208148" cy="73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875" tIns="42438" rIns="84875" bIns="42438"/>
          <a:lstStyle/>
          <a:p>
            <a:pPr marL="318641" indent="-318641" algn="just" defTabSz="848781">
              <a:spcBef>
                <a:spcPts val="0"/>
              </a:spcBef>
              <a:defRPr/>
            </a:pPr>
            <a:r>
              <a:rPr lang="pt-BR" sz="3600" b="1" kern="0" dirty="0">
                <a:ln w="3175">
                  <a:solidFill>
                    <a:schemeClr val="tx1"/>
                  </a:solidFill>
                </a:ln>
                <a:effectLst>
                  <a:outerShdw blurRad="38100" dist="88900" dir="2700000" algn="tl">
                    <a:schemeClr val="tx1">
                      <a:lumMod val="85000"/>
                      <a:lumOff val="15000"/>
                      <a:alpha val="43000"/>
                    </a:schemeClr>
                  </a:outerShdw>
                </a:effectLst>
                <a:latin typeface="+mn-lt"/>
                <a:cs typeface="+mn-cs"/>
              </a:rPr>
              <a:t>Combatendo a Contaminação: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2328988E-0137-4568-9215-D9CF5B39D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793" y="1489640"/>
            <a:ext cx="5227902" cy="220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/>
              <a:t> Nos meios líquidos, as Partículas Viáveis 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/>
              <a:t>“Pegam Carona” </a:t>
            </a:r>
          </a:p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3200" b="1" dirty="0"/>
              <a:t>Mas nem todas precisam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D54B44F-2E61-4996-8F2D-61346AB32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001" y="5619662"/>
            <a:ext cx="5032074" cy="3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834" tIns="48417" rIns="96834" bIns="48417"/>
          <a:lstStyle/>
          <a:p>
            <a:pPr algn="ctr" defTabSz="968375">
              <a:lnSpc>
                <a:spcPct val="90000"/>
              </a:lnSpc>
              <a:spcBef>
                <a:spcPct val="20000"/>
              </a:spcBef>
            </a:pPr>
            <a:r>
              <a:rPr lang="pt-BR" sz="1400" b="1" dirty="0"/>
              <a:t> Fonte: </a:t>
            </a:r>
            <a:r>
              <a:rPr lang="pt-BR" sz="1400" dirty="0">
                <a:hlinkClick r:id="rId2"/>
              </a:rPr>
              <a:t>http://parasites.czu.cz/food/parasite.php?idParasite=2</a:t>
            </a:r>
            <a:endParaRPr lang="pt-BR" sz="1400" b="1" dirty="0"/>
          </a:p>
        </p:txBody>
      </p:sp>
      <p:pic>
        <p:nvPicPr>
          <p:cNvPr id="7" name="Picture 2" descr="http://parasites.czu.cz/food/_data/247.jpg">
            <a:extLst>
              <a:ext uri="{FF2B5EF4-FFF2-40B4-BE49-F238E27FC236}">
                <a16:creationId xmlns:a16="http://schemas.microsoft.com/office/drawing/2014/main" id="{7C470C40-0668-42B2-89BC-8CEE434E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695" y="1921418"/>
            <a:ext cx="2976112" cy="362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3">
            <a:extLst>
              <a:ext uri="{FF2B5EF4-FFF2-40B4-BE49-F238E27FC236}">
                <a16:creationId xmlns:a16="http://schemas.microsoft.com/office/drawing/2014/main" id="{635D7876-A948-40A6-9C55-92D483E4C38D}"/>
              </a:ext>
            </a:extLst>
          </p:cNvPr>
          <p:cNvGrpSpPr/>
          <p:nvPr/>
        </p:nvGrpSpPr>
        <p:grpSpPr>
          <a:xfrm rot="21007540">
            <a:off x="1852090" y="3664396"/>
            <a:ext cx="4091771" cy="3009071"/>
            <a:chOff x="1033495" y="3569792"/>
            <a:chExt cx="4091771" cy="3009071"/>
          </a:xfrm>
        </p:grpSpPr>
        <p:sp>
          <p:nvSpPr>
            <p:cNvPr id="9" name="Seta para a direita 2">
              <a:extLst>
                <a:ext uri="{FF2B5EF4-FFF2-40B4-BE49-F238E27FC236}">
                  <a16:creationId xmlns:a16="http://schemas.microsoft.com/office/drawing/2014/main" id="{9A039868-4D22-491E-9F35-6A3D35F56F18}"/>
                </a:ext>
              </a:extLst>
            </p:cNvPr>
            <p:cNvSpPr/>
            <p:nvPr/>
          </p:nvSpPr>
          <p:spPr>
            <a:xfrm>
              <a:off x="1074925" y="3569792"/>
              <a:ext cx="4050341" cy="3009071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684244-EAA1-4314-9259-6889701CA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495" y="4395428"/>
              <a:ext cx="3325723" cy="1477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6834" tIns="48417" rIns="96834" bIns="48417"/>
            <a:lstStyle/>
            <a:p>
              <a:pPr algn="ctr" defTabSz="968375">
                <a:lnSpc>
                  <a:spcPct val="90000"/>
                </a:lnSpc>
                <a:spcBef>
                  <a:spcPct val="20000"/>
                </a:spcBef>
              </a:pPr>
              <a:r>
                <a:rPr lang="pt-BR" sz="3200" b="1" dirty="0" err="1"/>
                <a:t>Enterobactéria</a:t>
              </a:r>
              <a:r>
                <a:rPr lang="pt-BR" sz="3200" b="1" dirty="0"/>
                <a:t> </a:t>
              </a:r>
              <a:r>
                <a:rPr lang="pt-BR" sz="3200" b="1" i="1" dirty="0"/>
                <a:t>Escherichia coli </a:t>
              </a:r>
              <a:r>
                <a:rPr lang="pt-BR" sz="3200" dirty="0"/>
                <a:t>O157:H7</a:t>
              </a:r>
              <a:r>
                <a:rPr lang="pt-BR" sz="3200" b="1" dirty="0"/>
                <a:t> </a:t>
              </a:r>
            </a:p>
          </p:txBody>
        </p:sp>
      </p:grpSp>
      <p:sp>
        <p:nvSpPr>
          <p:cNvPr id="12" name="Espaço Reservado para Número de Slide 4">
            <a:extLst>
              <a:ext uri="{FF2B5EF4-FFF2-40B4-BE49-F238E27FC236}">
                <a16:creationId xmlns:a16="http://schemas.microsoft.com/office/drawing/2014/main" id="{E9B79B12-8B7F-4F9F-915B-29A699898B6D}"/>
              </a:ext>
            </a:extLst>
          </p:cNvPr>
          <p:cNvSpPr txBox="1">
            <a:spLocks/>
          </p:cNvSpPr>
          <p:nvPr/>
        </p:nvSpPr>
        <p:spPr>
          <a:xfrm>
            <a:off x="1155782" y="0"/>
            <a:ext cx="6331947" cy="859713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104900">
              <a:defRPr/>
            </a:pPr>
            <a:r>
              <a:rPr lang="pt-BR" sz="1800" kern="0" dirty="0">
                <a:solidFill>
                  <a:srgbClr val="19456B"/>
                </a:solidFill>
              </a:rPr>
              <a:t>PARTE 2 – ESTUDO DA CARGA TÉRMICA PARA SALAS LIMPAS E AMBIENTES CONTROLADOS</a:t>
            </a:r>
            <a:endParaRPr lang="en-US" sz="1800" kern="0" dirty="0">
              <a:solidFill>
                <a:srgbClr val="19456B"/>
              </a:solidFill>
            </a:endParaRPr>
          </a:p>
          <a:p>
            <a:pPr algn="l" defTabSz="1103313"/>
            <a:endParaRPr lang="pt-BR" sz="1800" dirty="0">
              <a:solidFill>
                <a:srgbClr val="1945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4102</TotalTime>
  <Words>10186</Words>
  <Application>Microsoft Office PowerPoint</Application>
  <PresentationFormat>Widescreen</PresentationFormat>
  <Paragraphs>1452</Paragraphs>
  <Slides>216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216</vt:i4>
      </vt:variant>
    </vt:vector>
  </HeadingPairs>
  <TitlesOfParts>
    <vt:vector size="230" baseType="lpstr">
      <vt:lpstr>Arial</vt:lpstr>
      <vt:lpstr>Arial Black</vt:lpstr>
      <vt:lpstr>Arial Narrow</vt:lpstr>
      <vt:lpstr>Arial Rounded MT Bold</vt:lpstr>
      <vt:lpstr>Calibri</vt:lpstr>
      <vt:lpstr>Cambria Math</vt:lpstr>
      <vt:lpstr>Century Gothic</vt:lpstr>
      <vt:lpstr>CityBlueprint</vt:lpstr>
      <vt:lpstr>Symbol</vt:lpstr>
      <vt:lpstr>Times New Roman</vt:lpstr>
      <vt:lpstr>Tw Cen MT</vt:lpstr>
      <vt:lpstr>Wingdings</vt:lpstr>
      <vt:lpstr>Circuito</vt:lpstr>
      <vt:lpstr>Picture</vt:lpstr>
      <vt:lpstr>Sistemas de tratamento de 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Automação do vac-r  em salas limpas</dc:title>
  <dc:creator>Fernando Britto</dc:creator>
  <cp:lastModifiedBy>Fernando Britto</cp:lastModifiedBy>
  <cp:revision>250</cp:revision>
  <cp:lastPrinted>2018-11-20T11:07:26Z</cp:lastPrinted>
  <dcterms:created xsi:type="dcterms:W3CDTF">2018-09-17T15:59:50Z</dcterms:created>
  <dcterms:modified xsi:type="dcterms:W3CDTF">2022-03-15T14:01:02Z</dcterms:modified>
</cp:coreProperties>
</file>